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7" r:id="rId2"/>
    <p:sldId id="258" r:id="rId3"/>
    <p:sldId id="259" r:id="rId4"/>
    <p:sldId id="260" r:id="rId5"/>
    <p:sldId id="261" r:id="rId6"/>
    <p:sldId id="262" r:id="rId7"/>
    <p:sldId id="263" r:id="rId8"/>
    <p:sldId id="264" r:id="rId9"/>
    <p:sldId id="269" r:id="rId10"/>
    <p:sldId id="270" r:id="rId11"/>
    <p:sldId id="271"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12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DC159A-C6EF-446D-81C4-431A6F8FAB73}" type="datetimeFigureOut">
              <a:rPr lang="en-IN" smtClean="0"/>
              <a:pPr/>
              <a:t>11-04-2018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93CD10-C93E-41E5-8DB3-E70AE81711A5}" type="slidenum">
              <a:rPr lang="en-IN" smtClean="0"/>
              <a:pPr/>
              <a:t>‹#›</a:t>
            </a:fld>
            <a:endParaRPr lang="en-IN"/>
          </a:p>
        </p:txBody>
      </p:sp>
    </p:spTree>
    <p:extLst>
      <p:ext uri="{BB962C8B-B14F-4D97-AF65-F5344CB8AC3E}">
        <p14:creationId xmlns="" xmlns:p14="http://schemas.microsoft.com/office/powerpoint/2010/main" val="3298993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993CD10-C93E-41E5-8DB3-E70AE81711A5}" type="slidenum">
              <a:rPr lang="en-IN" smtClean="0"/>
              <a:pPr/>
              <a:t>5</a:t>
            </a:fld>
            <a:endParaRPr lang="en-IN"/>
          </a:p>
        </p:txBody>
      </p:sp>
    </p:spTree>
    <p:extLst>
      <p:ext uri="{BB962C8B-B14F-4D97-AF65-F5344CB8AC3E}">
        <p14:creationId xmlns="" xmlns:p14="http://schemas.microsoft.com/office/powerpoint/2010/main" val="2989462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0C510C-B807-4336-BB2D-B8F9C9F72E0E}" type="datetimeFigureOut">
              <a:rPr lang="en-IN" smtClean="0"/>
              <a:pPr/>
              <a:t>11-04-2018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4726BB-506A-4D93-A036-F3D80DCCEE38}" type="slidenum">
              <a:rPr lang="en-IN" smtClean="0"/>
              <a:pPr/>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C510C-B807-4336-BB2D-B8F9C9F72E0E}" type="datetimeFigureOut">
              <a:rPr lang="en-IN" smtClean="0"/>
              <a:pPr/>
              <a:t>11-04-2018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4726BB-506A-4D93-A036-F3D80DCCEE38}"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0C510C-B807-4336-BB2D-B8F9C9F72E0E}" type="datetimeFigureOut">
              <a:rPr lang="en-IN" smtClean="0"/>
              <a:pPr/>
              <a:t>11-04-2018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4726BB-506A-4D93-A036-F3D80DCCEE38}"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C0C510C-B807-4336-BB2D-B8F9C9F72E0E}" type="datetimeFigureOut">
              <a:rPr lang="en-IN" smtClean="0"/>
              <a:pPr/>
              <a:t>11-04-2018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4726BB-506A-4D93-A036-F3D80DCCEE38}" type="slidenum">
              <a:rPr lang="en-IN" smtClean="0"/>
              <a:pPr/>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C510C-B807-4336-BB2D-B8F9C9F72E0E}" type="datetimeFigureOut">
              <a:rPr lang="en-IN" smtClean="0"/>
              <a:pPr/>
              <a:t>11-04-2018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4726BB-506A-4D93-A036-F3D80DCCEE38}"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C0C510C-B807-4336-BB2D-B8F9C9F72E0E}" type="datetimeFigureOut">
              <a:rPr lang="en-IN" smtClean="0"/>
              <a:pPr/>
              <a:t>11-04-2018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4726BB-506A-4D93-A036-F3D80DCCEE38}" type="slidenum">
              <a:rPr lang="en-IN" smtClean="0"/>
              <a:pPr/>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0C510C-B807-4336-BB2D-B8F9C9F72E0E}" type="datetimeFigureOut">
              <a:rPr lang="en-IN" smtClean="0"/>
              <a:pPr/>
              <a:t>11-04-2018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34726BB-506A-4D93-A036-F3D80DCCEE38}" type="slidenum">
              <a:rPr lang="en-IN" smtClean="0"/>
              <a:pPr/>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0C510C-B807-4336-BB2D-B8F9C9F72E0E}" type="datetimeFigureOut">
              <a:rPr lang="en-IN" smtClean="0"/>
              <a:pPr/>
              <a:t>11-04-2018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34726BB-506A-4D93-A036-F3D80DCCEE38}"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C510C-B807-4336-BB2D-B8F9C9F72E0E}" type="datetimeFigureOut">
              <a:rPr lang="en-IN" smtClean="0"/>
              <a:pPr/>
              <a:t>11-04-2018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34726BB-506A-4D93-A036-F3D80DCCEE38}"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C510C-B807-4336-BB2D-B8F9C9F72E0E}" type="datetimeFigureOut">
              <a:rPr lang="en-IN" smtClean="0"/>
              <a:pPr/>
              <a:t>11-04-2018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4726BB-506A-4D93-A036-F3D80DCCEE38}"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C510C-B807-4336-BB2D-B8F9C9F72E0E}" type="datetimeFigureOut">
              <a:rPr lang="en-IN" smtClean="0"/>
              <a:pPr/>
              <a:t>11-04-2018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4726BB-506A-4D93-A036-F3D80DCCEE38}" type="slidenum">
              <a:rPr lang="en-IN" smtClean="0"/>
              <a:pPr/>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C0C510C-B807-4336-BB2D-B8F9C9F72E0E}" type="datetimeFigureOut">
              <a:rPr lang="en-IN" smtClean="0"/>
              <a:pPr/>
              <a:t>11-04-2018</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34726BB-506A-4D93-A036-F3D80DCCEE3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1844824"/>
          </a:xfrm>
        </p:spPr>
        <p:txBody>
          <a:bodyPr/>
          <a:lstStyle/>
          <a:p>
            <a:pPr marL="0" indent="0">
              <a:buNone/>
            </a:pPr>
            <a:r>
              <a:rPr lang="en-IN" sz="3600" dirty="0" smtClean="0"/>
              <a:t>3-Phase Transformer Construction,  Principal,  Working, Operation Advantages Over 1-Phase Transformer</a:t>
            </a:r>
            <a:endParaRPr lang="en-IN" sz="3600" dirty="0"/>
          </a:p>
        </p:txBody>
      </p:sp>
      <p:sp>
        <p:nvSpPr>
          <p:cNvPr id="3" name="Content Placeholder 2"/>
          <p:cNvSpPr>
            <a:spLocks noGrp="1"/>
          </p:cNvSpPr>
          <p:nvPr>
            <p:ph sz="quarter" idx="13"/>
          </p:nvPr>
        </p:nvSpPr>
        <p:spPr>
          <a:xfrm>
            <a:off x="0" y="1916832"/>
            <a:ext cx="9144000" cy="4941168"/>
          </a:xfrm>
        </p:spPr>
        <p:txBody>
          <a:bodyPr>
            <a:normAutofit/>
          </a:bodyPr>
          <a:lstStyle/>
          <a:p>
            <a:endParaRPr lang="en-IN" sz="2800" dirty="0" smtClean="0"/>
          </a:p>
          <a:p>
            <a:r>
              <a:rPr lang="en-IN" sz="2800" dirty="0" smtClean="0"/>
              <a:t>Introduction</a:t>
            </a:r>
          </a:p>
          <a:p>
            <a:r>
              <a:rPr lang="en-IN" sz="2800" dirty="0" err="1" smtClean="0"/>
              <a:t>Advatages</a:t>
            </a:r>
            <a:endParaRPr lang="en-IN" sz="2800" dirty="0"/>
          </a:p>
          <a:p>
            <a:r>
              <a:rPr lang="en-IN" sz="2800" dirty="0" smtClean="0"/>
              <a:t>Construction</a:t>
            </a:r>
          </a:p>
          <a:p>
            <a:r>
              <a:rPr lang="en-IN" sz="2800" dirty="0" smtClean="0"/>
              <a:t>Principal</a:t>
            </a:r>
          </a:p>
          <a:p>
            <a:r>
              <a:rPr lang="en-IN" sz="2800" dirty="0" smtClean="0"/>
              <a:t>Working</a:t>
            </a:r>
          </a:p>
          <a:p>
            <a:endParaRPr lang="en-IN" sz="2800" dirty="0"/>
          </a:p>
        </p:txBody>
      </p:sp>
    </p:spTree>
    <p:extLst>
      <p:ext uri="{BB962C8B-B14F-4D97-AF65-F5344CB8AC3E}">
        <p14:creationId xmlns="" xmlns:p14="http://schemas.microsoft.com/office/powerpoint/2010/main" val="182076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
                                            <p:txEl>
                                              <p:pRg st="1" end="1"/>
                                            </p:txEl>
                                          </p:spTgt>
                                        </p:tgtEl>
                                        <p:attrNameLst>
                                          <p:attrName>r</p:attrName>
                                        </p:attrNameLst>
                                      </p:cBhvr>
                                    </p:animRot>
                                    <p:animRot by="-240000">
                                      <p:cBhvr>
                                        <p:cTn id="12" dur="200" fill="hold">
                                          <p:stCondLst>
                                            <p:cond delay="200"/>
                                          </p:stCondLst>
                                        </p:cTn>
                                        <p:tgtEl>
                                          <p:spTgt spid="3">
                                            <p:txEl>
                                              <p:pRg st="1" end="1"/>
                                            </p:txEl>
                                          </p:spTgt>
                                        </p:tgtEl>
                                        <p:attrNameLst>
                                          <p:attrName>r</p:attrName>
                                        </p:attrNameLst>
                                      </p:cBhvr>
                                    </p:animRot>
                                    <p:animRot by="240000">
                                      <p:cBhvr>
                                        <p:cTn id="13" dur="200" fill="hold">
                                          <p:stCondLst>
                                            <p:cond delay="400"/>
                                          </p:stCondLst>
                                        </p:cTn>
                                        <p:tgtEl>
                                          <p:spTgt spid="3">
                                            <p:txEl>
                                              <p:pRg st="1" end="1"/>
                                            </p:txEl>
                                          </p:spTgt>
                                        </p:tgtEl>
                                        <p:attrNameLst>
                                          <p:attrName>r</p:attrName>
                                        </p:attrNameLst>
                                      </p:cBhvr>
                                    </p:animRot>
                                    <p:animRot by="-240000">
                                      <p:cBhvr>
                                        <p:cTn id="14" dur="200" fill="hold">
                                          <p:stCondLst>
                                            <p:cond delay="600"/>
                                          </p:stCondLst>
                                        </p:cTn>
                                        <p:tgtEl>
                                          <p:spTgt spid="3">
                                            <p:txEl>
                                              <p:pRg st="1" end="1"/>
                                            </p:txEl>
                                          </p:spTgt>
                                        </p:tgtEl>
                                        <p:attrNameLst>
                                          <p:attrName>r</p:attrName>
                                        </p:attrNameLst>
                                      </p:cBhvr>
                                    </p:animRot>
                                    <p:animRot by="120000">
                                      <p:cBhvr>
                                        <p:cTn id="15" dur="200" fill="hold">
                                          <p:stCondLst>
                                            <p:cond delay="800"/>
                                          </p:stCondLst>
                                        </p:cTn>
                                        <p:tgtEl>
                                          <p:spTgt spid="3">
                                            <p:txEl>
                                              <p:pRg st="1" end="1"/>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3">
                                            <p:txEl>
                                              <p:pRg st="2" end="2"/>
                                            </p:txEl>
                                          </p:spTgt>
                                        </p:tgtEl>
                                        <p:attrNameLst>
                                          <p:attrName>r</p:attrName>
                                        </p:attrNameLst>
                                      </p:cBhvr>
                                    </p:animRot>
                                    <p:animRot by="-240000">
                                      <p:cBhvr>
                                        <p:cTn id="20" dur="200" fill="hold">
                                          <p:stCondLst>
                                            <p:cond delay="200"/>
                                          </p:stCondLst>
                                        </p:cTn>
                                        <p:tgtEl>
                                          <p:spTgt spid="3">
                                            <p:txEl>
                                              <p:pRg st="2" end="2"/>
                                            </p:txEl>
                                          </p:spTgt>
                                        </p:tgtEl>
                                        <p:attrNameLst>
                                          <p:attrName>r</p:attrName>
                                        </p:attrNameLst>
                                      </p:cBhvr>
                                    </p:animRot>
                                    <p:animRot by="240000">
                                      <p:cBhvr>
                                        <p:cTn id="21" dur="200" fill="hold">
                                          <p:stCondLst>
                                            <p:cond delay="400"/>
                                          </p:stCondLst>
                                        </p:cTn>
                                        <p:tgtEl>
                                          <p:spTgt spid="3">
                                            <p:txEl>
                                              <p:pRg st="2" end="2"/>
                                            </p:txEl>
                                          </p:spTgt>
                                        </p:tgtEl>
                                        <p:attrNameLst>
                                          <p:attrName>r</p:attrName>
                                        </p:attrNameLst>
                                      </p:cBhvr>
                                    </p:animRot>
                                    <p:animRot by="-240000">
                                      <p:cBhvr>
                                        <p:cTn id="22" dur="200" fill="hold">
                                          <p:stCondLst>
                                            <p:cond delay="600"/>
                                          </p:stCondLst>
                                        </p:cTn>
                                        <p:tgtEl>
                                          <p:spTgt spid="3">
                                            <p:txEl>
                                              <p:pRg st="2" end="2"/>
                                            </p:txEl>
                                          </p:spTgt>
                                        </p:tgtEl>
                                        <p:attrNameLst>
                                          <p:attrName>r</p:attrName>
                                        </p:attrNameLst>
                                      </p:cBhvr>
                                    </p:animRot>
                                    <p:animRot by="120000">
                                      <p:cBhvr>
                                        <p:cTn id="23" dur="200" fill="hold">
                                          <p:stCondLst>
                                            <p:cond delay="800"/>
                                          </p:stCondLst>
                                        </p:cTn>
                                        <p:tgtEl>
                                          <p:spTgt spid="3">
                                            <p:txEl>
                                              <p:pRg st="2" end="2"/>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2" presetClass="emph" presetSubtype="0" fill="hold" grpId="0" nodeType="clickEffect">
                                  <p:stCondLst>
                                    <p:cond delay="0"/>
                                  </p:stCondLst>
                                  <p:childTnLst>
                                    <p:animRot by="120000">
                                      <p:cBhvr>
                                        <p:cTn id="27" dur="100" fill="hold">
                                          <p:stCondLst>
                                            <p:cond delay="0"/>
                                          </p:stCondLst>
                                        </p:cTn>
                                        <p:tgtEl>
                                          <p:spTgt spid="3">
                                            <p:txEl>
                                              <p:pRg st="3" end="3"/>
                                            </p:txEl>
                                          </p:spTgt>
                                        </p:tgtEl>
                                        <p:attrNameLst>
                                          <p:attrName>r</p:attrName>
                                        </p:attrNameLst>
                                      </p:cBhvr>
                                    </p:animRot>
                                    <p:animRot by="-240000">
                                      <p:cBhvr>
                                        <p:cTn id="28" dur="200" fill="hold">
                                          <p:stCondLst>
                                            <p:cond delay="200"/>
                                          </p:stCondLst>
                                        </p:cTn>
                                        <p:tgtEl>
                                          <p:spTgt spid="3">
                                            <p:txEl>
                                              <p:pRg st="3" end="3"/>
                                            </p:txEl>
                                          </p:spTgt>
                                        </p:tgtEl>
                                        <p:attrNameLst>
                                          <p:attrName>r</p:attrName>
                                        </p:attrNameLst>
                                      </p:cBhvr>
                                    </p:animRot>
                                    <p:animRot by="240000">
                                      <p:cBhvr>
                                        <p:cTn id="29" dur="200" fill="hold">
                                          <p:stCondLst>
                                            <p:cond delay="400"/>
                                          </p:stCondLst>
                                        </p:cTn>
                                        <p:tgtEl>
                                          <p:spTgt spid="3">
                                            <p:txEl>
                                              <p:pRg st="3" end="3"/>
                                            </p:txEl>
                                          </p:spTgt>
                                        </p:tgtEl>
                                        <p:attrNameLst>
                                          <p:attrName>r</p:attrName>
                                        </p:attrNameLst>
                                      </p:cBhvr>
                                    </p:animRot>
                                    <p:animRot by="-240000">
                                      <p:cBhvr>
                                        <p:cTn id="30" dur="200" fill="hold">
                                          <p:stCondLst>
                                            <p:cond delay="600"/>
                                          </p:stCondLst>
                                        </p:cTn>
                                        <p:tgtEl>
                                          <p:spTgt spid="3">
                                            <p:txEl>
                                              <p:pRg st="3" end="3"/>
                                            </p:txEl>
                                          </p:spTgt>
                                        </p:tgtEl>
                                        <p:attrNameLst>
                                          <p:attrName>r</p:attrName>
                                        </p:attrNameLst>
                                      </p:cBhvr>
                                    </p:animRot>
                                    <p:animRot by="120000">
                                      <p:cBhvr>
                                        <p:cTn id="31" dur="200" fill="hold">
                                          <p:stCondLst>
                                            <p:cond delay="800"/>
                                          </p:stCondLst>
                                        </p:cTn>
                                        <p:tgtEl>
                                          <p:spTgt spid="3">
                                            <p:txEl>
                                              <p:pRg st="3" end="3"/>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32" presetClass="emph" presetSubtype="0" fill="hold" grpId="0" nodeType="clickEffect">
                                  <p:stCondLst>
                                    <p:cond delay="0"/>
                                  </p:stCondLst>
                                  <p:childTnLst>
                                    <p:animRot by="120000">
                                      <p:cBhvr>
                                        <p:cTn id="35" dur="100" fill="hold">
                                          <p:stCondLst>
                                            <p:cond delay="0"/>
                                          </p:stCondLst>
                                        </p:cTn>
                                        <p:tgtEl>
                                          <p:spTgt spid="3">
                                            <p:txEl>
                                              <p:pRg st="4" end="4"/>
                                            </p:txEl>
                                          </p:spTgt>
                                        </p:tgtEl>
                                        <p:attrNameLst>
                                          <p:attrName>r</p:attrName>
                                        </p:attrNameLst>
                                      </p:cBhvr>
                                    </p:animRot>
                                    <p:animRot by="-240000">
                                      <p:cBhvr>
                                        <p:cTn id="36" dur="200" fill="hold">
                                          <p:stCondLst>
                                            <p:cond delay="200"/>
                                          </p:stCondLst>
                                        </p:cTn>
                                        <p:tgtEl>
                                          <p:spTgt spid="3">
                                            <p:txEl>
                                              <p:pRg st="4" end="4"/>
                                            </p:txEl>
                                          </p:spTgt>
                                        </p:tgtEl>
                                        <p:attrNameLst>
                                          <p:attrName>r</p:attrName>
                                        </p:attrNameLst>
                                      </p:cBhvr>
                                    </p:animRot>
                                    <p:animRot by="240000">
                                      <p:cBhvr>
                                        <p:cTn id="37" dur="200" fill="hold">
                                          <p:stCondLst>
                                            <p:cond delay="400"/>
                                          </p:stCondLst>
                                        </p:cTn>
                                        <p:tgtEl>
                                          <p:spTgt spid="3">
                                            <p:txEl>
                                              <p:pRg st="4" end="4"/>
                                            </p:txEl>
                                          </p:spTgt>
                                        </p:tgtEl>
                                        <p:attrNameLst>
                                          <p:attrName>r</p:attrName>
                                        </p:attrNameLst>
                                      </p:cBhvr>
                                    </p:animRot>
                                    <p:animRot by="-240000">
                                      <p:cBhvr>
                                        <p:cTn id="38" dur="200" fill="hold">
                                          <p:stCondLst>
                                            <p:cond delay="600"/>
                                          </p:stCondLst>
                                        </p:cTn>
                                        <p:tgtEl>
                                          <p:spTgt spid="3">
                                            <p:txEl>
                                              <p:pRg st="4" end="4"/>
                                            </p:txEl>
                                          </p:spTgt>
                                        </p:tgtEl>
                                        <p:attrNameLst>
                                          <p:attrName>r</p:attrName>
                                        </p:attrNameLst>
                                      </p:cBhvr>
                                    </p:animRot>
                                    <p:animRot by="120000">
                                      <p:cBhvr>
                                        <p:cTn id="39" dur="200" fill="hold">
                                          <p:stCondLst>
                                            <p:cond delay="800"/>
                                          </p:stCondLst>
                                        </p:cTn>
                                        <p:tgtEl>
                                          <p:spTgt spid="3">
                                            <p:txEl>
                                              <p:pRg st="4" end="4"/>
                                            </p:txEl>
                                          </p:spTgt>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32" presetClass="emph" presetSubtype="0" fill="hold" grpId="0" nodeType="clickEffect">
                                  <p:stCondLst>
                                    <p:cond delay="0"/>
                                  </p:stCondLst>
                                  <p:childTnLst>
                                    <p:animRot by="120000">
                                      <p:cBhvr>
                                        <p:cTn id="43" dur="100" fill="hold">
                                          <p:stCondLst>
                                            <p:cond delay="0"/>
                                          </p:stCondLst>
                                        </p:cTn>
                                        <p:tgtEl>
                                          <p:spTgt spid="3">
                                            <p:txEl>
                                              <p:pRg st="5" end="5"/>
                                            </p:txEl>
                                          </p:spTgt>
                                        </p:tgtEl>
                                        <p:attrNameLst>
                                          <p:attrName>r</p:attrName>
                                        </p:attrNameLst>
                                      </p:cBhvr>
                                    </p:animRot>
                                    <p:animRot by="-240000">
                                      <p:cBhvr>
                                        <p:cTn id="44" dur="200" fill="hold">
                                          <p:stCondLst>
                                            <p:cond delay="200"/>
                                          </p:stCondLst>
                                        </p:cTn>
                                        <p:tgtEl>
                                          <p:spTgt spid="3">
                                            <p:txEl>
                                              <p:pRg st="5" end="5"/>
                                            </p:txEl>
                                          </p:spTgt>
                                        </p:tgtEl>
                                        <p:attrNameLst>
                                          <p:attrName>r</p:attrName>
                                        </p:attrNameLst>
                                      </p:cBhvr>
                                    </p:animRot>
                                    <p:animRot by="240000">
                                      <p:cBhvr>
                                        <p:cTn id="45" dur="200" fill="hold">
                                          <p:stCondLst>
                                            <p:cond delay="400"/>
                                          </p:stCondLst>
                                        </p:cTn>
                                        <p:tgtEl>
                                          <p:spTgt spid="3">
                                            <p:txEl>
                                              <p:pRg st="5" end="5"/>
                                            </p:txEl>
                                          </p:spTgt>
                                        </p:tgtEl>
                                        <p:attrNameLst>
                                          <p:attrName>r</p:attrName>
                                        </p:attrNameLst>
                                      </p:cBhvr>
                                    </p:animRot>
                                    <p:animRot by="-240000">
                                      <p:cBhvr>
                                        <p:cTn id="46" dur="200" fill="hold">
                                          <p:stCondLst>
                                            <p:cond delay="600"/>
                                          </p:stCondLst>
                                        </p:cTn>
                                        <p:tgtEl>
                                          <p:spTgt spid="3">
                                            <p:txEl>
                                              <p:pRg st="5" end="5"/>
                                            </p:txEl>
                                          </p:spTgt>
                                        </p:tgtEl>
                                        <p:attrNameLst>
                                          <p:attrName>r</p:attrName>
                                        </p:attrNameLst>
                                      </p:cBhvr>
                                    </p:animRot>
                                    <p:animRot by="120000">
                                      <p:cBhvr>
                                        <p:cTn id="47" dur="200" fill="hold">
                                          <p:stCondLst>
                                            <p:cond delay="800"/>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d.gif"/>
          <p:cNvPicPr>
            <a:picLocks noGrp="1" noChangeAspect="1"/>
          </p:cNvPicPr>
          <p:nvPr>
            <p:ph sz="quarter" idx="13"/>
          </p:nvPr>
        </p:nvPicPr>
        <p:blipFill>
          <a:blip r:embed="rId2"/>
          <a:stretch>
            <a:fillRect/>
          </a:stretch>
        </p:blipFill>
        <p:spPr>
          <a:xfrm>
            <a:off x="611560" y="404664"/>
            <a:ext cx="7920880" cy="6048672"/>
          </a:xfrm>
        </p:spPr>
      </p:pic>
    </p:spTree>
    <p:extLst>
      <p:ext uri="{BB962C8B-B14F-4D97-AF65-F5344CB8AC3E}">
        <p14:creationId xmlns="" xmlns:p14="http://schemas.microsoft.com/office/powerpoint/2010/main" val="1111218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reePhaseSchemes.jpg"/>
          <p:cNvPicPr>
            <a:picLocks noGrp="1" noChangeAspect="1"/>
          </p:cNvPicPr>
          <p:nvPr>
            <p:ph sz="quarter" idx="13"/>
          </p:nvPr>
        </p:nvPicPr>
        <p:blipFill>
          <a:blip r:embed="rId2"/>
          <a:stretch>
            <a:fillRect/>
          </a:stretch>
        </p:blipFill>
        <p:spPr>
          <a:xfrm>
            <a:off x="179512" y="188640"/>
            <a:ext cx="8784976" cy="6418824"/>
          </a:xfrm>
        </p:spPr>
      </p:pic>
    </p:spTree>
    <p:extLst>
      <p:ext uri="{BB962C8B-B14F-4D97-AF65-F5344CB8AC3E}">
        <p14:creationId xmlns="" xmlns:p14="http://schemas.microsoft.com/office/powerpoint/2010/main" val="1049297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15935" cy="1944216"/>
          </a:xfrm>
        </p:spPr>
        <p:txBody>
          <a:bodyPr/>
          <a:lstStyle/>
          <a:p>
            <a:r>
              <a:rPr lang="en-IN" dirty="0" smtClean="0"/>
              <a:t>Parallel Operation of Three Phase Transformer</a:t>
            </a:r>
            <a:endParaRPr lang="en-IN" dirty="0"/>
          </a:p>
        </p:txBody>
      </p:sp>
      <p:sp>
        <p:nvSpPr>
          <p:cNvPr id="3" name="Content Placeholder 2"/>
          <p:cNvSpPr>
            <a:spLocks noGrp="1"/>
          </p:cNvSpPr>
          <p:nvPr>
            <p:ph sz="quarter" idx="13"/>
          </p:nvPr>
        </p:nvSpPr>
        <p:spPr>
          <a:xfrm>
            <a:off x="107504" y="1844824"/>
            <a:ext cx="8856984" cy="4914880"/>
          </a:xfrm>
        </p:spPr>
        <p:txBody>
          <a:bodyPr>
            <a:normAutofit/>
          </a:bodyPr>
          <a:lstStyle/>
          <a:p>
            <a:endParaRPr lang="en-IN" sz="2800" dirty="0" smtClean="0"/>
          </a:p>
          <a:p>
            <a:r>
              <a:rPr lang="en-IN" sz="2800" dirty="0" smtClean="0"/>
              <a:t>The transformers are connected in parallel when load on one of the transformers is more then it capacity</a:t>
            </a:r>
          </a:p>
          <a:p>
            <a:endParaRPr lang="en-IN" sz="2800" dirty="0"/>
          </a:p>
          <a:p>
            <a:pPr marL="45720" indent="0">
              <a:buNone/>
            </a:pPr>
            <a:endParaRPr lang="en-IN" sz="2800" dirty="0" smtClean="0"/>
          </a:p>
          <a:p>
            <a:r>
              <a:rPr lang="en-IN" sz="2800" dirty="0" smtClean="0"/>
              <a:t>The reliability is increased with parallel operation than to have single larger unit.</a:t>
            </a:r>
            <a:endParaRPr lang="en-IN" sz="2800" dirty="0"/>
          </a:p>
        </p:txBody>
      </p:sp>
    </p:spTree>
    <p:extLst>
      <p:ext uri="{BB962C8B-B14F-4D97-AF65-F5344CB8AC3E}">
        <p14:creationId xmlns="" xmlns:p14="http://schemas.microsoft.com/office/powerpoint/2010/main" val="285339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188640"/>
            <a:ext cx="8928992" cy="6552728"/>
          </a:xfrm>
        </p:spPr>
        <p:txBody>
          <a:bodyPr>
            <a:normAutofit/>
          </a:bodyPr>
          <a:lstStyle/>
          <a:p>
            <a:endParaRPr lang="en-IN" sz="2800" dirty="0" smtClean="0"/>
          </a:p>
          <a:p>
            <a:r>
              <a:rPr lang="en-IN" sz="2800" dirty="0" smtClean="0"/>
              <a:t>The Transformers connected in parallel must have same polarity so that the resultant voltage around the local loop is zero. With improper polarities there are chances of dead short circuit.</a:t>
            </a:r>
          </a:p>
          <a:p>
            <a:endParaRPr lang="en-IN" sz="2800" dirty="0"/>
          </a:p>
          <a:p>
            <a:endParaRPr lang="en-IN" sz="2800" dirty="0" smtClean="0"/>
          </a:p>
          <a:p>
            <a:r>
              <a:rPr lang="en-IN" sz="2800" dirty="0" smtClean="0"/>
              <a:t>The relative phase displacements on the secondary sides of the three phase transformers  to be connected in parallel must be zero. The transformers with same phase group can be connected in parallel</a:t>
            </a:r>
          </a:p>
        </p:txBody>
      </p:sp>
    </p:spTree>
    <p:extLst>
      <p:ext uri="{BB962C8B-B14F-4D97-AF65-F5344CB8AC3E}">
        <p14:creationId xmlns="" xmlns:p14="http://schemas.microsoft.com/office/powerpoint/2010/main" val="40029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731520"/>
            <a:ext cx="8928992" cy="6009848"/>
          </a:xfrm>
        </p:spPr>
        <p:txBody>
          <a:bodyPr>
            <a:normAutofit/>
          </a:bodyPr>
          <a:lstStyle/>
          <a:p>
            <a:endParaRPr lang="en-IN" sz="2800" dirty="0" smtClean="0"/>
          </a:p>
          <a:p>
            <a:r>
              <a:rPr lang="en-IN" sz="2800" dirty="0" smtClean="0"/>
              <a:t>As the phase shift between the secondary voltages of a star/delta and delta/star transformers is 30°, They cannot be connected in parallel.</a:t>
            </a:r>
          </a:p>
          <a:p>
            <a:endParaRPr lang="en-IN" sz="2800" dirty="0"/>
          </a:p>
          <a:p>
            <a:endParaRPr lang="en-IN" sz="2800" dirty="0" smtClean="0"/>
          </a:p>
          <a:p>
            <a:endParaRPr lang="en-IN" sz="2800" dirty="0"/>
          </a:p>
          <a:p>
            <a:r>
              <a:rPr lang="en-IN" sz="2800" dirty="0" smtClean="0"/>
              <a:t>But transformers with +30° and -30° phase shift can be connected in parallel by reversing phase sequence of one of them </a:t>
            </a:r>
            <a:endParaRPr lang="en-IN" sz="2800" dirty="0"/>
          </a:p>
        </p:txBody>
      </p:sp>
    </p:spTree>
    <p:extLst>
      <p:ext uri="{BB962C8B-B14F-4D97-AF65-F5344CB8AC3E}">
        <p14:creationId xmlns="" xmlns:p14="http://schemas.microsoft.com/office/powerpoint/2010/main" val="256711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3">
                                            <p:txEl>
                                              <p:pRg st="1" end="1"/>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grpId="0" nodeType="clickEffect">
                                  <p:stCondLst>
                                    <p:cond delay="0"/>
                                  </p:stCondLst>
                                  <p:iterate type="lt">
                                    <p:tmPct val="4000"/>
                                  </p:iterate>
                                  <p:childTnLst>
                                    <p:set>
                                      <p:cBhvr override="childStyle">
                                        <p:cTn id="10" dur="500" fill="hold"/>
                                        <p:tgtEl>
                                          <p:spTgt spid="3">
                                            <p:txEl>
                                              <p:pRg st="5" end="5"/>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731520"/>
            <a:ext cx="8928992" cy="5937840"/>
          </a:xfrm>
        </p:spPr>
        <p:txBody>
          <a:bodyPr>
            <a:normAutofit/>
          </a:bodyPr>
          <a:lstStyle/>
          <a:p>
            <a:endParaRPr lang="en-IN" sz="2800" dirty="0" smtClean="0"/>
          </a:p>
          <a:p>
            <a:r>
              <a:rPr lang="en-IN" sz="2800" dirty="0" smtClean="0"/>
              <a:t>The voltage ratio of the two transformers must be same. This prevents no load circulating current when the transformers are in parallel on primary and secondary sides.</a:t>
            </a:r>
          </a:p>
          <a:p>
            <a:endParaRPr lang="en-IN" sz="2800" dirty="0"/>
          </a:p>
          <a:p>
            <a:endParaRPr lang="en-IN" sz="2800" dirty="0" smtClean="0"/>
          </a:p>
          <a:p>
            <a:r>
              <a:rPr lang="en-IN" sz="2800" dirty="0" smtClean="0"/>
              <a:t>As the leakage impedance is less, with a small voltage difference no load circulating current is high resulting in large I2R losses.</a:t>
            </a:r>
          </a:p>
          <a:p>
            <a:endParaRPr lang="en-IN" sz="2800" dirty="0"/>
          </a:p>
          <a:p>
            <a:endParaRPr lang="en-IN" sz="2800" dirty="0" smtClean="0"/>
          </a:p>
          <a:p>
            <a:endParaRPr lang="en-IN" sz="2800" dirty="0" smtClean="0"/>
          </a:p>
          <a:p>
            <a:endParaRPr lang="en-IN" sz="2800" dirty="0"/>
          </a:p>
        </p:txBody>
      </p:sp>
    </p:spTree>
    <p:extLst>
      <p:ext uri="{BB962C8B-B14F-4D97-AF65-F5344CB8AC3E}">
        <p14:creationId xmlns="" xmlns:p14="http://schemas.microsoft.com/office/powerpoint/2010/main" val="2185919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144000" cy="1143000"/>
          </a:xfrm>
        </p:spPr>
        <p:txBody>
          <a:bodyPr/>
          <a:lstStyle/>
          <a:p>
            <a:r>
              <a:rPr lang="en-IN" dirty="0" smtClean="0"/>
              <a:t>Introduction</a:t>
            </a:r>
            <a:endParaRPr lang="en-IN" dirty="0"/>
          </a:p>
        </p:txBody>
      </p:sp>
      <p:sp>
        <p:nvSpPr>
          <p:cNvPr id="3" name="Content Placeholder 2"/>
          <p:cNvSpPr>
            <a:spLocks noGrp="1"/>
          </p:cNvSpPr>
          <p:nvPr>
            <p:ph sz="quarter" idx="13"/>
          </p:nvPr>
        </p:nvSpPr>
        <p:spPr>
          <a:xfrm>
            <a:off x="0" y="1916832"/>
            <a:ext cx="9144000" cy="4410824"/>
          </a:xfrm>
        </p:spPr>
        <p:txBody>
          <a:bodyPr>
            <a:normAutofit/>
          </a:bodyPr>
          <a:lstStyle/>
          <a:p>
            <a:r>
              <a:rPr lang="en-IN" sz="2800" dirty="0" smtClean="0"/>
              <a:t>The generation  of an electrical power is usually three phase  and at higher voltages like 13.2 KV, 22 KV or some what higher, Similarly transmission of an electrical power is also at very high voltages like 110 KV, 132 KV, 400 KV. To step up the generated voltages for transmission purposes it is necessary to have three phase transformers.  </a:t>
            </a:r>
            <a:endParaRPr lang="en-IN" sz="2800" dirty="0"/>
          </a:p>
        </p:txBody>
      </p:sp>
    </p:spTree>
    <p:extLst>
      <p:ext uri="{BB962C8B-B14F-4D97-AF65-F5344CB8AC3E}">
        <p14:creationId xmlns="" xmlns:p14="http://schemas.microsoft.com/office/powerpoint/2010/main" val="9889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2"/>
                                        </p:tgtEl>
                                        <p:attrNameLst>
                                          <p:attrName>style.opacity</p:attrName>
                                        </p:attrNameLst>
                                      </p:cBhvr>
                                      <p:to>
                                        <p:strVal val="0.5"/>
                                      </p:to>
                                    </p:set>
                                    <p:animEffect filter="image" prLst="opacity: 0.5">
                                      <p:cBhvr rctx="IE">
                                        <p:cTn id="7" dur="indefinite"/>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2"/>
            <a:ext cx="9144000" cy="1143000"/>
          </a:xfrm>
        </p:spPr>
        <p:txBody>
          <a:bodyPr/>
          <a:lstStyle/>
          <a:p>
            <a:r>
              <a:rPr lang="en-IN" dirty="0" smtClean="0"/>
              <a:t>Advantages</a:t>
            </a:r>
            <a:endParaRPr lang="en-IN" dirty="0"/>
          </a:p>
        </p:txBody>
      </p:sp>
      <p:sp>
        <p:nvSpPr>
          <p:cNvPr id="3" name="Content Placeholder 2"/>
          <p:cNvSpPr>
            <a:spLocks noGrp="1"/>
          </p:cNvSpPr>
          <p:nvPr>
            <p:ph sz="quarter" idx="13"/>
          </p:nvPr>
        </p:nvSpPr>
        <p:spPr>
          <a:xfrm>
            <a:off x="0" y="1556792"/>
            <a:ext cx="9144000" cy="5301208"/>
          </a:xfrm>
        </p:spPr>
        <p:txBody>
          <a:bodyPr>
            <a:normAutofit/>
          </a:bodyPr>
          <a:lstStyle/>
          <a:p>
            <a:r>
              <a:rPr lang="en-IN" sz="2800" dirty="0" smtClean="0"/>
              <a:t>Less space </a:t>
            </a:r>
          </a:p>
          <a:p>
            <a:r>
              <a:rPr lang="en-IN" sz="2800" dirty="0" smtClean="0"/>
              <a:t>Weight Less</a:t>
            </a:r>
          </a:p>
          <a:p>
            <a:r>
              <a:rPr lang="en-IN" sz="2800" dirty="0" smtClean="0"/>
              <a:t>Cost is Less</a:t>
            </a:r>
          </a:p>
          <a:p>
            <a:r>
              <a:rPr lang="en-IN" sz="2800" dirty="0" smtClean="0"/>
              <a:t>Transported easily</a:t>
            </a:r>
          </a:p>
          <a:p>
            <a:r>
              <a:rPr lang="en-IN" sz="2800" dirty="0" smtClean="0"/>
              <a:t>Core will be smaller size</a:t>
            </a:r>
          </a:p>
          <a:p>
            <a:r>
              <a:rPr lang="en-IN" sz="2800" dirty="0" smtClean="0"/>
              <a:t>More efficient</a:t>
            </a:r>
          </a:p>
          <a:p>
            <a:r>
              <a:rPr lang="en-IN" sz="2800" dirty="0" smtClean="0"/>
              <a:t>Structure, switchgear and installation of single three phase unit is simpler </a:t>
            </a:r>
            <a:endParaRPr lang="en-IN" sz="2800" dirty="0"/>
          </a:p>
        </p:txBody>
      </p:sp>
    </p:spTree>
    <p:extLst>
      <p:ext uri="{BB962C8B-B14F-4D97-AF65-F5344CB8AC3E}">
        <p14:creationId xmlns="" xmlns:p14="http://schemas.microsoft.com/office/powerpoint/2010/main" val="26945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additive="base">
                                        <p:cTn id="4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additive="base">
                                        <p:cTn id="5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additive="base">
                                        <p:cTn id="6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332657"/>
            <a:ext cx="9036496" cy="1152128"/>
          </a:xfrm>
        </p:spPr>
        <p:txBody>
          <a:bodyPr/>
          <a:lstStyle/>
          <a:p>
            <a:r>
              <a:rPr lang="en-IN" dirty="0" smtClean="0"/>
              <a:t>Principal of Operation </a:t>
            </a:r>
            <a:endParaRPr lang="en-IN" dirty="0"/>
          </a:p>
        </p:txBody>
      </p:sp>
      <p:pic>
        <p:nvPicPr>
          <p:cNvPr id="6" name="Content Placeholder 3" descr="3tm.gif"/>
          <p:cNvPicPr>
            <a:picLocks noGrp="1" noChangeAspect="1"/>
          </p:cNvPicPr>
          <p:nvPr>
            <p:ph sz="quarter" idx="13"/>
          </p:nvPr>
        </p:nvPicPr>
        <p:blipFill>
          <a:blip r:embed="rId2"/>
          <a:stretch>
            <a:fillRect/>
          </a:stretch>
        </p:blipFill>
        <p:spPr>
          <a:xfrm>
            <a:off x="395536" y="1268760"/>
            <a:ext cx="7992888" cy="5184576"/>
          </a:xfrm>
        </p:spPr>
      </p:pic>
    </p:spTree>
    <p:extLst>
      <p:ext uri="{BB962C8B-B14F-4D97-AF65-F5344CB8AC3E}">
        <p14:creationId xmlns="" xmlns:p14="http://schemas.microsoft.com/office/powerpoint/2010/main" val="346649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0"/>
            <a:ext cx="9036496" cy="6858000"/>
          </a:xfrm>
        </p:spPr>
        <p:txBody>
          <a:bodyPr>
            <a:normAutofit/>
          </a:bodyPr>
          <a:lstStyle/>
          <a:p>
            <a:endParaRPr lang="en-IN" sz="2800" dirty="0" smtClean="0"/>
          </a:p>
          <a:p>
            <a:r>
              <a:rPr lang="en-IN" sz="2800" dirty="0" smtClean="0"/>
              <a:t>The three cores are arrange at 120° from each other. Only primary windings are shown on the cores for simplicity.</a:t>
            </a:r>
          </a:p>
          <a:p>
            <a:endParaRPr lang="en-IN" sz="2800" dirty="0"/>
          </a:p>
          <a:p>
            <a:pPr marL="45720" indent="0">
              <a:buNone/>
            </a:pPr>
            <a:r>
              <a:rPr lang="en-IN" sz="2800" dirty="0" smtClean="0"/>
              <a:t> </a:t>
            </a:r>
          </a:p>
          <a:p>
            <a:r>
              <a:rPr lang="en-IN" sz="2800" dirty="0" smtClean="0"/>
              <a:t>The primaries are connected to the three phase supply.</a:t>
            </a:r>
          </a:p>
          <a:p>
            <a:endParaRPr lang="en-IN" sz="2800" dirty="0"/>
          </a:p>
          <a:p>
            <a:r>
              <a:rPr lang="en-IN" sz="2800" dirty="0" smtClean="0"/>
              <a:t>The three fluxes is also zero at any instant.</a:t>
            </a:r>
            <a:endParaRPr lang="en-IN" sz="2800" dirty="0"/>
          </a:p>
        </p:txBody>
      </p:sp>
    </p:spTree>
    <p:extLst>
      <p:ext uri="{BB962C8B-B14F-4D97-AF65-F5344CB8AC3E}">
        <p14:creationId xmlns="" xmlns:p14="http://schemas.microsoft.com/office/powerpoint/2010/main" val="224063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3">
                                            <p:txEl>
                                              <p:pRg st="1" end="1"/>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grpId="0" nodeType="clickEffect">
                                  <p:stCondLst>
                                    <p:cond delay="0"/>
                                  </p:stCondLst>
                                  <p:iterate type="lt">
                                    <p:tmAbs val="25"/>
                                  </p:iterate>
                                  <p:childTnLst>
                                    <p:set>
                                      <p:cBhvr override="childStyle">
                                        <p:cTn id="10" dur="indefinite"/>
                                        <p:tgtEl>
                                          <p:spTgt spid="3">
                                            <p:txEl>
                                              <p:pRg st="3" end="3"/>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grpId="0" nodeType="clickEffect">
                                  <p:stCondLst>
                                    <p:cond delay="0"/>
                                  </p:stCondLst>
                                  <p:iterate type="lt">
                                    <p:tmAbs val="25"/>
                                  </p:iterate>
                                  <p:childTnLst>
                                    <p:set>
                                      <p:cBhvr override="childStyle">
                                        <p:cTn id="14" dur="indefinite"/>
                                        <p:tgtEl>
                                          <p:spTgt spid="3">
                                            <p:txEl>
                                              <p:pRg st="4" end="4"/>
                                            </p:txEl>
                                          </p:spTgt>
                                        </p:tgtEl>
                                        <p:attrNameLst>
                                          <p:attrName>style.fontWeight</p:attrName>
                                        </p:attrNameLst>
                                      </p:cBhvr>
                                      <p:to>
                                        <p:strVal val="bold"/>
                                      </p:to>
                                    </p:set>
                                  </p:childTnLst>
                                </p:cTn>
                              </p:par>
                            </p:childTnLst>
                          </p:cTn>
                        </p:par>
                      </p:childTnLst>
                    </p:cTn>
                  </p:par>
                  <p:par>
                    <p:cTn id="15" fill="hold">
                      <p:stCondLst>
                        <p:cond delay="indefinite"/>
                      </p:stCondLst>
                      <p:childTnLst>
                        <p:par>
                          <p:cTn id="16" fill="hold">
                            <p:stCondLst>
                              <p:cond delay="0"/>
                            </p:stCondLst>
                            <p:childTnLst>
                              <p:par>
                                <p:cTn id="17" presetID="15" presetClass="emph" presetSubtype="0" grpId="0" nodeType="clickEffect">
                                  <p:stCondLst>
                                    <p:cond delay="0"/>
                                  </p:stCondLst>
                                  <p:iterate type="lt">
                                    <p:tmAbs val="25"/>
                                  </p:iterate>
                                  <p:childTnLst>
                                    <p:set>
                                      <p:cBhvr override="childStyle">
                                        <p:cTn id="18" dur="indefinite"/>
                                        <p:tgtEl>
                                          <p:spTgt spid="3">
                                            <p:txEl>
                                              <p:pRg st="6" end="6"/>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731520"/>
            <a:ext cx="9144000" cy="6126480"/>
          </a:xfrm>
        </p:spPr>
        <p:txBody>
          <a:bodyPr>
            <a:normAutofit/>
          </a:bodyPr>
          <a:lstStyle/>
          <a:p>
            <a:r>
              <a:rPr lang="en-IN" sz="2800" dirty="0" smtClean="0"/>
              <a:t>Hence the centre  leg does not carry any flux.</a:t>
            </a:r>
          </a:p>
          <a:p>
            <a:pPr marL="45720" indent="0">
              <a:buNone/>
            </a:pPr>
            <a:endParaRPr lang="en-IN" sz="2800" dirty="0" smtClean="0"/>
          </a:p>
          <a:p>
            <a:r>
              <a:rPr lang="en-IN" sz="2800" dirty="0" smtClean="0"/>
              <a:t>So if centre leg is removed, any two legs provide the return path for the current and hence the flux in the third leg.</a:t>
            </a:r>
          </a:p>
          <a:p>
            <a:pPr marL="45720" indent="0">
              <a:buNone/>
            </a:pPr>
            <a:endParaRPr lang="en-IN" sz="2800" dirty="0" smtClean="0"/>
          </a:p>
          <a:p>
            <a:r>
              <a:rPr lang="en-IN" sz="2800" dirty="0" smtClean="0"/>
              <a:t>This is the general principal used in the design of three phase core type transformers.</a:t>
            </a:r>
            <a:endParaRPr lang="en-IN" sz="2800" dirty="0"/>
          </a:p>
        </p:txBody>
      </p:sp>
    </p:spTree>
    <p:extLst>
      <p:ext uri="{BB962C8B-B14F-4D97-AF65-F5344CB8AC3E}">
        <p14:creationId xmlns="" xmlns:p14="http://schemas.microsoft.com/office/powerpoint/2010/main" val="59230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122"/>
            <a:ext cx="9144000" cy="1697685"/>
          </a:xfrm>
        </p:spPr>
        <p:txBody>
          <a:bodyPr/>
          <a:lstStyle/>
          <a:p>
            <a:r>
              <a:rPr lang="en-IN" dirty="0" smtClean="0"/>
              <a:t>Three Phase Transformer Connection</a:t>
            </a:r>
            <a:endParaRPr lang="en-IN" dirty="0"/>
          </a:p>
        </p:txBody>
      </p:sp>
      <p:sp>
        <p:nvSpPr>
          <p:cNvPr id="3" name="Content Placeholder 2"/>
          <p:cNvSpPr>
            <a:spLocks noGrp="1"/>
          </p:cNvSpPr>
          <p:nvPr>
            <p:ph sz="quarter" idx="13"/>
          </p:nvPr>
        </p:nvSpPr>
        <p:spPr>
          <a:xfrm>
            <a:off x="0" y="1628800"/>
            <a:ext cx="9144000" cy="5229200"/>
          </a:xfrm>
        </p:spPr>
        <p:txBody>
          <a:bodyPr>
            <a:normAutofit/>
          </a:bodyPr>
          <a:lstStyle/>
          <a:p>
            <a:endParaRPr lang="en-IN" sz="2800" dirty="0" smtClean="0"/>
          </a:p>
          <a:p>
            <a:r>
              <a:rPr lang="en-IN" sz="2800" dirty="0" smtClean="0"/>
              <a:t>The primary and secondary winding of three phase transformers as three phase winding can be connected in different ways such as in star or in delta. With suitable connection the voltage can be raised or lowered. </a:t>
            </a:r>
          </a:p>
          <a:p>
            <a:pPr>
              <a:buNone/>
            </a:pPr>
            <a:endParaRPr lang="en-IN" sz="2800" dirty="0"/>
          </a:p>
          <a:p>
            <a:endParaRPr lang="en-IN" sz="2800" dirty="0" smtClean="0"/>
          </a:p>
          <a:p>
            <a:r>
              <a:rPr lang="en-IN" sz="2800" dirty="0" smtClean="0"/>
              <a:t>In this section some commonly used connections for three phase transformers are discussed.</a:t>
            </a:r>
            <a:endParaRPr lang="en-IN" sz="2800" dirty="0"/>
          </a:p>
        </p:txBody>
      </p:sp>
    </p:spTree>
    <p:extLst>
      <p:ext uri="{BB962C8B-B14F-4D97-AF65-F5344CB8AC3E}">
        <p14:creationId xmlns="" xmlns:p14="http://schemas.microsoft.com/office/powerpoint/2010/main" val="284842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3">
                                            <p:txEl>
                                              <p:pRg st="1" end="1"/>
                                            </p:txEl>
                                          </p:spTgt>
                                        </p:tgtEl>
                                        <p:attrNameLst>
                                          <p:attrName>style.color</p:attrName>
                                        </p:attrNameLst>
                                      </p:cBhvr>
                                      <p:to>
                                        <a:schemeClr val="bg1"/>
                                      </p:to>
                                    </p:animClr>
                                    <p:animClr clrSpc="rgb" dir="cw">
                                      <p:cBhvr>
                                        <p:cTn id="14" dur="250" autoRev="1" fill="remove"/>
                                        <p:tgtEl>
                                          <p:spTgt spid="3">
                                            <p:txEl>
                                              <p:pRg st="1" end="1"/>
                                            </p:txEl>
                                          </p:spTgt>
                                        </p:tgtEl>
                                        <p:attrNameLst>
                                          <p:attrName>fillcolor</p:attrName>
                                        </p:attrNameLst>
                                      </p:cBhvr>
                                      <p:to>
                                        <a:schemeClr val="bg1"/>
                                      </p:to>
                                    </p:animClr>
                                    <p:set>
                                      <p:cBhvr>
                                        <p:cTn id="15" dur="250" autoRev="1" fill="remove"/>
                                        <p:tgtEl>
                                          <p:spTgt spid="3">
                                            <p:txEl>
                                              <p:pRg st="1" end="1"/>
                                            </p:txEl>
                                          </p:spTgt>
                                        </p:tgtEl>
                                        <p:attrNameLst>
                                          <p:attrName>fill.type</p:attrName>
                                        </p:attrNameLst>
                                      </p:cBhvr>
                                      <p:to>
                                        <p:strVal val="solid"/>
                                      </p:to>
                                    </p:set>
                                    <p:set>
                                      <p:cBhvr>
                                        <p:cTn id="16" dur="250" autoRev="1" fill="remove"/>
                                        <p:tgtEl>
                                          <p:spTgt spid="3">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250" autoRev="1" fill="remove"/>
                                        <p:tgtEl>
                                          <p:spTgt spid="3">
                                            <p:txEl>
                                              <p:pRg st="4" end="4"/>
                                            </p:txEl>
                                          </p:spTgt>
                                        </p:tgtEl>
                                        <p:attrNameLst>
                                          <p:attrName>style.color</p:attrName>
                                        </p:attrNameLst>
                                      </p:cBhvr>
                                      <p:to>
                                        <a:schemeClr val="bg1"/>
                                      </p:to>
                                    </p:animClr>
                                    <p:animClr clrSpc="rgb" dir="cw">
                                      <p:cBhvr>
                                        <p:cTn id="21" dur="250" autoRev="1" fill="remove"/>
                                        <p:tgtEl>
                                          <p:spTgt spid="3">
                                            <p:txEl>
                                              <p:pRg st="4" end="4"/>
                                            </p:txEl>
                                          </p:spTgt>
                                        </p:tgtEl>
                                        <p:attrNameLst>
                                          <p:attrName>fillcolor</p:attrName>
                                        </p:attrNameLst>
                                      </p:cBhvr>
                                      <p:to>
                                        <a:schemeClr val="bg1"/>
                                      </p:to>
                                    </p:animClr>
                                    <p:set>
                                      <p:cBhvr>
                                        <p:cTn id="22" dur="250" autoRev="1" fill="remove"/>
                                        <p:tgtEl>
                                          <p:spTgt spid="3">
                                            <p:txEl>
                                              <p:pRg st="4" end="4"/>
                                            </p:txEl>
                                          </p:spTgt>
                                        </p:tgtEl>
                                        <p:attrNameLst>
                                          <p:attrName>fill.type</p:attrName>
                                        </p:attrNameLst>
                                      </p:cBhvr>
                                      <p:to>
                                        <p:strVal val="solid"/>
                                      </p:to>
                                    </p:set>
                                    <p:set>
                                      <p:cBhvr>
                                        <p:cTn id="23"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346511"/>
            <a:ext cx="9144000" cy="6408712"/>
          </a:xfrm>
        </p:spPr>
        <p:txBody>
          <a:bodyPr/>
          <a:lstStyle/>
          <a:p>
            <a:endParaRPr lang="en-IN" dirty="0" smtClean="0"/>
          </a:p>
          <a:p>
            <a:endParaRPr lang="en-IN" dirty="0"/>
          </a:p>
          <a:p>
            <a:r>
              <a:rPr lang="en-IN" sz="2800" dirty="0" smtClean="0"/>
              <a:t>Star-Star connection</a:t>
            </a:r>
          </a:p>
          <a:p>
            <a:r>
              <a:rPr lang="en-IN" sz="2800" dirty="0" smtClean="0"/>
              <a:t>Delta-Delta connection</a:t>
            </a:r>
          </a:p>
          <a:p>
            <a:r>
              <a:rPr lang="en-IN" sz="2800" dirty="0" smtClean="0"/>
              <a:t>Star-Delta connection</a:t>
            </a:r>
          </a:p>
          <a:p>
            <a:r>
              <a:rPr lang="en-IN" sz="2800" dirty="0" smtClean="0"/>
              <a:t>Delta-Star connection</a:t>
            </a:r>
          </a:p>
          <a:p>
            <a:r>
              <a:rPr lang="en-IN" sz="2800" dirty="0" smtClean="0"/>
              <a:t>Open Delta or V connection</a:t>
            </a:r>
          </a:p>
          <a:p>
            <a:r>
              <a:rPr lang="en-IN" sz="2800" dirty="0" smtClean="0"/>
              <a:t>Scott connection or T-T connection</a:t>
            </a:r>
            <a:endParaRPr lang="en-IN" sz="2800" dirty="0"/>
          </a:p>
        </p:txBody>
      </p:sp>
    </p:spTree>
    <p:extLst>
      <p:ext uri="{BB962C8B-B14F-4D97-AF65-F5344CB8AC3E}">
        <p14:creationId xmlns="" xmlns:p14="http://schemas.microsoft.com/office/powerpoint/2010/main" val="78007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r2.gif"/>
          <p:cNvPicPr>
            <a:picLocks noGrp="1" noChangeAspect="1"/>
          </p:cNvPicPr>
          <p:nvPr>
            <p:ph sz="quarter" idx="13"/>
          </p:nvPr>
        </p:nvPicPr>
        <p:blipFill>
          <a:blip r:embed="rId2"/>
          <a:stretch>
            <a:fillRect/>
          </a:stretch>
        </p:blipFill>
        <p:spPr>
          <a:xfrm>
            <a:off x="323528" y="908720"/>
            <a:ext cx="8640960" cy="5771629"/>
          </a:xfrm>
        </p:spPr>
      </p:pic>
    </p:spTree>
    <p:extLst>
      <p:ext uri="{BB962C8B-B14F-4D97-AF65-F5344CB8AC3E}">
        <p14:creationId xmlns="" xmlns:p14="http://schemas.microsoft.com/office/powerpoint/2010/main" val="1341399940"/>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143</TotalTime>
  <Words>492</Words>
  <Application>Microsoft Office PowerPoint</Application>
  <PresentationFormat>On-screen Show (4:3)</PresentationFormat>
  <Paragraphs>69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Slipstream</vt:lpstr>
      <vt:lpstr>3-Phase Transformer Construction,  Principal,  Working, Operation Advantages Over 1-Phase Transformer</vt:lpstr>
      <vt:lpstr>Introduction</vt:lpstr>
      <vt:lpstr>Advantages</vt:lpstr>
      <vt:lpstr>Principal of Operation </vt:lpstr>
      <vt:lpstr>Slide 5</vt:lpstr>
      <vt:lpstr>Slide 6</vt:lpstr>
      <vt:lpstr>Three Phase Transformer Connection</vt:lpstr>
      <vt:lpstr>Slide 8</vt:lpstr>
      <vt:lpstr>Slide 9</vt:lpstr>
      <vt:lpstr>Slide 10</vt:lpstr>
      <vt:lpstr>Slide 11</vt:lpstr>
      <vt:lpstr>Parallel Operation of Three Phase Transformer</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Kishan Tekwani</dc:creator>
  <cp:lastModifiedBy>acer</cp:lastModifiedBy>
  <cp:revision>20</cp:revision>
  <dcterms:created xsi:type="dcterms:W3CDTF">2014-11-10T11:41:41Z</dcterms:created>
  <dcterms:modified xsi:type="dcterms:W3CDTF">2018-04-11T04:01:00Z</dcterms:modified>
</cp:coreProperties>
</file>