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0" r:id="rId29"/>
    <p:sldId id="284" r:id="rId30"/>
    <p:sldId id="296" r:id="rId31"/>
    <p:sldId id="291" r:id="rId32"/>
    <p:sldId id="292" r:id="rId33"/>
    <p:sldId id="293" r:id="rId34"/>
    <p:sldId id="295" r:id="rId35"/>
    <p:sldId id="286" r:id="rId36"/>
    <p:sldId id="288" r:id="rId37"/>
    <p:sldId id="287" r:id="rId38"/>
    <p:sldId id="28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EAF63-20E6-493B-A1FE-036090860275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53036A2D-1191-414C-A10A-512D1FCF8247}">
      <dgm:prSet phldrT="[Text]"/>
      <dgm:spPr/>
      <dgm:t>
        <a:bodyPr/>
        <a:lstStyle/>
        <a:p>
          <a:r>
            <a:rPr lang="en-US" b="1" dirty="0" smtClean="0"/>
            <a:t>Semiconductors</a:t>
          </a:r>
          <a:endParaRPr lang="en-US" b="1" dirty="0"/>
        </a:p>
      </dgm:t>
    </dgm:pt>
    <dgm:pt modelId="{2D98676D-92B9-4A53-99B1-DDC27A55B99C}" type="parTrans" cxnId="{2B1350C4-5568-41E0-96CE-C11CD5870A41}">
      <dgm:prSet/>
      <dgm:spPr/>
      <dgm:t>
        <a:bodyPr/>
        <a:lstStyle/>
        <a:p>
          <a:endParaRPr lang="en-US"/>
        </a:p>
      </dgm:t>
    </dgm:pt>
    <dgm:pt modelId="{9309E569-841C-46DA-B0B7-F70180CE4D64}" type="sibTrans" cxnId="{2B1350C4-5568-41E0-96CE-C11CD5870A41}">
      <dgm:prSet/>
      <dgm:spPr/>
      <dgm:t>
        <a:bodyPr/>
        <a:lstStyle/>
        <a:p>
          <a:endParaRPr lang="en-US"/>
        </a:p>
      </dgm:t>
    </dgm:pt>
    <dgm:pt modelId="{768348D4-6B40-4BA5-8462-2613526CBA49}">
      <dgm:prSet phldrT="[Text]"/>
      <dgm:spPr/>
      <dgm:t>
        <a:bodyPr/>
        <a:lstStyle/>
        <a:p>
          <a:r>
            <a:rPr lang="en-US" b="1" dirty="0" smtClean="0"/>
            <a:t>Insulators </a:t>
          </a:r>
          <a:endParaRPr lang="en-US" b="1" dirty="0"/>
        </a:p>
      </dgm:t>
    </dgm:pt>
    <dgm:pt modelId="{6D67C2E3-4D60-4884-B9CE-865035FCE5E1}" type="parTrans" cxnId="{14685B3E-21A9-422F-8BC6-7940A81AA936}">
      <dgm:prSet/>
      <dgm:spPr/>
      <dgm:t>
        <a:bodyPr/>
        <a:lstStyle/>
        <a:p>
          <a:endParaRPr lang="en-US"/>
        </a:p>
      </dgm:t>
    </dgm:pt>
    <dgm:pt modelId="{6C1D36FE-EE15-4491-AB2D-6E8494D22917}" type="sibTrans" cxnId="{14685B3E-21A9-422F-8BC6-7940A81AA936}">
      <dgm:prSet/>
      <dgm:spPr/>
      <dgm:t>
        <a:bodyPr/>
        <a:lstStyle/>
        <a:p>
          <a:endParaRPr lang="en-US"/>
        </a:p>
      </dgm:t>
    </dgm:pt>
    <dgm:pt modelId="{824D5B5C-59DA-4889-A5D3-FA07194CE269}">
      <dgm:prSet phldrT="[Text]"/>
      <dgm:spPr/>
      <dgm:t>
        <a:bodyPr/>
        <a:lstStyle/>
        <a:p>
          <a:r>
            <a:rPr lang="en-US" b="1" dirty="0" smtClean="0"/>
            <a:t>Conductors</a:t>
          </a:r>
          <a:endParaRPr lang="en-US" b="1" dirty="0"/>
        </a:p>
      </dgm:t>
    </dgm:pt>
    <dgm:pt modelId="{E99D7B3D-CCF8-4478-961A-C1BAF783CD15}" type="parTrans" cxnId="{E9B1EDEC-E9A0-456B-9AA5-F45B66BE0B8F}">
      <dgm:prSet/>
      <dgm:spPr/>
      <dgm:t>
        <a:bodyPr/>
        <a:lstStyle/>
        <a:p>
          <a:endParaRPr lang="en-US"/>
        </a:p>
      </dgm:t>
    </dgm:pt>
    <dgm:pt modelId="{E5331BF9-B518-4371-A1E4-4640A6C4EEEB}" type="sibTrans" cxnId="{E9B1EDEC-E9A0-456B-9AA5-F45B66BE0B8F}">
      <dgm:prSet/>
      <dgm:spPr/>
      <dgm:t>
        <a:bodyPr/>
        <a:lstStyle/>
        <a:p>
          <a:endParaRPr lang="en-US"/>
        </a:p>
      </dgm:t>
    </dgm:pt>
    <dgm:pt modelId="{5D956027-3ED6-47D6-9787-146F610B2765}" type="pres">
      <dgm:prSet presAssocID="{040EAF63-20E6-493B-A1FE-036090860275}" presName="compositeShape" presStyleCnt="0">
        <dgm:presLayoutVars>
          <dgm:chMax val="7"/>
          <dgm:dir/>
          <dgm:resizeHandles val="exact"/>
        </dgm:presLayoutVars>
      </dgm:prSet>
      <dgm:spPr/>
    </dgm:pt>
    <dgm:pt modelId="{4EE33B8F-6E84-4D73-9259-A364F4375F9A}" type="pres">
      <dgm:prSet presAssocID="{040EAF63-20E6-493B-A1FE-036090860275}" presName="wedge1" presStyleLbl="node1" presStyleIdx="0" presStyleCnt="3"/>
      <dgm:spPr/>
      <dgm:t>
        <a:bodyPr/>
        <a:lstStyle/>
        <a:p>
          <a:endParaRPr lang="en-US"/>
        </a:p>
      </dgm:t>
    </dgm:pt>
    <dgm:pt modelId="{0E3BF76E-B6D4-4A7C-BB49-E1AF6CC5202D}" type="pres">
      <dgm:prSet presAssocID="{040EAF63-20E6-493B-A1FE-036090860275}" presName="dummy1a" presStyleCnt="0"/>
      <dgm:spPr/>
    </dgm:pt>
    <dgm:pt modelId="{15A434DD-39B5-4B0E-ADB8-3D81FCBAC557}" type="pres">
      <dgm:prSet presAssocID="{040EAF63-20E6-493B-A1FE-036090860275}" presName="dummy1b" presStyleCnt="0"/>
      <dgm:spPr/>
    </dgm:pt>
    <dgm:pt modelId="{F812CC55-65D5-4899-A251-7ED83E1EE089}" type="pres">
      <dgm:prSet presAssocID="{040EAF63-20E6-493B-A1FE-03609086027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60C33-845A-47C1-923D-B9DCB2068BAD}" type="pres">
      <dgm:prSet presAssocID="{040EAF63-20E6-493B-A1FE-036090860275}" presName="wedge2" presStyleLbl="node1" presStyleIdx="1" presStyleCnt="3"/>
      <dgm:spPr/>
      <dgm:t>
        <a:bodyPr/>
        <a:lstStyle/>
        <a:p>
          <a:endParaRPr lang="en-US"/>
        </a:p>
      </dgm:t>
    </dgm:pt>
    <dgm:pt modelId="{8D60E5FB-3E3D-46F2-88E7-D29A5D06931D}" type="pres">
      <dgm:prSet presAssocID="{040EAF63-20E6-493B-A1FE-036090860275}" presName="dummy2a" presStyleCnt="0"/>
      <dgm:spPr/>
    </dgm:pt>
    <dgm:pt modelId="{C68DE9D4-69D2-483D-83B4-05CA367CF425}" type="pres">
      <dgm:prSet presAssocID="{040EAF63-20E6-493B-A1FE-036090860275}" presName="dummy2b" presStyleCnt="0"/>
      <dgm:spPr/>
    </dgm:pt>
    <dgm:pt modelId="{0BD8922C-D73E-491A-84D2-FE40F5369125}" type="pres">
      <dgm:prSet presAssocID="{040EAF63-20E6-493B-A1FE-03609086027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CFB7E-B953-4AD4-80C8-DD7E04E58873}" type="pres">
      <dgm:prSet presAssocID="{040EAF63-20E6-493B-A1FE-036090860275}" presName="wedge3" presStyleLbl="node1" presStyleIdx="2" presStyleCnt="3"/>
      <dgm:spPr/>
      <dgm:t>
        <a:bodyPr/>
        <a:lstStyle/>
        <a:p>
          <a:endParaRPr lang="en-US"/>
        </a:p>
      </dgm:t>
    </dgm:pt>
    <dgm:pt modelId="{C9C779F5-6593-44FF-91EE-CF1D74300069}" type="pres">
      <dgm:prSet presAssocID="{040EAF63-20E6-493B-A1FE-036090860275}" presName="dummy3a" presStyleCnt="0"/>
      <dgm:spPr/>
    </dgm:pt>
    <dgm:pt modelId="{2A76BA99-2857-4088-AB80-3C2EB5312C4C}" type="pres">
      <dgm:prSet presAssocID="{040EAF63-20E6-493B-A1FE-036090860275}" presName="dummy3b" presStyleCnt="0"/>
      <dgm:spPr/>
    </dgm:pt>
    <dgm:pt modelId="{4117DB7C-43B0-4670-853D-1F9F152B3282}" type="pres">
      <dgm:prSet presAssocID="{040EAF63-20E6-493B-A1FE-03609086027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4C818-F241-4E2D-9C43-805FEFA7F479}" type="pres">
      <dgm:prSet presAssocID="{9309E569-841C-46DA-B0B7-F70180CE4D64}" presName="arrowWedge1" presStyleLbl="fgSibTrans2D1" presStyleIdx="0" presStyleCnt="3"/>
      <dgm:spPr/>
    </dgm:pt>
    <dgm:pt modelId="{25DB4A2F-2128-48E6-A430-652C86250CB4}" type="pres">
      <dgm:prSet presAssocID="{6C1D36FE-EE15-4491-AB2D-6E8494D22917}" presName="arrowWedge2" presStyleLbl="fgSibTrans2D1" presStyleIdx="1" presStyleCnt="3"/>
      <dgm:spPr/>
    </dgm:pt>
    <dgm:pt modelId="{A1427C33-206A-4D08-AB97-EBE8148B0F92}" type="pres">
      <dgm:prSet presAssocID="{E5331BF9-B518-4371-A1E4-4640A6C4EEEB}" presName="arrowWedge3" presStyleLbl="fgSibTrans2D1" presStyleIdx="2" presStyleCnt="3"/>
      <dgm:spPr/>
    </dgm:pt>
  </dgm:ptLst>
  <dgm:cxnLst>
    <dgm:cxn modelId="{14685B3E-21A9-422F-8BC6-7940A81AA936}" srcId="{040EAF63-20E6-493B-A1FE-036090860275}" destId="{768348D4-6B40-4BA5-8462-2613526CBA49}" srcOrd="1" destOrd="0" parTransId="{6D67C2E3-4D60-4884-B9CE-865035FCE5E1}" sibTransId="{6C1D36FE-EE15-4491-AB2D-6E8494D22917}"/>
    <dgm:cxn modelId="{E9B1EDEC-E9A0-456B-9AA5-F45B66BE0B8F}" srcId="{040EAF63-20E6-493B-A1FE-036090860275}" destId="{824D5B5C-59DA-4889-A5D3-FA07194CE269}" srcOrd="2" destOrd="0" parTransId="{E99D7B3D-CCF8-4478-961A-C1BAF783CD15}" sibTransId="{E5331BF9-B518-4371-A1E4-4640A6C4EEEB}"/>
    <dgm:cxn modelId="{42CBED40-0852-4864-AB27-FC6AE4E4FA0F}" type="presOf" srcId="{53036A2D-1191-414C-A10A-512D1FCF8247}" destId="{4EE33B8F-6E84-4D73-9259-A364F4375F9A}" srcOrd="0" destOrd="0" presId="urn:microsoft.com/office/officeart/2005/8/layout/cycle8"/>
    <dgm:cxn modelId="{972AF7C1-34A7-4FB5-ACEE-13119C9ACD74}" type="presOf" srcId="{040EAF63-20E6-493B-A1FE-036090860275}" destId="{5D956027-3ED6-47D6-9787-146F610B2765}" srcOrd="0" destOrd="0" presId="urn:microsoft.com/office/officeart/2005/8/layout/cycle8"/>
    <dgm:cxn modelId="{2B1350C4-5568-41E0-96CE-C11CD5870A41}" srcId="{040EAF63-20E6-493B-A1FE-036090860275}" destId="{53036A2D-1191-414C-A10A-512D1FCF8247}" srcOrd="0" destOrd="0" parTransId="{2D98676D-92B9-4A53-99B1-DDC27A55B99C}" sibTransId="{9309E569-841C-46DA-B0B7-F70180CE4D64}"/>
    <dgm:cxn modelId="{E1A40302-0C7F-4B0E-9C15-6A1C41F8AC09}" type="presOf" srcId="{824D5B5C-59DA-4889-A5D3-FA07194CE269}" destId="{4117DB7C-43B0-4670-853D-1F9F152B3282}" srcOrd="1" destOrd="0" presId="urn:microsoft.com/office/officeart/2005/8/layout/cycle8"/>
    <dgm:cxn modelId="{31450317-81DB-46CF-A009-838F33B7C681}" type="presOf" srcId="{768348D4-6B40-4BA5-8462-2613526CBA49}" destId="{38E60C33-845A-47C1-923D-B9DCB2068BAD}" srcOrd="0" destOrd="0" presId="urn:microsoft.com/office/officeart/2005/8/layout/cycle8"/>
    <dgm:cxn modelId="{1E845C71-CE62-4663-BDD3-CC09EB9012A6}" type="presOf" srcId="{768348D4-6B40-4BA5-8462-2613526CBA49}" destId="{0BD8922C-D73E-491A-84D2-FE40F5369125}" srcOrd="1" destOrd="0" presId="urn:microsoft.com/office/officeart/2005/8/layout/cycle8"/>
    <dgm:cxn modelId="{8BE65831-F0CB-40E3-BCB4-49945371C3DD}" type="presOf" srcId="{53036A2D-1191-414C-A10A-512D1FCF8247}" destId="{F812CC55-65D5-4899-A251-7ED83E1EE089}" srcOrd="1" destOrd="0" presId="urn:microsoft.com/office/officeart/2005/8/layout/cycle8"/>
    <dgm:cxn modelId="{89073DE2-1A89-4DEF-BA14-EFFE9ABED03D}" type="presOf" srcId="{824D5B5C-59DA-4889-A5D3-FA07194CE269}" destId="{A23CFB7E-B953-4AD4-80C8-DD7E04E58873}" srcOrd="0" destOrd="0" presId="urn:microsoft.com/office/officeart/2005/8/layout/cycle8"/>
    <dgm:cxn modelId="{23D9CA78-E398-48BB-A4C8-D1DD769BB689}" type="presParOf" srcId="{5D956027-3ED6-47D6-9787-146F610B2765}" destId="{4EE33B8F-6E84-4D73-9259-A364F4375F9A}" srcOrd="0" destOrd="0" presId="urn:microsoft.com/office/officeart/2005/8/layout/cycle8"/>
    <dgm:cxn modelId="{E6B4FD04-C9EE-40D9-9BB6-EB753840428C}" type="presParOf" srcId="{5D956027-3ED6-47D6-9787-146F610B2765}" destId="{0E3BF76E-B6D4-4A7C-BB49-E1AF6CC5202D}" srcOrd="1" destOrd="0" presId="urn:microsoft.com/office/officeart/2005/8/layout/cycle8"/>
    <dgm:cxn modelId="{57C1E534-C19B-4377-B66E-F7155ADBBEFF}" type="presParOf" srcId="{5D956027-3ED6-47D6-9787-146F610B2765}" destId="{15A434DD-39B5-4B0E-ADB8-3D81FCBAC557}" srcOrd="2" destOrd="0" presId="urn:microsoft.com/office/officeart/2005/8/layout/cycle8"/>
    <dgm:cxn modelId="{C412B8C3-2092-490D-B0E6-0A8D07C4EA05}" type="presParOf" srcId="{5D956027-3ED6-47D6-9787-146F610B2765}" destId="{F812CC55-65D5-4899-A251-7ED83E1EE089}" srcOrd="3" destOrd="0" presId="urn:microsoft.com/office/officeart/2005/8/layout/cycle8"/>
    <dgm:cxn modelId="{A9D0D014-34B8-424D-AF25-EFBDC27EF737}" type="presParOf" srcId="{5D956027-3ED6-47D6-9787-146F610B2765}" destId="{38E60C33-845A-47C1-923D-B9DCB2068BAD}" srcOrd="4" destOrd="0" presId="urn:microsoft.com/office/officeart/2005/8/layout/cycle8"/>
    <dgm:cxn modelId="{98BB629E-6D76-4D94-9A16-4EE668D47E40}" type="presParOf" srcId="{5D956027-3ED6-47D6-9787-146F610B2765}" destId="{8D60E5FB-3E3D-46F2-88E7-D29A5D06931D}" srcOrd="5" destOrd="0" presId="urn:microsoft.com/office/officeart/2005/8/layout/cycle8"/>
    <dgm:cxn modelId="{DA2E24DE-120D-4951-B6E6-6F8233ADEA2C}" type="presParOf" srcId="{5D956027-3ED6-47D6-9787-146F610B2765}" destId="{C68DE9D4-69D2-483D-83B4-05CA367CF425}" srcOrd="6" destOrd="0" presId="urn:microsoft.com/office/officeart/2005/8/layout/cycle8"/>
    <dgm:cxn modelId="{76D9C0DB-63A3-4E9E-8279-7DAE5BADFDDF}" type="presParOf" srcId="{5D956027-3ED6-47D6-9787-146F610B2765}" destId="{0BD8922C-D73E-491A-84D2-FE40F5369125}" srcOrd="7" destOrd="0" presId="urn:microsoft.com/office/officeart/2005/8/layout/cycle8"/>
    <dgm:cxn modelId="{6EDCACFA-B54F-43CF-B271-24B3FCD742DC}" type="presParOf" srcId="{5D956027-3ED6-47D6-9787-146F610B2765}" destId="{A23CFB7E-B953-4AD4-80C8-DD7E04E58873}" srcOrd="8" destOrd="0" presId="urn:microsoft.com/office/officeart/2005/8/layout/cycle8"/>
    <dgm:cxn modelId="{D2816F3A-6072-440F-8059-C97B9CD975A9}" type="presParOf" srcId="{5D956027-3ED6-47D6-9787-146F610B2765}" destId="{C9C779F5-6593-44FF-91EE-CF1D74300069}" srcOrd="9" destOrd="0" presId="urn:microsoft.com/office/officeart/2005/8/layout/cycle8"/>
    <dgm:cxn modelId="{52FD8B38-3A6D-44CC-9728-53B6067AC603}" type="presParOf" srcId="{5D956027-3ED6-47D6-9787-146F610B2765}" destId="{2A76BA99-2857-4088-AB80-3C2EB5312C4C}" srcOrd="10" destOrd="0" presId="urn:microsoft.com/office/officeart/2005/8/layout/cycle8"/>
    <dgm:cxn modelId="{6BC9DBD9-00E3-48FD-B00A-83C26E9A55D6}" type="presParOf" srcId="{5D956027-3ED6-47D6-9787-146F610B2765}" destId="{4117DB7C-43B0-4670-853D-1F9F152B3282}" srcOrd="11" destOrd="0" presId="urn:microsoft.com/office/officeart/2005/8/layout/cycle8"/>
    <dgm:cxn modelId="{09F35391-8725-41D7-AEC0-2CDF823D6A34}" type="presParOf" srcId="{5D956027-3ED6-47D6-9787-146F610B2765}" destId="{C1C4C818-F241-4E2D-9C43-805FEFA7F479}" srcOrd="12" destOrd="0" presId="urn:microsoft.com/office/officeart/2005/8/layout/cycle8"/>
    <dgm:cxn modelId="{6B5F549B-E7CF-4A36-9496-143F07640460}" type="presParOf" srcId="{5D956027-3ED6-47D6-9787-146F610B2765}" destId="{25DB4A2F-2128-48E6-A430-652C86250CB4}" srcOrd="13" destOrd="0" presId="urn:microsoft.com/office/officeart/2005/8/layout/cycle8"/>
    <dgm:cxn modelId="{E09BE63A-ECED-4E2C-A766-47F68A84A6EB}" type="presParOf" srcId="{5D956027-3ED6-47D6-9787-146F610B2765}" destId="{A1427C33-206A-4D08-AB97-EBE8148B0F92}" srcOrd="14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0E9B5-3304-43B6-9372-3EFD70D45CE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E6874-6887-4F28-8016-E719E4DA86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E6874-6887-4F28-8016-E719E4DA86F7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E6874-6887-4F28-8016-E719E4DA86F7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E6874-6887-4F28-8016-E719E4DA86F7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E6874-6887-4F28-8016-E719E4DA86F7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E6874-6887-4F28-8016-E719E4DA86F7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4C7-EFCD-4940-A1DC-B34B765B2AA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7772-D87C-4F8F-B5D1-3F1A3428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4C7-EFCD-4940-A1DC-B34B765B2AA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7772-D87C-4F8F-B5D1-3F1A3428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4C7-EFCD-4940-A1DC-B34B765B2AA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7772-D87C-4F8F-B5D1-3F1A3428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4C7-EFCD-4940-A1DC-B34B765B2AA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7772-D87C-4F8F-B5D1-3F1A3428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4C7-EFCD-4940-A1DC-B34B765B2AA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7772-D87C-4F8F-B5D1-3F1A3428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4C7-EFCD-4940-A1DC-B34B765B2AA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7772-D87C-4F8F-B5D1-3F1A3428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4C7-EFCD-4940-A1DC-B34B765B2AA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7772-D87C-4F8F-B5D1-3F1A3428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4C7-EFCD-4940-A1DC-B34B765B2AA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7772-D87C-4F8F-B5D1-3F1A3428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4C7-EFCD-4940-A1DC-B34B765B2AA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7772-D87C-4F8F-B5D1-3F1A3428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4C7-EFCD-4940-A1DC-B34B765B2AA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7772-D87C-4F8F-B5D1-3F1A3428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34C7-EFCD-4940-A1DC-B34B765B2AA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7772-D87C-4F8F-B5D1-3F1A3428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A34C7-EFCD-4940-A1DC-B34B765B2AA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37772-D87C-4F8F-B5D1-3F1A3428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cs-and-radio-electronics.com/electronic-devices-and-circuits/introduction/valence-electron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cs-and-radio-electronics.com/electronic-devices-and-circuits/introduction/free-electron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4038600" cy="917575"/>
          </a:xfrm>
        </p:spPr>
        <p:txBody>
          <a:bodyPr>
            <a:normAutofit/>
          </a:bodyPr>
          <a:lstStyle/>
          <a:p>
            <a:r>
              <a:rPr lang="en-US" dirty="0" smtClean="0"/>
              <a:t>CHAPTER-1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257800"/>
            <a:ext cx="80772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CLASSIFICATION OF MATERIALS</a:t>
            </a:r>
            <a:endParaRPr lang="en-US" sz="4400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219200" y="1447800"/>
          <a:ext cx="6934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Atomic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Matter-Solid, Liquid &amp; Gases</a:t>
            </a:r>
          </a:p>
          <a:p>
            <a:r>
              <a:rPr lang="en-US" dirty="0" smtClean="0"/>
              <a:t>Matter consists of minute particles called molecules which can be further divided into atoms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953000"/>
            <a:ext cx="37338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Tiny discrete particle which is incapable of division.</a:t>
            </a:r>
          </a:p>
          <a:p>
            <a:r>
              <a:rPr lang="en-US" dirty="0" smtClean="0"/>
              <a:t>It’s a </a:t>
            </a:r>
            <a:r>
              <a:rPr lang="en-US" dirty="0" err="1" smtClean="0"/>
              <a:t>greek</a:t>
            </a:r>
            <a:r>
              <a:rPr lang="en-US" dirty="0" smtClean="0"/>
              <a:t> word-”which can’t be sub divided.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86200"/>
            <a:ext cx="30194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Substances whose molecules consists of similar atoms</a:t>
            </a:r>
          </a:p>
          <a:p>
            <a:r>
              <a:rPr lang="en-US" dirty="0" smtClean="0"/>
              <a:t>No. of stable elements are so far 105.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5052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Materials whose molecules consists of dissimilar atoms </a:t>
            </a:r>
          </a:p>
          <a:p>
            <a:r>
              <a:rPr lang="en-US" dirty="0" smtClean="0"/>
              <a:t>No of compounds are unlimited</a:t>
            </a:r>
            <a:endParaRPr 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5052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Thomson’s Theory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Rutherford’s Theory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Bohr’s Theory (mainly this is considered)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038600"/>
            <a:ext cx="3733800" cy="213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Bohr’s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 of an element consists of two main parts-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Nucleus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Extra- Nucleus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429000"/>
            <a:ext cx="34766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part of an atom</a:t>
            </a:r>
          </a:p>
          <a:p>
            <a:r>
              <a:rPr lang="en-US" dirty="0" smtClean="0"/>
              <a:t>Protons + Neutrons</a:t>
            </a:r>
          </a:p>
          <a:p>
            <a:r>
              <a:rPr lang="en-US" dirty="0" smtClean="0"/>
              <a:t>Holds the entire mass of an atom</a:t>
            </a:r>
          </a:p>
          <a:p>
            <a:r>
              <a:rPr lang="en-US" dirty="0" smtClean="0"/>
              <a:t>Protons → +</a:t>
            </a:r>
            <a:r>
              <a:rPr lang="en-US" dirty="0" err="1" smtClean="0"/>
              <a:t>vely</a:t>
            </a:r>
            <a:r>
              <a:rPr lang="en-US" dirty="0" smtClean="0"/>
              <a:t> charged</a:t>
            </a:r>
          </a:p>
          <a:p>
            <a:r>
              <a:rPr lang="en-US" dirty="0" smtClean="0"/>
              <a:t>Neutrons → no charge</a:t>
            </a:r>
          </a:p>
          <a:p>
            <a:r>
              <a:rPr lang="en-US" dirty="0" smtClean="0"/>
              <a:t>Net charge on nucleus → +</a:t>
            </a:r>
            <a:r>
              <a:rPr lang="en-US" dirty="0" err="1" smtClean="0"/>
              <a:t>ve</a:t>
            </a:r>
            <a:r>
              <a:rPr lang="en-US" dirty="0" smtClean="0"/>
              <a:t> charge</a:t>
            </a:r>
          </a:p>
          <a:p>
            <a:r>
              <a:rPr lang="en-US" dirty="0" smtClean="0"/>
              <a:t>No of protons =atomic number of an element</a:t>
            </a:r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762000"/>
            <a:ext cx="2286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EXTRA-NUCLEUS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Outermost part of an atom around the nucleus</a:t>
            </a:r>
          </a:p>
          <a:p>
            <a:r>
              <a:rPr lang="en-US" dirty="0" smtClean="0"/>
              <a:t>Contains electrons only</a:t>
            </a:r>
          </a:p>
          <a:p>
            <a:r>
              <a:rPr lang="en-US" dirty="0" smtClean="0"/>
              <a:t>No. of electrons = No. of protons </a:t>
            </a:r>
          </a:p>
          <a:p>
            <a:r>
              <a:rPr lang="en-US" dirty="0" smtClean="0"/>
              <a:t>An atom is electrically neutral</a:t>
            </a:r>
          </a:p>
          <a:p>
            <a:r>
              <a:rPr lang="en-US" dirty="0" smtClean="0"/>
              <a:t>No. of </a:t>
            </a:r>
            <a:r>
              <a:rPr lang="en-US" dirty="0" err="1" smtClean="0"/>
              <a:t>elecons</a:t>
            </a:r>
            <a:r>
              <a:rPr lang="en-US" dirty="0" smtClean="0"/>
              <a:t> in any orbit = 2n^2</a:t>
            </a:r>
          </a:p>
          <a:p>
            <a:r>
              <a:rPr lang="en-US" dirty="0" smtClean="0"/>
              <a:t>n= number of orbit from the nucleus</a:t>
            </a:r>
          </a:p>
          <a:p>
            <a:r>
              <a:rPr lang="en-US" dirty="0" smtClean="0"/>
              <a:t>Electrons on various energy levels are arranged in definite shells namely K, L, M , N</a:t>
            </a:r>
          </a:p>
          <a:p>
            <a:r>
              <a:rPr lang="en-US" dirty="0" smtClean="0"/>
              <a:t>Outermost orbit  can contain maximum 8 electrons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64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Materials ( on the basis of Atomic theory)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Conducting materials</a:t>
            </a:r>
          </a:p>
          <a:p>
            <a:r>
              <a:rPr lang="en-US" dirty="0" smtClean="0"/>
              <a:t>2. Semi-conducting materials</a:t>
            </a:r>
          </a:p>
          <a:p>
            <a:r>
              <a:rPr lang="en-US" dirty="0" smtClean="0"/>
              <a:t>3. Insulating materials</a:t>
            </a:r>
          </a:p>
          <a:p>
            <a:endParaRPr lang="en-US" dirty="0" smtClean="0"/>
          </a:p>
          <a:p>
            <a:r>
              <a:rPr lang="en-US" dirty="0" smtClean="0"/>
              <a:t>NOTE:- No. of electrons in the valence orbit will decide its conductivity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BE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 </a:t>
            </a:r>
            <a:r>
              <a:rPr lang="en-US" dirty="0" smtClean="0"/>
              <a:t>-conducting</a:t>
            </a:r>
            <a:r>
              <a:rPr lang="en-US" dirty="0"/>
              <a:t>, semi conducting and insulating </a:t>
            </a:r>
            <a:r>
              <a:rPr lang="en-US" dirty="0" smtClean="0"/>
              <a:t>materials </a:t>
            </a:r>
          </a:p>
          <a:p>
            <a:r>
              <a:rPr lang="en-US" dirty="0"/>
              <a:t>E</a:t>
            </a:r>
            <a:r>
              <a:rPr lang="en-US" dirty="0" smtClean="0"/>
              <a:t>nergy bands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5602" name="AutoShape 2" descr="What Materials Engineering Is and How to Use a Degree in This Fie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867" y="2971800"/>
            <a:ext cx="317413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 the basis of atomic structure, those materials whose outermost orbit is incomplete</a:t>
            </a:r>
          </a:p>
          <a:p>
            <a:r>
              <a:rPr lang="en-US" dirty="0" smtClean="0"/>
              <a:t>When an atom receives small energy in the form of heat or electrical charge , the valence electrons leaves their parent atoms to become free</a:t>
            </a:r>
          </a:p>
          <a:p>
            <a:r>
              <a:rPr lang="en-US" dirty="0" smtClean="0"/>
              <a:t>Free electrons can freely move constituting current to flow</a:t>
            </a:r>
          </a:p>
          <a:p>
            <a:r>
              <a:rPr lang="en-US" dirty="0" smtClean="0"/>
              <a:t>Such elements are good conductors of electricity </a:t>
            </a:r>
          </a:p>
          <a:p>
            <a:r>
              <a:rPr lang="en-US" dirty="0" smtClean="0"/>
              <a:t>Ex- Copper, Aluminum, magnesium , , phosphorus etc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76400"/>
            <a:ext cx="312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Atomic structure of conductors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1" y="1752600"/>
            <a:ext cx="4114800" cy="404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Semi-conducting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Elements have 4 valence electrons in the valence orbit</a:t>
            </a:r>
          </a:p>
          <a:p>
            <a:r>
              <a:rPr lang="en-US" dirty="0" smtClean="0"/>
              <a:t>These materials behave as insulators at absolute zero degree temperature</a:t>
            </a:r>
          </a:p>
          <a:p>
            <a:r>
              <a:rPr lang="en-US" dirty="0" smtClean="0"/>
              <a:t>Partial flow of electrons takes place </a:t>
            </a:r>
            <a:r>
              <a:rPr lang="en-US" dirty="0" err="1" smtClean="0"/>
              <a:t>i.e</a:t>
            </a:r>
            <a:r>
              <a:rPr lang="en-US" dirty="0" smtClean="0"/>
              <a:t> some electrons becomes free, but some electrons are not free</a:t>
            </a:r>
          </a:p>
          <a:p>
            <a:r>
              <a:rPr lang="en-US" dirty="0" smtClean="0"/>
              <a:t>Properties of semiconductors are in between conductors and insulators</a:t>
            </a:r>
          </a:p>
          <a:p>
            <a:r>
              <a:rPr lang="en-US" dirty="0" smtClean="0"/>
              <a:t>Ex- Silicon &amp; Germanium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Atomic structure of 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Si=2,8,4</a:t>
            </a:r>
          </a:p>
          <a:p>
            <a:r>
              <a:rPr lang="en-US" dirty="0" err="1" smtClean="0"/>
              <a:t>Ge</a:t>
            </a:r>
            <a:r>
              <a:rPr lang="en-US" dirty="0" smtClean="0"/>
              <a:t>= 2,8,18,4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743200"/>
            <a:ext cx="59150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Insulating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Electrons are firmly held to their atom </a:t>
            </a:r>
          </a:p>
          <a:p>
            <a:r>
              <a:rPr lang="en-US" dirty="0" smtClean="0"/>
              <a:t>Electron can’t be detached from outermost shell</a:t>
            </a:r>
          </a:p>
          <a:p>
            <a:r>
              <a:rPr lang="en-US" dirty="0" smtClean="0"/>
              <a:t>It is not easy to pass the electric current through them</a:t>
            </a:r>
          </a:p>
          <a:p>
            <a:r>
              <a:rPr lang="en-US" dirty="0" smtClean="0"/>
              <a:t>Ex- bromine, </a:t>
            </a:r>
            <a:r>
              <a:rPr lang="en-US" dirty="0" err="1" smtClean="0"/>
              <a:t>selenium,Arsenic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structure of Insulators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057400"/>
            <a:ext cx="319668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57399"/>
            <a:ext cx="3200400" cy="304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Band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an atom, electrons revolving in different orbits possess certain energy levels</a:t>
            </a:r>
          </a:p>
          <a:p>
            <a:r>
              <a:rPr lang="en-US" dirty="0" smtClean="0"/>
              <a:t>The amount of energy on each orbit is fixed</a:t>
            </a:r>
          </a:p>
          <a:p>
            <a:r>
              <a:rPr lang="en-US" dirty="0" smtClean="0"/>
              <a:t>In solids, the atoms are closely packed together, So electrons on various orbits are influenced by the energy of electrons of </a:t>
            </a:r>
            <a:r>
              <a:rPr lang="en-US" dirty="0" err="1" smtClean="0"/>
              <a:t>neighbouring</a:t>
            </a:r>
            <a:r>
              <a:rPr lang="en-US" dirty="0" smtClean="0"/>
              <a:t> orbits  </a:t>
            </a:r>
          </a:p>
          <a:p>
            <a:r>
              <a:rPr lang="en-US" dirty="0" smtClean="0"/>
              <a:t>Hence, the electron </a:t>
            </a:r>
            <a:r>
              <a:rPr lang="en-US" dirty="0" err="1" smtClean="0"/>
              <a:t>orbitals</a:t>
            </a:r>
            <a:r>
              <a:rPr lang="en-US" dirty="0" smtClean="0"/>
              <a:t> overlap when atoms come together.</a:t>
            </a:r>
          </a:p>
          <a:p>
            <a:r>
              <a:rPr lang="en-US" dirty="0" smtClean="0"/>
              <a:t>Energy of various electrons in various bands are considered in a single band.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range of energies possessed by the electrons of the same orbit of different atoms in a solid </a:t>
            </a:r>
          </a:p>
          <a:p>
            <a:r>
              <a:rPr lang="en-US" dirty="0" smtClean="0"/>
              <a:t>In other </a:t>
            </a:r>
            <a:r>
              <a:rPr lang="en-US" dirty="0" err="1" smtClean="0"/>
              <a:t>words,The</a:t>
            </a:r>
            <a:r>
              <a:rPr lang="en-US" dirty="0" smtClean="0"/>
              <a:t> electrons in the same orbit exhibit different energy levels. The grouping of these different energy levels is known as the energy band.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Types of</a:t>
            </a:r>
            <a:r>
              <a:rPr lang="en-US" dirty="0" smtClean="0"/>
              <a:t> Energy Bands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1. Valence Band</a:t>
            </a:r>
          </a:p>
          <a:p>
            <a:pPr lvl="0"/>
            <a:r>
              <a:rPr lang="en-US" dirty="0" smtClean="0"/>
              <a:t>2. Conduction Band</a:t>
            </a:r>
          </a:p>
          <a:p>
            <a:pPr lvl="0"/>
            <a:r>
              <a:rPr lang="en-US" dirty="0" smtClean="0"/>
              <a:t>3.Forbidden Energy Gap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EEEM -core engineering subject</a:t>
            </a:r>
          </a:p>
          <a:p>
            <a:r>
              <a:rPr lang="en-US" dirty="0" smtClean="0"/>
              <a:t>Various types of materials are required for manufacturing-so perfect knowledge of materials is must</a:t>
            </a:r>
          </a:p>
          <a:p>
            <a:r>
              <a:rPr lang="en-US" dirty="0" smtClean="0"/>
              <a:t>Every material has different properties and specific function</a:t>
            </a:r>
          </a:p>
          <a:p>
            <a:r>
              <a:rPr lang="en-US" dirty="0" smtClean="0"/>
              <a:t>For the Selection of suitable engineering materials , we should know physical, chemical, mechanical and electrical properties</a:t>
            </a:r>
            <a:endParaRPr lang="en-US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685800"/>
            <a:ext cx="2095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1"/>
            <a:ext cx="7162800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Valence Band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energy band which is formed by grouping the range of energy levels of the </a:t>
            </a:r>
            <a:r>
              <a:rPr lang="en-US" dirty="0" smtClean="0">
                <a:hlinkClick r:id="rId3"/>
              </a:rPr>
              <a:t>valence electrons</a:t>
            </a:r>
            <a:r>
              <a:rPr lang="en-US" dirty="0" smtClean="0"/>
              <a:t> or outermost orbit electrons is called as valence band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either completely filled or partially filled</a:t>
            </a:r>
            <a:endParaRPr lang="en-US" dirty="0" smtClean="0"/>
          </a:p>
          <a:p>
            <a:r>
              <a:rPr lang="en-US" dirty="0" smtClean="0"/>
              <a:t>The electrons present in the valence band are loosely  bound to the nucleus of atom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Present below the conduction band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0"/>
            <a:ext cx="2514600" cy="158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Conduction </a:t>
            </a:r>
            <a:r>
              <a:rPr lang="en-US" dirty="0" smtClean="0"/>
              <a:t>Band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energy band which is formed by grouping the range of energy levels of the </a:t>
            </a:r>
            <a:r>
              <a:rPr lang="en-US" dirty="0" smtClean="0">
                <a:hlinkClick r:id="rId3"/>
              </a:rPr>
              <a:t>free electrons</a:t>
            </a:r>
            <a:r>
              <a:rPr lang="en-US" dirty="0" smtClean="0"/>
              <a:t> is called as conduction band.</a:t>
            </a:r>
          </a:p>
          <a:p>
            <a:r>
              <a:rPr lang="en-US" dirty="0" smtClean="0"/>
              <a:t>Generally, the conduction band is empty but when external energy is applied the electrons in the valence band jumps in to the conduction band and becomes free electrons. </a:t>
            </a:r>
            <a:endParaRPr lang="en-US" dirty="0" smtClean="0"/>
          </a:p>
          <a:p>
            <a:r>
              <a:rPr lang="en-US" dirty="0" smtClean="0"/>
              <a:t>Electrons </a:t>
            </a:r>
            <a:r>
              <a:rPr lang="en-US" dirty="0" smtClean="0"/>
              <a:t>in the conduction band have higher energy than the electrons in valence band.</a:t>
            </a:r>
          </a:p>
          <a:p>
            <a:r>
              <a:rPr lang="en-US" dirty="0" smtClean="0"/>
              <a:t>The conduction band electrons are not bound to the nucleus of atom. 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5274671"/>
            <a:ext cx="2514600" cy="158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Forbidden Energy Gap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energy gap which is present between the valence band and conduction band </a:t>
            </a:r>
            <a:r>
              <a:rPr lang="en-US" dirty="0" smtClean="0"/>
              <a:t>is </a:t>
            </a:r>
            <a:r>
              <a:rPr lang="en-US" dirty="0" smtClean="0"/>
              <a:t>called as forbidden band or forbidden gap. </a:t>
            </a:r>
          </a:p>
          <a:p>
            <a:r>
              <a:rPr lang="en-US" dirty="0" smtClean="0"/>
              <a:t>In solids, electrons cannot stay in forbidden gap because there is no allowed energy state in this region. </a:t>
            </a:r>
            <a:endParaRPr lang="en-US" dirty="0" smtClean="0"/>
          </a:p>
          <a:p>
            <a:r>
              <a:rPr lang="en-US" dirty="0" smtClean="0"/>
              <a:t>Forbidden </a:t>
            </a:r>
            <a:r>
              <a:rPr lang="en-US" dirty="0" smtClean="0"/>
              <a:t>gap is the major factor for determining the electrical conductivity of a solid.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classification of materials as insulators, conductors and semiconductors is mainly depends on forbidden gap.</a:t>
            </a:r>
          </a:p>
          <a:p>
            <a:r>
              <a:rPr lang="en-US" dirty="0" smtClean="0"/>
              <a:t>The energy associated with forbidden band is called energy gap and it is measured in unit electron volt (</a:t>
            </a:r>
            <a:r>
              <a:rPr lang="en-US" dirty="0" err="1" smtClean="0"/>
              <a:t>eV</a:t>
            </a:r>
            <a:r>
              <a:rPr lang="en-US" dirty="0" smtClean="0"/>
              <a:t>).</a:t>
            </a:r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0"/>
            <a:ext cx="2514600" cy="158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590800"/>
            <a:ext cx="7772400" cy="3178175"/>
          </a:xfrm>
        </p:spPr>
        <p:txBody>
          <a:bodyPr>
            <a:normAutofit/>
          </a:bodyPr>
          <a:lstStyle/>
          <a:p>
            <a:r>
              <a:rPr lang="en-US" dirty="0" err="1" smtClean="0"/>
              <a:t>Classfication</a:t>
            </a:r>
            <a:r>
              <a:rPr lang="en-US" dirty="0" smtClean="0"/>
              <a:t> of materials on the basis of energy band theory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057401"/>
            <a:ext cx="7772400" cy="2349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533400"/>
            <a:ext cx="358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Conductors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</a:t>
            </a:r>
            <a:r>
              <a:rPr lang="en-US" dirty="0" smtClean="0"/>
              <a:t>is no forbidden gap between the valence band and conduction band which results in the overlapping of both the bands.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number of free electrons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available </a:t>
            </a:r>
            <a:r>
              <a:rPr lang="en-US" dirty="0" smtClean="0"/>
              <a:t>at room temperature is large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Gold, </a:t>
            </a:r>
            <a:r>
              <a:rPr lang="en-US" dirty="0" err="1" smtClean="0"/>
              <a:t>Aluminium</a:t>
            </a:r>
            <a:r>
              <a:rPr lang="en-US" dirty="0" smtClean="0"/>
              <a:t>, Silver, </a:t>
            </a:r>
            <a:r>
              <a:rPr lang="en-US" dirty="0" smtClean="0"/>
              <a:t>Copper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10000"/>
            <a:ext cx="24955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Semiconductors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conduction band is empty and the valence band is completely filled but the forbidden gap between the two bands is very small that is about 1eV.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Germanium, the forbidden gap is 0.72eV and for Silicon, it is 1.1eV. </a:t>
            </a:r>
            <a:endParaRPr lang="en-US" dirty="0" smtClean="0"/>
          </a:p>
          <a:p>
            <a:r>
              <a:rPr lang="en-US" dirty="0" smtClean="0"/>
              <a:t>With the application of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small energy, </a:t>
            </a:r>
            <a:r>
              <a:rPr lang="en-US" dirty="0" err="1" smtClean="0"/>
              <a:t>e⁻s</a:t>
            </a:r>
            <a:r>
              <a:rPr lang="en-US" dirty="0" smtClean="0"/>
              <a:t> can jump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from VB to CB.</a:t>
            </a:r>
            <a:endParaRPr lang="en-US" dirty="0" smtClean="0"/>
          </a:p>
          <a:p>
            <a:r>
              <a:rPr lang="en-US" dirty="0" smtClean="0"/>
              <a:t>Germanium and Silicon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733800"/>
            <a:ext cx="29718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Insulators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energy gap in the insulator is very high up to 7eV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The material cannot conduct because the movement of the electrons from the valence band to the conduction band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</a:t>
            </a:r>
            <a:r>
              <a:rPr lang="en-US" dirty="0" smtClean="0"/>
              <a:t>is </a:t>
            </a:r>
            <a:r>
              <a:rPr lang="en-US" dirty="0" smtClean="0"/>
              <a:t>not possible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Glass and wood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733801"/>
            <a:ext cx="2095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762000" y="12954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EEEM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electrical and electronics material can be classified into following types: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Conducting </a:t>
            </a:r>
            <a:r>
              <a:rPr lang="en-US" dirty="0" smtClean="0"/>
              <a:t>materials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Semi conducting </a:t>
            </a:r>
            <a:r>
              <a:rPr lang="en-US" dirty="0" smtClean="0"/>
              <a:t>materials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Insulating </a:t>
            </a:r>
            <a:r>
              <a:rPr lang="en-US" dirty="0" smtClean="0"/>
              <a:t>materials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Magnetic </a:t>
            </a:r>
            <a:r>
              <a:rPr lang="en-US" dirty="0" smtClean="0"/>
              <a:t>materials</a:t>
            </a:r>
            <a:endParaRPr lang="en-US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267200"/>
            <a:ext cx="2571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152400"/>
            <a:ext cx="6248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Engineering Materials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381000" y="3581400"/>
            <a:ext cx="1981200" cy="266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Gold , silver, copper, Al, </a:t>
            </a:r>
            <a:r>
              <a:rPr lang="en-US" sz="2400" dirty="0" err="1" smtClean="0"/>
              <a:t>Pt,Brass</a:t>
            </a:r>
            <a:r>
              <a:rPr lang="en-US" sz="2400" dirty="0" smtClean="0"/>
              <a:t>, Bronze	 etc  (Resistivity very low )	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04800" y="1905000"/>
            <a:ext cx="19812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Conducting </a:t>
            </a:r>
            <a:r>
              <a:rPr lang="en-US" sz="2400" dirty="0" err="1" smtClean="0"/>
              <a:t>Matierials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590800" y="1905000"/>
            <a:ext cx="16002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Insulating </a:t>
            </a:r>
            <a:r>
              <a:rPr lang="en-US" sz="2400" dirty="0" err="1" smtClean="0"/>
              <a:t>Matierials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495800" y="1905000"/>
            <a:ext cx="22098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Semiconducting </a:t>
            </a:r>
            <a:r>
              <a:rPr lang="en-US" sz="2400" dirty="0" err="1" smtClean="0"/>
              <a:t>Matierials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7162800" y="1981200"/>
            <a:ext cx="16002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Magnetic</a:t>
            </a:r>
          </a:p>
          <a:p>
            <a:pPr algn="ctr"/>
            <a:r>
              <a:rPr lang="en-US" sz="2400" dirty="0" err="1" smtClean="0"/>
              <a:t>Matierials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667000" y="3505200"/>
            <a:ext cx="1600200" cy="2819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Rubber, mica, wood, glass, ceramic  (Resistivity very  high )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648200" y="3581400"/>
            <a:ext cx="1981200" cy="266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Silicon, </a:t>
            </a:r>
            <a:r>
              <a:rPr lang="en-US" sz="2400" dirty="0" err="1" smtClean="0"/>
              <a:t>Ge</a:t>
            </a:r>
            <a:r>
              <a:rPr lang="en-US" sz="2400" dirty="0" smtClean="0"/>
              <a:t>, gallium, Arsenide etc</a:t>
            </a:r>
          </a:p>
          <a:p>
            <a:pPr algn="ctr"/>
            <a:r>
              <a:rPr lang="en-US" sz="2400" dirty="0" smtClean="0"/>
              <a:t>(Resistivity -Medium ) 	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7315200" y="3581400"/>
            <a:ext cx="1447800" cy="266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Iron, nickel, tungsten, steel etc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143000" y="1295400"/>
            <a:ext cx="6553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Up Arrow 19"/>
          <p:cNvSpPr/>
          <p:nvPr/>
        </p:nvSpPr>
        <p:spPr>
          <a:xfrm rot="10800000">
            <a:off x="914400" y="2819400"/>
            <a:ext cx="6858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0800000">
            <a:off x="3048000" y="2819400"/>
            <a:ext cx="6096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0800000">
            <a:off x="5257800" y="2819400"/>
            <a:ext cx="6858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10800000">
            <a:off x="7772400" y="2819400"/>
            <a:ext cx="6858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4191000" y="9144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1066800" y="12954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3200400" y="12954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5257800" y="12954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7543800" y="12954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onducting material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which electric </a:t>
            </a:r>
            <a:r>
              <a:rPr lang="en-US" dirty="0"/>
              <a:t>current can easily </a:t>
            </a:r>
            <a:r>
              <a:rPr lang="en-US" dirty="0" smtClean="0"/>
              <a:t>flow</a:t>
            </a:r>
          </a:p>
          <a:p>
            <a:r>
              <a:rPr lang="en-US" dirty="0" smtClean="0"/>
              <a:t> </a:t>
            </a:r>
            <a:r>
              <a:rPr lang="en-US" dirty="0"/>
              <a:t>In other word, </a:t>
            </a:r>
            <a:r>
              <a:rPr lang="en-US" dirty="0" smtClean="0"/>
              <a:t>materials </a:t>
            </a:r>
            <a:r>
              <a:rPr lang="en-US" dirty="0"/>
              <a:t>which offer very low resistance to electric current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resistivity of these materials is very low, its values lies between </a:t>
            </a:r>
            <a:r>
              <a:rPr lang="en-US" dirty="0" smtClean="0"/>
              <a:t>10^-</a:t>
            </a:r>
            <a:r>
              <a:rPr lang="en-US" dirty="0"/>
              <a:t>8 -</a:t>
            </a:r>
            <a:r>
              <a:rPr lang="en-US" dirty="0" smtClean="0"/>
              <a:t>10^-</a:t>
            </a:r>
            <a:r>
              <a:rPr lang="en-US" dirty="0"/>
              <a:t>6 Ω-m.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Example -copper</a:t>
            </a:r>
            <a:r>
              <a:rPr lang="en-US" dirty="0"/>
              <a:t>, aluminum, brass bronze etc.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876800"/>
            <a:ext cx="21621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nsulating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 not </a:t>
            </a:r>
            <a:r>
              <a:rPr lang="en-US" dirty="0"/>
              <a:t>allow the passage of electric current </a:t>
            </a:r>
            <a:endParaRPr lang="en-US" dirty="0" smtClean="0"/>
          </a:p>
          <a:p>
            <a:r>
              <a:rPr lang="en-US" dirty="0" smtClean="0"/>
              <a:t>Offers  </a:t>
            </a:r>
            <a:r>
              <a:rPr lang="en-US" dirty="0"/>
              <a:t>very high resistance to electric </a:t>
            </a:r>
            <a:r>
              <a:rPr lang="en-US" dirty="0" smtClean="0"/>
              <a:t>current</a:t>
            </a:r>
          </a:p>
          <a:p>
            <a:r>
              <a:rPr lang="en-US" dirty="0" smtClean="0"/>
              <a:t>The </a:t>
            </a:r>
            <a:r>
              <a:rPr lang="en-US" dirty="0"/>
              <a:t>resistivity of these materials is very high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its values lies between </a:t>
            </a:r>
            <a:r>
              <a:rPr lang="en-US" dirty="0" smtClean="0"/>
              <a:t>10^12 </a:t>
            </a:r>
            <a:r>
              <a:rPr lang="en-US" dirty="0"/>
              <a:t>-</a:t>
            </a:r>
            <a:r>
              <a:rPr lang="en-US" dirty="0" smtClean="0"/>
              <a:t>10^18 </a:t>
            </a:r>
            <a:r>
              <a:rPr lang="en-US" dirty="0"/>
              <a:t>Ω-m. </a:t>
            </a:r>
            <a:endParaRPr lang="en-US" dirty="0" smtClean="0"/>
          </a:p>
          <a:p>
            <a:r>
              <a:rPr lang="en-US" dirty="0" smtClean="0"/>
              <a:t> Example :Rubber</a:t>
            </a:r>
            <a:r>
              <a:rPr lang="en-US" dirty="0"/>
              <a:t>, wood, glass ceramic, mica </a:t>
            </a:r>
            <a:r>
              <a:rPr lang="en-US" dirty="0" smtClean="0"/>
              <a:t>etc</a:t>
            </a:r>
          </a:p>
          <a:p>
            <a:r>
              <a:rPr lang="en-US" dirty="0" smtClean="0"/>
              <a:t> </a:t>
            </a:r>
            <a:r>
              <a:rPr lang="en-US" dirty="0"/>
              <a:t>Most insulators are compounds of several elements. </a:t>
            </a:r>
            <a:endParaRPr lang="en-US" dirty="0" smtClean="0"/>
          </a:p>
          <a:p>
            <a:r>
              <a:rPr lang="en-US" dirty="0" smtClean="0"/>
              <a:t> Dielectric materials-which can store electrical energy. Ex-air, mica, ceramic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1905000" cy="163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Semi-conducting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Conductivity of these material is less than conductor but more than insulator.</a:t>
            </a:r>
          </a:p>
          <a:p>
            <a:r>
              <a:rPr lang="en-US" dirty="0" smtClean="0"/>
              <a:t>Material </a:t>
            </a:r>
            <a:r>
              <a:rPr lang="en-US" dirty="0"/>
              <a:t>whose resistivity is less than insulator but more than conductor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resistivity of these materials is </a:t>
            </a:r>
            <a:r>
              <a:rPr lang="en-US" dirty="0" smtClean="0"/>
              <a:t>medium</a:t>
            </a:r>
          </a:p>
          <a:p>
            <a:r>
              <a:rPr lang="en-US" dirty="0" smtClean="0"/>
              <a:t>Its </a:t>
            </a:r>
            <a:r>
              <a:rPr lang="en-US" dirty="0"/>
              <a:t>values lies between </a:t>
            </a:r>
            <a:r>
              <a:rPr lang="en-US" dirty="0" smtClean="0"/>
              <a:t>10^0-10^2Ω-m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Example:- </a:t>
            </a:r>
            <a:r>
              <a:rPr lang="en-US" dirty="0"/>
              <a:t>silicon, germanium, gallium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Used in manufacturing of semiconductor devices-diodes, transistors etc</a:t>
            </a:r>
            <a:endParaRPr lang="en-US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72125"/>
            <a:ext cx="21526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agnetic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magnetic material are those materials which can be magnetized and which are attracted towards the magnet.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Such material create a magnetic field on the surrounding space </a:t>
            </a:r>
            <a:endParaRPr lang="en-US" dirty="0" smtClean="0"/>
          </a:p>
          <a:p>
            <a:r>
              <a:rPr lang="en-US" dirty="0" smtClean="0"/>
              <a:t>Example : Iron, </a:t>
            </a:r>
            <a:r>
              <a:rPr lang="en-US" dirty="0"/>
              <a:t>nickel and </a:t>
            </a:r>
            <a:r>
              <a:rPr lang="en-US" dirty="0" smtClean="0"/>
              <a:t>cobalt</a:t>
            </a:r>
            <a:endParaRPr lang="en-US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876800"/>
            <a:ext cx="25622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1146</Words>
  <Application>Microsoft Office PowerPoint</Application>
  <PresentationFormat>On-screen Show (4:3)</PresentationFormat>
  <Paragraphs>175</Paragraphs>
  <Slides>38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CHAPTER-1</vt:lpstr>
      <vt:lpstr>TOPICS TO BE COVERED</vt:lpstr>
      <vt:lpstr>INTRODUCTION</vt:lpstr>
      <vt:lpstr>Classification of EEEM</vt:lpstr>
      <vt:lpstr>Slide 5</vt:lpstr>
      <vt:lpstr>Conducting material</vt:lpstr>
      <vt:lpstr>Insulating material</vt:lpstr>
      <vt:lpstr>Semi-conducting material</vt:lpstr>
      <vt:lpstr>Magnetic material</vt:lpstr>
      <vt:lpstr>Introduction to Atomic theory</vt:lpstr>
      <vt:lpstr>Atom </vt:lpstr>
      <vt:lpstr>Elements</vt:lpstr>
      <vt:lpstr>Compounds</vt:lpstr>
      <vt:lpstr>Atomic Theories</vt:lpstr>
      <vt:lpstr>Bohr’s theory</vt:lpstr>
      <vt:lpstr>NUCLEUS</vt:lpstr>
      <vt:lpstr>EXTRA-NUCLEUS</vt:lpstr>
      <vt:lpstr>Slide 18</vt:lpstr>
      <vt:lpstr>Classification of Materials ( on the basis of Atomic theory)</vt:lpstr>
      <vt:lpstr>Conducting materials</vt:lpstr>
      <vt:lpstr>   </vt:lpstr>
      <vt:lpstr>Atomic structure of conductors </vt:lpstr>
      <vt:lpstr>Semi-conducting materials</vt:lpstr>
      <vt:lpstr>Atomic structure of Semiconductors</vt:lpstr>
      <vt:lpstr>Insulating materials</vt:lpstr>
      <vt:lpstr>Atomic structure of Insulators</vt:lpstr>
      <vt:lpstr>Energy Band Theory</vt:lpstr>
      <vt:lpstr>ENERGY BAND</vt:lpstr>
      <vt:lpstr> Types of Energy Bands </vt:lpstr>
      <vt:lpstr>Slide 30</vt:lpstr>
      <vt:lpstr>Valence Band</vt:lpstr>
      <vt:lpstr>Conduction Band</vt:lpstr>
      <vt:lpstr> Forbidden Energy Gap</vt:lpstr>
      <vt:lpstr>Classfication of materials on the basis of energy band theory</vt:lpstr>
      <vt:lpstr>Conductors </vt:lpstr>
      <vt:lpstr>Semiconductors </vt:lpstr>
      <vt:lpstr>Insulators </vt:lpstr>
      <vt:lpstr>Review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CHAPTER-1</dc:title>
  <dc:creator>dell</dc:creator>
  <cp:lastModifiedBy>dell</cp:lastModifiedBy>
  <cp:revision>131</cp:revision>
  <dcterms:created xsi:type="dcterms:W3CDTF">2022-09-18T01:10:01Z</dcterms:created>
  <dcterms:modified xsi:type="dcterms:W3CDTF">2022-09-21T17:40:00Z</dcterms:modified>
</cp:coreProperties>
</file>