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4" r:id="rId7"/>
    <p:sldId id="260" r:id="rId8"/>
    <p:sldId id="265" r:id="rId9"/>
    <p:sldId id="266" r:id="rId10"/>
    <p:sldId id="268" r:id="rId11"/>
    <p:sldId id="269" r:id="rId12"/>
    <p:sldId id="267" r:id="rId13"/>
    <p:sldId id="270" r:id="rId14"/>
    <p:sldId id="271" r:id="rId15"/>
    <p:sldId id="279" r:id="rId16"/>
    <p:sldId id="276" r:id="rId17"/>
    <p:sldId id="275" r:id="rId18"/>
    <p:sldId id="277" r:id="rId19"/>
    <p:sldId id="282" r:id="rId20"/>
    <p:sldId id="278" r:id="rId21"/>
    <p:sldId id="273" r:id="rId22"/>
    <p:sldId id="272" r:id="rId23"/>
    <p:sldId id="274" r:id="rId24"/>
    <p:sldId id="281" r:id="rId25"/>
    <p:sldId id="280" r:id="rId26"/>
    <p:sldId id="298" r:id="rId27"/>
    <p:sldId id="283" r:id="rId28"/>
    <p:sldId id="285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300" r:id="rId40"/>
    <p:sldId id="296" r:id="rId41"/>
    <p:sldId id="297" r:id="rId42"/>
    <p:sldId id="299" r:id="rId43"/>
    <p:sldId id="301" r:id="rId44"/>
    <p:sldId id="303" r:id="rId45"/>
    <p:sldId id="302" r:id="rId46"/>
    <p:sldId id="304" r:id="rId47"/>
    <p:sldId id="305" r:id="rId48"/>
    <p:sldId id="306" r:id="rId49"/>
    <p:sldId id="307" r:id="rId50"/>
    <p:sldId id="308" r:id="rId51"/>
    <p:sldId id="309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BB72-71E8-4AA2-8793-4528592DF62E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0F8F-D31C-47AE-BC38-9C857B828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BB72-71E8-4AA2-8793-4528592DF62E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0F8F-D31C-47AE-BC38-9C857B828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BB72-71E8-4AA2-8793-4528592DF62E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0F8F-D31C-47AE-BC38-9C857B828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BB72-71E8-4AA2-8793-4528592DF62E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0F8F-D31C-47AE-BC38-9C857B828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BB72-71E8-4AA2-8793-4528592DF62E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0F8F-D31C-47AE-BC38-9C857B828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BB72-71E8-4AA2-8793-4528592DF62E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0F8F-D31C-47AE-BC38-9C857B828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BB72-71E8-4AA2-8793-4528592DF62E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0F8F-D31C-47AE-BC38-9C857B828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BB72-71E8-4AA2-8793-4528592DF62E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0F8F-D31C-47AE-BC38-9C857B828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BB72-71E8-4AA2-8793-4528592DF62E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0F8F-D31C-47AE-BC38-9C857B828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BB72-71E8-4AA2-8793-4528592DF62E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0F8F-D31C-47AE-BC38-9C857B828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BB72-71E8-4AA2-8793-4528592DF62E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0F8F-D31C-47AE-BC38-9C857B828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DBB72-71E8-4AA2-8793-4528592DF62E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D0F8F-D31C-47AE-BC38-9C857B828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WOSPdZHj8o&amp;t=851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esistor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0" y="533400"/>
            <a:ext cx="4038600" cy="917575"/>
          </a:xfrm>
        </p:spPr>
        <p:txBody>
          <a:bodyPr/>
          <a:lstStyle/>
          <a:p>
            <a:pPr eaLnBrk="1" hangingPunct="1"/>
            <a:r>
              <a:rPr lang="en-US" dirty="0" smtClean="0"/>
              <a:t>CHAPTER-3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9325" y="1633538"/>
            <a:ext cx="47053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 Structure of Silicon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Atomic number=14</a:t>
            </a:r>
          </a:p>
          <a:p>
            <a:r>
              <a:rPr lang="en-US" dirty="0" smtClean="0"/>
              <a:t>14 protons + 14 neutrons in nucleus</a:t>
            </a:r>
          </a:p>
          <a:p>
            <a:r>
              <a:rPr lang="en-US" dirty="0" smtClean="0"/>
              <a:t>K=2 ; L= 8; M=4 </a:t>
            </a:r>
          </a:p>
          <a:p>
            <a:r>
              <a:rPr lang="en-US" dirty="0" smtClean="0"/>
              <a:t>4 Valence electrons </a:t>
            </a:r>
          </a:p>
          <a:p>
            <a:r>
              <a:rPr lang="en-US" dirty="0"/>
              <a:t>Each silicon atom shares its four valence electrons with </a:t>
            </a:r>
            <a:r>
              <a:rPr lang="en-US" dirty="0" smtClean="0"/>
              <a:t>four </a:t>
            </a:r>
            <a:r>
              <a:rPr lang="en-US" dirty="0"/>
              <a:t>nearest </a:t>
            </a:r>
            <a:r>
              <a:rPr lang="en-US" dirty="0" err="1" smtClean="0"/>
              <a:t>neighbouring</a:t>
            </a:r>
            <a:r>
              <a:rPr lang="en-US" dirty="0" smtClean="0"/>
              <a:t> atoms, </a:t>
            </a:r>
            <a:r>
              <a:rPr lang="en-US" dirty="0"/>
              <a:t>filling the shell to 8 electrons</a:t>
            </a:r>
            <a:r>
              <a:rPr lang="en-US" dirty="0" smtClean="0"/>
              <a:t>, and forming a stable, crystalline structure.</a:t>
            </a:r>
          </a:p>
          <a:p>
            <a:r>
              <a:rPr lang="en-US" dirty="0" smtClean="0"/>
              <a:t>This type of bonding by sharing valence electrons are called Covalent bonding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99" y="304799"/>
            <a:ext cx="7620001" cy="584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77819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 Structure of </a:t>
            </a:r>
            <a:r>
              <a:rPr lang="en-US" dirty="0" err="1" smtClean="0"/>
              <a:t>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Atomic number=32</a:t>
            </a:r>
          </a:p>
          <a:p>
            <a:r>
              <a:rPr lang="en-US" dirty="0" smtClean="0"/>
              <a:t>32protons + 32 neutrons in nucleus</a:t>
            </a:r>
          </a:p>
          <a:p>
            <a:r>
              <a:rPr lang="en-US" dirty="0" smtClean="0"/>
              <a:t>K=2 ; L= 8; M=18 ; N=4</a:t>
            </a:r>
          </a:p>
          <a:p>
            <a:r>
              <a:rPr lang="en-US" dirty="0" smtClean="0"/>
              <a:t>4 Valence electrons </a:t>
            </a:r>
          </a:p>
          <a:p>
            <a:r>
              <a:rPr lang="en-US" dirty="0"/>
              <a:t>Each </a:t>
            </a:r>
            <a:r>
              <a:rPr lang="en-US" dirty="0" err="1" smtClean="0"/>
              <a:t>Ge</a:t>
            </a:r>
            <a:r>
              <a:rPr lang="en-US" dirty="0" smtClean="0"/>
              <a:t> </a:t>
            </a:r>
            <a:r>
              <a:rPr lang="en-US" dirty="0"/>
              <a:t>atom shares its four valence electrons with </a:t>
            </a:r>
            <a:r>
              <a:rPr lang="en-US" dirty="0" smtClean="0"/>
              <a:t>four </a:t>
            </a:r>
            <a:r>
              <a:rPr lang="en-US" dirty="0"/>
              <a:t>nearest </a:t>
            </a:r>
            <a:r>
              <a:rPr lang="en-US" dirty="0" err="1" smtClean="0"/>
              <a:t>neighbouring</a:t>
            </a:r>
            <a:r>
              <a:rPr lang="en-US" dirty="0" smtClean="0"/>
              <a:t> atoms, </a:t>
            </a:r>
            <a:r>
              <a:rPr lang="en-US" dirty="0"/>
              <a:t>filling the shell to 8 electrons, </a:t>
            </a:r>
            <a:r>
              <a:rPr lang="en-US" dirty="0" smtClean="0"/>
              <a:t>and forming a stable, crystalline structure.</a:t>
            </a:r>
          </a:p>
          <a:p>
            <a:r>
              <a:rPr lang="en-US" dirty="0" smtClean="0"/>
              <a:t>This type of bonding by sharing valence electrons are called Covalent bonding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for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the crystal lattice for germanium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514600"/>
            <a:ext cx="39147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938" y="1557338"/>
            <a:ext cx="63341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5343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absolute </a:t>
            </a:r>
            <a:r>
              <a:rPr lang="en-US" dirty="0" smtClean="0"/>
              <a:t>0 (0K)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absolute 0, all e-s are held tightly by atoms, inner e-s are bound to nucleus , valence e-s are bound by covalent bond forces </a:t>
            </a:r>
          </a:p>
          <a:p>
            <a:r>
              <a:rPr lang="en-US" dirty="0" smtClean="0"/>
              <a:t>No free e-s is available in semiconductor, so it behaves like a perfect insulator</a:t>
            </a:r>
          </a:p>
          <a:p>
            <a:r>
              <a:rPr lang="en-US" dirty="0" smtClean="0"/>
              <a:t>VB is completely filled  and CB is empty, since there are 4 covalent bonds, each bond is  strong, no valence e-s reach CB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Above absolute </a:t>
            </a:r>
            <a:r>
              <a:rPr lang="en-US" dirty="0" smtClean="0"/>
              <a:t>0 (0K)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temperature is increased , some covalent bond breaks due to thermal energy supplied to it, some e-s become free , semiconductor starts conducting</a:t>
            </a:r>
          </a:p>
          <a:p>
            <a:r>
              <a:rPr lang="en-US" dirty="0" smtClean="0"/>
              <a:t>As Heat energy is supplied ,e-s of  VB starts jumping to CB which allows conduction</a:t>
            </a:r>
          </a:p>
          <a:p>
            <a:r>
              <a:rPr lang="en-US" dirty="0" smtClean="0"/>
              <a:t>When an electron is jumped to CB , a vacancy is created in VB. This vacancy is called hole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Positively charged Hole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Vacancy of electrons at the specific location of  lattice or in VB is called hole</a:t>
            </a:r>
          </a:p>
          <a:p>
            <a:r>
              <a:rPr lang="en-US" dirty="0" smtClean="0"/>
              <a:t>Hole is nothing just a positively charged empty part of semiconductor  at some specific location which can’t move</a:t>
            </a:r>
          </a:p>
          <a:p>
            <a:r>
              <a:rPr lang="en-US" dirty="0" smtClean="0"/>
              <a:t>Positive charge on the hole is due to loss of one e- to remain electrically neutral</a:t>
            </a:r>
          </a:p>
          <a:p>
            <a:r>
              <a:rPr lang="en-US" dirty="0" smtClean="0"/>
              <a:t>Hole is very unstable and is quickly filled by the e- from the adjacent covalent bond creating one hole there </a:t>
            </a:r>
          </a:p>
          <a:p>
            <a:r>
              <a:rPr lang="en-US" dirty="0" smtClean="0"/>
              <a:t>So e- and hole moves in opposite direction</a:t>
            </a:r>
          </a:p>
          <a:p>
            <a:r>
              <a:rPr lang="en-US" dirty="0" smtClean="0"/>
              <a:t>No. of holes = no. of electrons for pure semiconductor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TOPICS TO BE COVERED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Semiconductors and their properties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Materials used for electronic components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800" dirty="0"/>
              <a:t> </a:t>
            </a:r>
            <a:r>
              <a:rPr lang="en-US" sz="2800" dirty="0" smtClean="0"/>
              <a:t>Like resistors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800" dirty="0" smtClean="0"/>
              <a:t>Like capacitors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800" dirty="0" smtClean="0"/>
              <a:t>Like diodes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800" dirty="0" smtClean="0"/>
              <a:t>Like transistors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800" dirty="0" smtClean="0"/>
              <a:t>Like inductors</a:t>
            </a:r>
          </a:p>
        </p:txBody>
      </p:sp>
      <p:sp>
        <p:nvSpPr>
          <p:cNvPr id="3076" name="AutoShape 2" descr="What Materials Engineering Is and How to Use a Degree in This Fie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ELECTRON HOLE PAIR CONDUCTS??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https://www.youtube.com/watch?v=sWOSPdZHj8o&amp;t=851s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TYPES OF SEMICONDUCTORS</a:t>
            </a:r>
            <a:endParaRPr lang="en-US" sz="7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648200"/>
            <a:ext cx="29622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685800"/>
            <a:ext cx="2781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347663"/>
            <a:ext cx="9058275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381000"/>
          <a:ext cx="7848600" cy="533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24300"/>
                <a:gridCol w="3924300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INTRINSIC SEMICONDUCTORS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EXTRINSIC SEMICONDUCTORS</a:t>
                      </a:r>
                      <a:endParaRPr lang="en-US" sz="28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Don’t</a:t>
                      </a:r>
                      <a:r>
                        <a:rPr lang="en-US" sz="2400" baseline="0" dirty="0" smtClean="0"/>
                        <a:t> have any impurities, pure semiconductor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Have added impurities</a:t>
                      </a:r>
                      <a:r>
                        <a:rPr lang="en-US" sz="2400" baseline="0" dirty="0" smtClean="0"/>
                        <a:t> by doping</a:t>
                      </a:r>
                      <a:endParaRPr lang="en-US" sz="24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Conduction takes place by thermally or optically excited e-s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Conduction takes place by free e-s or holes</a:t>
                      </a:r>
                      <a:endParaRPr lang="en-US" sz="24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Conductivity takes place at higher temperature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Conductivity</a:t>
                      </a:r>
                      <a:r>
                        <a:rPr lang="en-US" sz="2400" baseline="0" dirty="0" smtClean="0"/>
                        <a:t> doesn’t depend on temperature. It depend on level of doping</a:t>
                      </a:r>
                      <a:endParaRPr lang="en-US" sz="24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Semiconductor</a:t>
                      </a:r>
                      <a:r>
                        <a:rPr lang="en-US" sz="2400" baseline="0" dirty="0" smtClean="0"/>
                        <a:t> in pure form is not of much use, can only be used as </a:t>
                      </a:r>
                      <a:r>
                        <a:rPr lang="en-US" sz="2400" baseline="0" dirty="0" err="1" smtClean="0"/>
                        <a:t>thermistor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These are</a:t>
                      </a:r>
                      <a:r>
                        <a:rPr lang="en-US" sz="2400" baseline="0" dirty="0" smtClean="0"/>
                        <a:t> used in most of the semiconductor devices like diode, transistors, IC s etc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dirty="0"/>
              <a:t>Doping is the process of adding impurities to intrinsic semiconductors to alter their properties. </a:t>
            </a:r>
            <a:endParaRPr lang="en-US" dirty="0" smtClean="0"/>
          </a:p>
          <a:p>
            <a:r>
              <a:rPr lang="en-US" dirty="0" smtClean="0"/>
              <a:t>Normally </a:t>
            </a:r>
            <a:r>
              <a:rPr lang="en-US" dirty="0"/>
              <a:t>Trivalent and </a:t>
            </a:r>
            <a:r>
              <a:rPr lang="en-US" dirty="0" err="1"/>
              <a:t>Pentavalent</a:t>
            </a:r>
            <a:r>
              <a:rPr lang="en-US" dirty="0"/>
              <a:t> elements are used to dope Silicon and Germanium. </a:t>
            </a:r>
            <a:endParaRPr 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0"/>
          <a:ext cx="8610599" cy="6644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3400"/>
                <a:gridCol w="4038600"/>
                <a:gridCol w="4038599"/>
              </a:tblGrid>
              <a:tr h="96821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S.no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P type </a:t>
                      </a:r>
                      <a:r>
                        <a:rPr lang="en-US" sz="2800" dirty="0" smtClean="0"/>
                        <a:t> SEMICONDUCTORS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type SEMICONDUCTORS</a:t>
                      </a:r>
                      <a:endParaRPr lang="en-US" sz="2800" dirty="0"/>
                    </a:p>
                  </a:txBody>
                  <a:tcPr/>
                </a:tc>
              </a:tr>
              <a:tr h="11653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When intrinsic SC is doped with a trivalent</a:t>
                      </a:r>
                      <a:r>
                        <a:rPr lang="en-US" sz="2400" baseline="0" dirty="0" smtClean="0"/>
                        <a:t> impurity is called P type semiconductor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When intrinsic SC is doped with a </a:t>
                      </a:r>
                      <a:r>
                        <a:rPr lang="en-US" sz="2400" dirty="0" err="1" smtClean="0"/>
                        <a:t>pentavalent</a:t>
                      </a:r>
                      <a:r>
                        <a:rPr lang="en-US" sz="2400" baseline="0" dirty="0" smtClean="0"/>
                        <a:t> impurity is called N type semiconductor</a:t>
                      </a:r>
                      <a:endParaRPr lang="en-US" sz="2400" dirty="0" smtClean="0"/>
                    </a:p>
                  </a:txBody>
                  <a:tcPr/>
                </a:tc>
              </a:tr>
              <a:tr h="81487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Trivalent impurities are Boron, </a:t>
                      </a:r>
                      <a:r>
                        <a:rPr lang="en-US" sz="2400" dirty="0" err="1" smtClean="0"/>
                        <a:t>aluminium</a:t>
                      </a:r>
                      <a:r>
                        <a:rPr lang="en-US" sz="2400" dirty="0" smtClean="0"/>
                        <a:t>, indium and gallium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Pentavalent</a:t>
                      </a:r>
                      <a:r>
                        <a:rPr lang="en-US" sz="2400" baseline="0" dirty="0" smtClean="0"/>
                        <a:t> impurities are phosphorus, arsenic ,antimony</a:t>
                      </a:r>
                      <a:endParaRPr lang="en-US" sz="2400" dirty="0"/>
                    </a:p>
                  </a:txBody>
                  <a:tcPr/>
                </a:tc>
              </a:tr>
              <a:tr h="83011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Holes are majority charge carriers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Electrons are majority charge carriers</a:t>
                      </a:r>
                      <a:endParaRPr lang="en-US" sz="24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Electrons are minority charge carriers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Holes are minority charge carriers</a:t>
                      </a:r>
                      <a:endParaRPr lang="en-US" sz="2400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Hole density is more than electron density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Electron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density is more than hole density</a:t>
                      </a:r>
                    </a:p>
                  </a:txBody>
                  <a:tcPr/>
                </a:tc>
              </a:tr>
              <a:tr h="78081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Impurity atoms added</a:t>
                      </a:r>
                      <a:r>
                        <a:rPr lang="en-US" sz="2400" baseline="0" dirty="0" smtClean="0"/>
                        <a:t> provide extra holes so called acceptor atoms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Impurity atoms added</a:t>
                      </a:r>
                      <a:r>
                        <a:rPr lang="en-US" sz="2400" baseline="0" dirty="0" smtClean="0"/>
                        <a:t> provide extra electrons so called donor atoms</a:t>
                      </a: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Materials used for electronic components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590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600" dirty="0" smtClean="0"/>
              <a:t>Resistors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Capacitors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Inductors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Diodes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Transistors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676400"/>
            <a:ext cx="559999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RESISTORS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resistor is a passive component</a:t>
            </a:r>
          </a:p>
          <a:p>
            <a:r>
              <a:rPr lang="en-US" dirty="0" smtClean="0"/>
              <a:t>It offers opposition to the flow of current</a:t>
            </a:r>
          </a:p>
          <a:p>
            <a:r>
              <a:rPr lang="en-US" dirty="0" smtClean="0"/>
              <a:t>These are used in amplifier circuits, voltage division, controlling gain, impedance matching, heat generation etc</a:t>
            </a:r>
          </a:p>
          <a:p>
            <a:r>
              <a:rPr lang="en-US" dirty="0" smtClean="0"/>
              <a:t>These can be classified on the basis of nature, value of R, wattage, material used, specific applications, temperature ratings, cost etc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1524000"/>
          <a:ext cx="8001000" cy="48587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00500"/>
                <a:gridCol w="4000500"/>
              </a:tblGrid>
              <a:tr h="8162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Fixed</a:t>
                      </a:r>
                      <a:r>
                        <a:rPr lang="en-US" sz="2800" baseline="0" dirty="0" smtClean="0"/>
                        <a:t> resistors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Variable resistors</a:t>
                      </a:r>
                      <a:endParaRPr lang="en-US" sz="2800" dirty="0"/>
                    </a:p>
                  </a:txBody>
                  <a:tcPr/>
                </a:tc>
              </a:tr>
              <a:tr h="75092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Resistance is fixed and can’t be changed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Resistance is  not fixed and can be adjusted</a:t>
                      </a:r>
                    </a:p>
                  </a:txBody>
                  <a:tcPr/>
                </a:tc>
              </a:tr>
              <a:tr h="149217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Carbon</a:t>
                      </a:r>
                      <a:r>
                        <a:rPr lang="en-US" sz="2400" baseline="0" dirty="0" smtClean="0"/>
                        <a:t> composition resistors, carbon film resistors, metal film resistors, wire wound resistors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Thermistor</a:t>
                      </a:r>
                      <a:r>
                        <a:rPr lang="en-US" sz="2400" dirty="0" smtClean="0"/>
                        <a:t>, voltage dependent resistor (VDR), Light</a:t>
                      </a:r>
                      <a:r>
                        <a:rPr lang="en-US" sz="2400" baseline="0" dirty="0" smtClean="0"/>
                        <a:t> dependent resistor (LDR)</a:t>
                      </a:r>
                      <a:endParaRPr lang="en-US" sz="2400" dirty="0"/>
                    </a:p>
                  </a:txBody>
                  <a:tcPr/>
                </a:tc>
              </a:tr>
              <a:tr h="166508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Symbol</a:t>
                      </a:r>
                      <a:r>
                        <a:rPr lang="en-US" sz="2400" baseline="0" dirty="0" smtClean="0"/>
                        <a:t> :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Symbol</a:t>
                      </a:r>
                      <a:r>
                        <a:rPr lang="en-US" sz="2400" baseline="0" dirty="0" smtClean="0"/>
                        <a:t> : 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resistors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5029200"/>
            <a:ext cx="12668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876800"/>
            <a:ext cx="1143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composition resistors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It consists of fine powder of carbon, a binding resin and insulating filler</a:t>
            </a:r>
          </a:p>
          <a:p>
            <a:r>
              <a:rPr lang="en-US" dirty="0" smtClean="0"/>
              <a:t>Above materials are mixed and then mixture is compressed and fired in an oven </a:t>
            </a:r>
          </a:p>
          <a:p>
            <a:r>
              <a:rPr lang="en-US" dirty="0" smtClean="0"/>
              <a:t>Value of resistance depends on carbon powder</a:t>
            </a:r>
          </a:p>
          <a:p>
            <a:r>
              <a:rPr lang="en-US" dirty="0" smtClean="0"/>
              <a:t>Connections are taken out , copper wire is soldered to it, A metal cap is pressed </a:t>
            </a:r>
          </a:p>
          <a:p>
            <a:r>
              <a:rPr lang="en-US" dirty="0" smtClean="0"/>
              <a:t>Insulation is provided and protection against moisture is done</a:t>
            </a:r>
          </a:p>
          <a:p>
            <a:r>
              <a:rPr lang="en-US" dirty="0" smtClean="0"/>
              <a:t>Low cost</a:t>
            </a:r>
          </a:p>
          <a:p>
            <a:r>
              <a:rPr lang="en-US" dirty="0" smtClean="0"/>
              <a:t>Used in all electronic circuits</a:t>
            </a:r>
          </a:p>
          <a:p>
            <a:r>
              <a:rPr lang="en-US" dirty="0" smtClean="0"/>
              <a:t>Can withstand high voltages, low inductance and capacitance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Semiconductor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Conductivity lies between conductor and insulator</a:t>
            </a:r>
          </a:p>
          <a:p>
            <a:r>
              <a:rPr lang="en-US" dirty="0" smtClean="0"/>
              <a:t>σ  less than conductors but higher than insulators</a:t>
            </a:r>
          </a:p>
          <a:p>
            <a:r>
              <a:rPr lang="en-US" dirty="0" smtClean="0"/>
              <a:t>Ex- Si, </a:t>
            </a:r>
            <a:r>
              <a:rPr lang="en-US" dirty="0" err="1" smtClean="0"/>
              <a:t>Ge</a:t>
            </a:r>
            <a:r>
              <a:rPr lang="en-US" dirty="0" smtClean="0"/>
              <a:t>, selenium</a:t>
            </a:r>
          </a:p>
          <a:p>
            <a:r>
              <a:rPr lang="en-US" dirty="0" smtClean="0"/>
              <a:t>Medium Resistance and resistivity</a:t>
            </a:r>
          </a:p>
          <a:p>
            <a:r>
              <a:rPr lang="en-US" dirty="0" smtClean="0"/>
              <a:t>10^0 &lt;  </a:t>
            </a:r>
            <a:r>
              <a:rPr lang="el-GR" dirty="0" smtClean="0"/>
              <a:t>ϸ</a:t>
            </a:r>
            <a:r>
              <a:rPr lang="en-US" dirty="0" smtClean="0"/>
              <a:t>  &lt; 10^2   Ω-m</a:t>
            </a:r>
          </a:p>
          <a:p>
            <a:r>
              <a:rPr lang="en-US" dirty="0" smtClean="0"/>
              <a:t>Negative </a:t>
            </a:r>
            <a:r>
              <a:rPr lang="el-GR" dirty="0" smtClean="0"/>
              <a:t>ὰ</a:t>
            </a:r>
            <a:r>
              <a:rPr lang="en-US" dirty="0" smtClean="0"/>
              <a:t> </a:t>
            </a:r>
            <a:r>
              <a:rPr lang="en-US" dirty="0" err="1" smtClean="0"/>
              <a:t>i.e</a:t>
            </a:r>
            <a:r>
              <a:rPr lang="en-US" dirty="0" smtClean="0"/>
              <a:t> R decreases when T increases</a:t>
            </a:r>
            <a:endParaRPr lang="en-US" dirty="0"/>
          </a:p>
          <a:p>
            <a:r>
              <a:rPr lang="en-US" dirty="0" smtClean="0"/>
              <a:t>Used in manufacturing of semiconductor devices-diodes, transistors etc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572000"/>
            <a:ext cx="211137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762000"/>
            <a:ext cx="4800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film resistors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It is made by placing the carbon film or carbon layer on a ceramic substrate. </a:t>
            </a:r>
          </a:p>
          <a:p>
            <a:r>
              <a:rPr lang="en-US" dirty="0" smtClean="0"/>
              <a:t>The carbon film acts as the resistive material to the electric current . </a:t>
            </a:r>
          </a:p>
          <a:p>
            <a:r>
              <a:rPr lang="en-US" dirty="0" smtClean="0"/>
              <a:t>The ceramic substrate acts as the insulating material to the heat or electricity. </a:t>
            </a:r>
          </a:p>
          <a:p>
            <a:r>
              <a:rPr lang="en-US" dirty="0" smtClean="0"/>
              <a:t>These resistors can withstand at higher temperatures without any damage. </a:t>
            </a:r>
          </a:p>
          <a:p>
            <a:r>
              <a:rPr lang="en-US" dirty="0" smtClean="0"/>
              <a:t>Metallic end caps are fitted at both ends of the resistive material. The leads made of copper are joined at two ends of these metallic end caps. </a:t>
            </a:r>
          </a:p>
          <a:p>
            <a:r>
              <a:rPr lang="en-US" dirty="0" smtClean="0"/>
              <a:t>The resistive element of the carbon film resistor is coated with silicon varnish or epoxy for protection from moisture.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581400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762000"/>
            <a:ext cx="54578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Thermistors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 </a:t>
            </a:r>
            <a:r>
              <a:rPr lang="en-US" b="1" dirty="0" err="1" smtClean="0"/>
              <a:t>thermistor</a:t>
            </a:r>
            <a:r>
              <a:rPr lang="en-US" dirty="0" smtClean="0"/>
              <a:t> is a type of </a:t>
            </a:r>
            <a:r>
              <a:rPr lang="en-US" dirty="0" smtClean="0">
                <a:hlinkClick r:id="rId2" tooltip="Resistor"/>
              </a:rPr>
              <a:t>resistor</a:t>
            </a:r>
            <a:r>
              <a:rPr lang="en-US" dirty="0" smtClean="0"/>
              <a:t> whose resistance is strongly dependent on temperature</a:t>
            </a:r>
          </a:p>
          <a:p>
            <a:r>
              <a:rPr lang="en-US" dirty="0" smtClean="0"/>
              <a:t>The term is a combination of “thermal” and “resistor”. </a:t>
            </a:r>
          </a:p>
          <a:p>
            <a:r>
              <a:rPr lang="en-US" dirty="0" smtClean="0"/>
              <a:t>It is made of metallic oxides, pressed into a bead, disk, or cylindrical shape and then encapsulated with an impermeable material such as epoxy or glass.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8991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09600" y="0"/>
            <a:ext cx="7620000" cy="1417638"/>
          </a:xfrm>
        </p:spPr>
        <p:txBody>
          <a:bodyPr/>
          <a:lstStyle/>
          <a:p>
            <a:r>
              <a:rPr lang="en-US" dirty="0" smtClean="0"/>
              <a:t>Advantages of </a:t>
            </a:r>
            <a:r>
              <a:rPr lang="en-US" dirty="0" err="1" smtClean="0"/>
              <a:t>Thermistor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Thermistor</a:t>
            </a:r>
            <a:r>
              <a:rPr lang="en-US" dirty="0" smtClean="0"/>
              <a:t> images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95500"/>
            <a:ext cx="762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</a:t>
            </a:r>
            <a:r>
              <a:rPr lang="en-US" dirty="0" err="1" smtClean="0"/>
              <a:t>thermistors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 accurate temperature measurement as temp sensors</a:t>
            </a:r>
          </a:p>
          <a:p>
            <a:r>
              <a:rPr lang="en-US" dirty="0" smtClean="0"/>
              <a:t>For temperature compensation </a:t>
            </a:r>
          </a:p>
          <a:p>
            <a:r>
              <a:rPr lang="en-US" dirty="0" smtClean="0"/>
              <a:t>Measurement of power at high frequency</a:t>
            </a:r>
          </a:p>
          <a:p>
            <a:r>
              <a:rPr lang="en-US" dirty="0" smtClean="0"/>
              <a:t>Measurement of thermal conductivity</a:t>
            </a:r>
          </a:p>
          <a:p>
            <a:r>
              <a:rPr lang="en-US" dirty="0" smtClean="0"/>
              <a:t>Thermal relays</a:t>
            </a:r>
          </a:p>
          <a:p>
            <a:r>
              <a:rPr lang="en-US" dirty="0" smtClean="0"/>
              <a:t>Temperature actuated control circuits</a:t>
            </a:r>
          </a:p>
          <a:p>
            <a:r>
              <a:rPr lang="en-US" dirty="0" smtClean="0"/>
              <a:t>in every day appliances such as fire alarms, ovens and refrigerators. </a:t>
            </a:r>
          </a:p>
          <a:p>
            <a:r>
              <a:rPr lang="en-US" dirty="0" smtClean="0"/>
              <a:t>digital thermometers </a:t>
            </a:r>
          </a:p>
          <a:p>
            <a:r>
              <a:rPr lang="en-US" dirty="0" smtClean="0"/>
              <a:t>In many automotive applications to measure temperature.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Voltage dependent resistor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varistor</a:t>
            </a:r>
            <a:r>
              <a:rPr lang="en-US" dirty="0" smtClean="0"/>
              <a:t> is an electronic component with an electrical resistance that varies with the applied voltage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352800"/>
            <a:ext cx="2895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191000"/>
            <a:ext cx="50768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word is composed of parts of the words “</a:t>
            </a:r>
            <a:r>
              <a:rPr lang="en-US" i="1" dirty="0" smtClean="0"/>
              <a:t>var</a:t>
            </a:r>
            <a:r>
              <a:rPr lang="en-US" dirty="0" smtClean="0"/>
              <a:t>iable res</a:t>
            </a:r>
            <a:r>
              <a:rPr lang="en-US" i="1" dirty="0" smtClean="0"/>
              <a:t>istor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Their resistance decreases when the voltage increases.</a:t>
            </a:r>
          </a:p>
          <a:p>
            <a:r>
              <a:rPr lang="en-US" dirty="0" smtClean="0"/>
              <a:t>In case of excessive voltage increases, their resistance drops dramatically. </a:t>
            </a:r>
          </a:p>
          <a:p>
            <a:r>
              <a:rPr lang="en-US" dirty="0" smtClean="0"/>
              <a:t>This behavior makes them suitable to protect circuits during voltage surges. Causes of a surge can include lightning strikes and electrostatic discharges. </a:t>
            </a:r>
          </a:p>
          <a:p>
            <a:r>
              <a:rPr lang="en-US" dirty="0" smtClean="0"/>
              <a:t>The most common type of VDR is the metal oxide </a:t>
            </a:r>
            <a:r>
              <a:rPr lang="en-US" dirty="0" err="1" smtClean="0"/>
              <a:t>varistor</a:t>
            </a:r>
            <a:r>
              <a:rPr lang="en-US" dirty="0" smtClean="0"/>
              <a:t> or MOV.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8619" y="0"/>
            <a:ext cx="164820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1"/>
            <a:ext cx="811257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Semi-conducting materials (on the basis of atomic theory)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Elements have 4 valence electrons in the valence orbit</a:t>
            </a:r>
          </a:p>
          <a:p>
            <a:r>
              <a:rPr lang="en-US" dirty="0" smtClean="0"/>
              <a:t>These materials behave as insulators at absolute zero degree temperature</a:t>
            </a:r>
          </a:p>
          <a:p>
            <a:r>
              <a:rPr lang="en-US" dirty="0" smtClean="0"/>
              <a:t>Partial flow of electrons takes place </a:t>
            </a:r>
            <a:r>
              <a:rPr lang="en-US" dirty="0" err="1" smtClean="0"/>
              <a:t>i.e</a:t>
            </a:r>
            <a:r>
              <a:rPr lang="en-US" dirty="0" smtClean="0"/>
              <a:t> some electrons becomes free, but some electrons are not free</a:t>
            </a:r>
          </a:p>
          <a:p>
            <a:r>
              <a:rPr lang="en-US" dirty="0" smtClean="0"/>
              <a:t>Properties of semiconductors are in between conductors and insulators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25" y="3133725"/>
            <a:ext cx="3333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762000"/>
            <a:ext cx="72009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CAPACITORS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dirty="0" smtClean="0"/>
              <a:t>A capacitor made from two conductive plates with an insulator between them and it stores electrical energy in the form of an electric field. </a:t>
            </a:r>
          </a:p>
          <a:p>
            <a:pPr fontAlgn="base"/>
            <a:r>
              <a:rPr lang="en-US" dirty="0" smtClean="0"/>
              <a:t>A capacitor blocks the DC signals and allows the AC signals and also used with a resistor in a timing circuit.</a:t>
            </a:r>
          </a:p>
          <a:p>
            <a:pPr fontAlgn="base"/>
            <a:r>
              <a:rPr lang="en-US" dirty="0" smtClean="0"/>
              <a:t>The stored charge is</a:t>
            </a:r>
            <a:r>
              <a:rPr lang="en-US" b="1" dirty="0" smtClean="0"/>
              <a:t> Q=CV</a:t>
            </a:r>
            <a:endParaRPr lang="en-US" dirty="0" smtClean="0"/>
          </a:p>
          <a:p>
            <a:pPr fontAlgn="base"/>
            <a:r>
              <a:rPr lang="en-US" dirty="0" smtClean="0"/>
              <a:t>Different types like film, ceramic, electrolytic, and variable capacitors. </a:t>
            </a:r>
          </a:p>
          <a:p>
            <a:pPr fontAlgn="base"/>
            <a:r>
              <a:rPr lang="en-US" dirty="0" smtClean="0"/>
              <a:t>Color-coding methods are </a:t>
            </a:r>
            <a:r>
              <a:rPr lang="en-US" dirty="0" err="1" smtClean="0"/>
              <a:t>usedto</a:t>
            </a:r>
            <a:r>
              <a:rPr lang="en-US" dirty="0" smtClean="0"/>
              <a:t> find the value of 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1524000"/>
          <a:ext cx="8001000" cy="41796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00500"/>
                <a:gridCol w="4000500"/>
              </a:tblGrid>
              <a:tr h="8162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Fixed Capacitors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Variable Capacitors</a:t>
                      </a:r>
                      <a:endParaRPr lang="en-US" sz="2800" dirty="0"/>
                    </a:p>
                  </a:txBody>
                  <a:tcPr/>
                </a:tc>
              </a:tr>
              <a:tr h="75092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Capacitance is fixed and can’t be changed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Capacitance is  not fixed and can be adjusted</a:t>
                      </a:r>
                    </a:p>
                  </a:txBody>
                  <a:tcPr/>
                </a:tc>
              </a:tr>
              <a:tr h="8754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Mica, ceramic paper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Air gang capacitor</a:t>
                      </a:r>
                      <a:endParaRPr lang="en-US" sz="2400" dirty="0"/>
                    </a:p>
                  </a:txBody>
                  <a:tcPr/>
                </a:tc>
              </a:tr>
              <a:tr h="166508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Symbol</a:t>
                      </a:r>
                      <a:r>
                        <a:rPr lang="en-US" sz="2400" baseline="0" dirty="0" smtClean="0"/>
                        <a:t> :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Symbol</a:t>
                      </a:r>
                      <a:r>
                        <a:rPr lang="en-US" sz="2400" baseline="0" dirty="0" smtClean="0"/>
                        <a:t> : 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Capacitors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572000"/>
            <a:ext cx="13906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419600"/>
            <a:ext cx="16764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INDUCTOR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An inductor is also referred to as an AC resistor which stores electrical energy in the form of magnetic energy.</a:t>
            </a:r>
          </a:p>
          <a:p>
            <a:pPr fontAlgn="base"/>
            <a:r>
              <a:rPr lang="en-US" dirty="0" smtClean="0"/>
              <a:t> It resists the changes in the current</a:t>
            </a:r>
          </a:p>
          <a:p>
            <a:pPr fontAlgn="base"/>
            <a:r>
              <a:rPr lang="en-US" dirty="0" smtClean="0"/>
              <a:t>Unit of inductance is Henry. </a:t>
            </a:r>
          </a:p>
          <a:p>
            <a:pPr fontAlgn="base">
              <a:buNone/>
            </a:pPr>
            <a:endParaRPr lang="en-US" dirty="0" smtClean="0"/>
          </a:p>
          <a:p>
            <a:pPr fontAlgn="base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708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1524000"/>
          <a:ext cx="8001000" cy="41796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00500"/>
                <a:gridCol w="4000500"/>
              </a:tblGrid>
              <a:tr h="8162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Fixed Inductors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Variable Inductors</a:t>
                      </a:r>
                      <a:endParaRPr lang="en-US" sz="2800" dirty="0"/>
                    </a:p>
                  </a:txBody>
                  <a:tcPr/>
                </a:tc>
              </a:tr>
              <a:tr h="75092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Inductance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is fixed and can’t be changed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Inductance is  not fixed and can be adjusted</a:t>
                      </a:r>
                    </a:p>
                  </a:txBody>
                  <a:tcPr/>
                </a:tc>
              </a:tr>
              <a:tr h="8754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RF</a:t>
                      </a:r>
                      <a:r>
                        <a:rPr lang="en-US" sz="2400" baseline="0" dirty="0" smtClean="0"/>
                        <a:t> choke, air core conductor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Iron core inductor</a:t>
                      </a:r>
                      <a:endParaRPr lang="en-US" sz="2400" dirty="0"/>
                    </a:p>
                  </a:txBody>
                  <a:tcPr/>
                </a:tc>
              </a:tr>
              <a:tr h="166508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Symbol</a:t>
                      </a:r>
                      <a:r>
                        <a:rPr lang="en-US" sz="2400" baseline="0" dirty="0" smtClean="0"/>
                        <a:t> :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Symbol</a:t>
                      </a:r>
                      <a:r>
                        <a:rPr lang="en-US" sz="2400" baseline="0" dirty="0" smtClean="0"/>
                        <a:t> : 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Inductors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495800"/>
            <a:ext cx="13049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495800"/>
            <a:ext cx="14192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Which one has more inductance?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09800"/>
            <a:ext cx="6629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has more inductance?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09800"/>
            <a:ext cx="6629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 rot="3064801" flipV="1">
            <a:off x="5942297" y="4957146"/>
            <a:ext cx="762000" cy="752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143000"/>
          </a:xfrm>
        </p:spPr>
        <p:txBody>
          <a:bodyPr/>
          <a:lstStyle/>
          <a:p>
            <a:r>
              <a:rPr lang="en-US" dirty="0" smtClean="0"/>
              <a:t>4. DIODE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diode is a device that allows current to flow in one direction </a:t>
            </a:r>
          </a:p>
          <a:p>
            <a:r>
              <a:rPr lang="en-US" dirty="0" smtClean="0"/>
              <a:t>Usually made with the semiconductor material. </a:t>
            </a:r>
          </a:p>
          <a:p>
            <a:r>
              <a:rPr lang="en-US" dirty="0" smtClean="0"/>
              <a:t>It has two terminals, anode and cathode terminals. </a:t>
            </a:r>
          </a:p>
          <a:p>
            <a:r>
              <a:rPr lang="en-US" dirty="0" smtClean="0"/>
              <a:t>These are mostly used </a:t>
            </a:r>
          </a:p>
          <a:p>
            <a:pPr>
              <a:buNone/>
            </a:pPr>
            <a:r>
              <a:rPr lang="en-US" dirty="0" smtClean="0"/>
              <a:t>     in converting circuits </a:t>
            </a:r>
          </a:p>
          <a:p>
            <a:pPr>
              <a:buNone/>
            </a:pPr>
            <a:r>
              <a:rPr lang="en-US" dirty="0" smtClean="0"/>
              <a:t>     like AC to DC circuits.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886200"/>
            <a:ext cx="415933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143000"/>
          </a:xfrm>
        </p:spPr>
        <p:txBody>
          <a:bodyPr/>
          <a:lstStyle/>
          <a:p>
            <a:r>
              <a:rPr lang="en-US" dirty="0" smtClean="0"/>
              <a:t>4. DIODE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686800" cy="4953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00200"/>
                <a:gridCol w="1676400"/>
                <a:gridCol w="1600200"/>
                <a:gridCol w="1752600"/>
                <a:gridCol w="2057400"/>
              </a:tblGrid>
              <a:tr h="10257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JUNCTION DIODE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ZENER DIODE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TUNNEL DIODE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VARACTOR</a:t>
                      </a:r>
                      <a:r>
                        <a:rPr lang="en-US" sz="2400" baseline="0" dirty="0" smtClean="0"/>
                        <a:t> DIODE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LED </a:t>
                      </a:r>
                      <a:endParaRPr lang="en-US" sz="2400" dirty="0"/>
                    </a:p>
                  </a:txBody>
                  <a:tcPr/>
                </a:tc>
              </a:tr>
              <a:tr h="229662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Used</a:t>
                      </a:r>
                      <a:r>
                        <a:rPr lang="en-US" sz="2400" baseline="0" dirty="0" smtClean="0"/>
                        <a:t> as rectifier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Used as voltage regulator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Used as oscillator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Used as variable</a:t>
                      </a:r>
                      <a:r>
                        <a:rPr lang="en-US" sz="2400" baseline="0" dirty="0" smtClean="0"/>
                        <a:t> capacitor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Emits visible light , used in displays, calculators etc</a:t>
                      </a:r>
                      <a:endParaRPr lang="en-US" sz="2400" dirty="0"/>
                    </a:p>
                  </a:txBody>
                  <a:tcPr/>
                </a:tc>
              </a:tr>
              <a:tr h="1630648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724400"/>
            <a:ext cx="8096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724400"/>
            <a:ext cx="8191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648200"/>
            <a:ext cx="8953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648200"/>
            <a:ext cx="18859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4648200"/>
            <a:ext cx="12096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Atomic structure of Semiconductors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Si=2,8,4</a:t>
            </a:r>
          </a:p>
          <a:p>
            <a:r>
              <a:rPr lang="en-US" dirty="0" err="1" smtClean="0"/>
              <a:t>Ge</a:t>
            </a:r>
            <a:r>
              <a:rPr lang="en-US" dirty="0" smtClean="0"/>
              <a:t>= 2,8,18,4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743200"/>
            <a:ext cx="7543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143000"/>
          </a:xfrm>
        </p:spPr>
        <p:txBody>
          <a:bodyPr/>
          <a:lstStyle/>
          <a:p>
            <a:r>
              <a:rPr lang="en-US" dirty="0" smtClean="0"/>
              <a:t>5. TRANSISTORS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 smtClean="0"/>
              <a:t>3-terminal semiconductor device. </a:t>
            </a:r>
          </a:p>
          <a:p>
            <a:pPr fontAlgn="base"/>
            <a:r>
              <a:rPr lang="en-US" dirty="0" smtClean="0"/>
              <a:t>Used as a switching device and also as an amplifier. </a:t>
            </a:r>
          </a:p>
          <a:p>
            <a:pPr fontAlgn="base"/>
            <a:r>
              <a:rPr lang="en-US" dirty="0" smtClean="0"/>
              <a:t>Transistors are of two types, </a:t>
            </a:r>
          </a:p>
          <a:p>
            <a:pPr marL="514350" indent="-514350" fontAlgn="base">
              <a:buAutoNum type="arabicPeriod"/>
            </a:pPr>
            <a:r>
              <a:rPr lang="en-US" dirty="0" smtClean="0"/>
              <a:t>Bipolar junction transistor (BJT) </a:t>
            </a:r>
          </a:p>
          <a:p>
            <a:pPr marL="514350" indent="-514350" fontAlgn="base">
              <a:buAutoNum type="arabicPeriod"/>
            </a:pPr>
            <a:r>
              <a:rPr lang="en-US" dirty="0" smtClean="0"/>
              <a:t>Field-effect transistors (FET). </a:t>
            </a:r>
          </a:p>
          <a:p>
            <a:pPr marL="514350" indent="-514350" fontAlgn="base"/>
            <a:r>
              <a:rPr lang="en-US" dirty="0" smtClean="0"/>
              <a:t>And further, these can be PNP and NPN transistors. 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143000"/>
          </a:xfrm>
        </p:spPr>
        <p:txBody>
          <a:bodyPr/>
          <a:lstStyle/>
          <a:p>
            <a:r>
              <a:rPr lang="en-US" dirty="0" smtClean="0"/>
              <a:t>5. TRANSISTORS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534401" cy="31292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60028"/>
                <a:gridCol w="2158124"/>
                <a:gridCol w="2060028"/>
                <a:gridCol w="2256221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BJT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FET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PNP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NPN</a:t>
                      </a:r>
                      <a:endParaRPr lang="en-US" sz="2800" dirty="0"/>
                    </a:p>
                  </a:txBody>
                  <a:tcPr/>
                </a:tc>
              </a:tr>
              <a:tr h="236728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62200"/>
            <a:ext cx="12858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438400"/>
            <a:ext cx="10763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209800"/>
            <a:ext cx="11811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2286000"/>
            <a:ext cx="11906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Semi-conducting materials (on the basis of Energy Band Structure)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conduction band is empty (normally at 0K) and the valence band is partially filled .</a:t>
            </a:r>
          </a:p>
          <a:p>
            <a:r>
              <a:rPr lang="en-US" dirty="0"/>
              <a:t>T</a:t>
            </a:r>
            <a:r>
              <a:rPr lang="en-US" dirty="0" smtClean="0"/>
              <a:t>he forbidden energy gap between the two bands is very small that is about 1eV. </a:t>
            </a:r>
          </a:p>
          <a:p>
            <a:r>
              <a:rPr lang="en-US" dirty="0" smtClean="0"/>
              <a:t>For Germanium, the forbidden gap is 0.72eV and for Silicon, it is 1.1eV. </a:t>
            </a:r>
          </a:p>
          <a:p>
            <a:r>
              <a:rPr lang="en-US" dirty="0" smtClean="0"/>
              <a:t>With the application of</a:t>
            </a:r>
          </a:p>
          <a:p>
            <a:pPr>
              <a:buNone/>
            </a:pPr>
            <a:r>
              <a:rPr lang="en-US" dirty="0" smtClean="0"/>
              <a:t>    small energy externally, </a:t>
            </a:r>
            <a:r>
              <a:rPr lang="en-US" dirty="0" err="1" smtClean="0"/>
              <a:t>e⁻s</a:t>
            </a:r>
            <a:r>
              <a:rPr lang="en-US" dirty="0" smtClean="0"/>
              <a:t> can jump </a:t>
            </a:r>
          </a:p>
          <a:p>
            <a:pPr>
              <a:buNone/>
            </a:pPr>
            <a:r>
              <a:rPr lang="en-US" dirty="0" smtClean="0"/>
              <a:t>    from VB to CB.</a:t>
            </a:r>
          </a:p>
          <a:p>
            <a:r>
              <a:rPr lang="en-US" dirty="0" smtClean="0"/>
              <a:t>Germanium and Silicon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8791" y="4114800"/>
            <a:ext cx="2415209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563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Semiconductors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752600"/>
            <a:ext cx="2209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3200" dirty="0" smtClean="0"/>
              <a:t>1. Rectifiers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733800" y="3733800"/>
            <a:ext cx="2209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800" dirty="0"/>
              <a:t>5</a:t>
            </a:r>
            <a:r>
              <a:rPr lang="en-US" sz="2800" dirty="0" smtClean="0"/>
              <a:t>. </a:t>
            </a:r>
            <a:r>
              <a:rPr lang="en-US" sz="2800" dirty="0" err="1" smtClean="0"/>
              <a:t>Varistors</a:t>
            </a:r>
            <a:r>
              <a:rPr lang="en-US" sz="2800" dirty="0" smtClean="0"/>
              <a:t> (non linear Resistors)</a:t>
            </a:r>
          </a:p>
        </p:txBody>
      </p:sp>
      <p:sp>
        <p:nvSpPr>
          <p:cNvPr id="9" name="Rectangle 8"/>
          <p:cNvSpPr/>
          <p:nvPr/>
        </p:nvSpPr>
        <p:spPr>
          <a:xfrm>
            <a:off x="3733800" y="1752600"/>
            <a:ext cx="2209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3200" dirty="0" smtClean="0"/>
              <a:t>2. PV cells</a:t>
            </a:r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0600" y="3733800"/>
            <a:ext cx="2209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800" dirty="0" smtClean="0"/>
              <a:t>4. Temp sensitive resistors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53200" y="3733800"/>
            <a:ext cx="2209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800" dirty="0" smtClean="0"/>
              <a:t>6. LCD, LED , TV circuits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77000" y="1752600"/>
            <a:ext cx="2209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3200" dirty="0" smtClean="0"/>
              <a:t>3.Transistors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33800" y="5410200"/>
            <a:ext cx="2209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800" dirty="0"/>
              <a:t>7</a:t>
            </a:r>
            <a:r>
              <a:rPr lang="en-US" sz="2800" dirty="0" smtClean="0"/>
              <a:t>. Memory elements of computer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Crystal Structure of Semiconductors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CRYSTAL :</a:t>
            </a:r>
            <a:r>
              <a:rPr lang="en-US" dirty="0" smtClean="0"/>
              <a:t> In this , atoms or molecules are arranged in an orderly pattern</a:t>
            </a:r>
          </a:p>
          <a:p>
            <a:r>
              <a:rPr lang="en-US" dirty="0" smtClean="0"/>
              <a:t>All semiconductors have crystalline structure</a:t>
            </a:r>
          </a:p>
          <a:p>
            <a:r>
              <a:rPr lang="en-US" dirty="0" smtClean="0"/>
              <a:t>Each atom is surrounded by </a:t>
            </a:r>
            <a:r>
              <a:rPr lang="en-US" dirty="0" err="1" smtClean="0"/>
              <a:t>neighbouring</a:t>
            </a:r>
            <a:r>
              <a:rPr lang="en-US" dirty="0" smtClean="0"/>
              <a:t> atoms in a repetitive manner</a:t>
            </a:r>
          </a:p>
          <a:p>
            <a:r>
              <a:rPr lang="en-US" dirty="0" smtClean="0"/>
              <a:t>Large no of atoms are bonded together to give crystal shape</a:t>
            </a:r>
          </a:p>
          <a:p>
            <a:r>
              <a:rPr lang="en-US" dirty="0" smtClean="0"/>
              <a:t>Bonding is because as each atom has the tendency to complete its outermost orbit by gaining 8 e-s. To do so, atom may gain, lose or share valence e-s with </a:t>
            </a:r>
            <a:r>
              <a:rPr lang="en-US" dirty="0" err="1" smtClean="0"/>
              <a:t>neighbouring</a:t>
            </a:r>
            <a:r>
              <a:rPr lang="en-US" dirty="0" smtClean="0"/>
              <a:t> atom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1724</Words>
  <Application>Microsoft Office PowerPoint</Application>
  <PresentationFormat>On-screen Show (4:3)</PresentationFormat>
  <Paragraphs>238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CHAPTER-3</vt:lpstr>
      <vt:lpstr>TOPICS TO BE COVERED</vt:lpstr>
      <vt:lpstr>Semiconductor materials</vt:lpstr>
      <vt:lpstr>Semi-conducting materials (on the basis of atomic theory)</vt:lpstr>
      <vt:lpstr>Atomic structure of Semiconductors</vt:lpstr>
      <vt:lpstr>Semi-conducting materials (on the basis of Energy Band Structure)</vt:lpstr>
      <vt:lpstr>Slide 7</vt:lpstr>
      <vt:lpstr>Applications of Semiconductors</vt:lpstr>
      <vt:lpstr>Crystal Structure of Semiconductors</vt:lpstr>
      <vt:lpstr>Crystal Structure of Silicon</vt:lpstr>
      <vt:lpstr>Slide 11</vt:lpstr>
      <vt:lpstr>Slide 12</vt:lpstr>
      <vt:lpstr>Crystal Structure of Ge</vt:lpstr>
      <vt:lpstr>Question for you</vt:lpstr>
      <vt:lpstr>Slide 15</vt:lpstr>
      <vt:lpstr>Concept</vt:lpstr>
      <vt:lpstr>At absolute 0 (0K)</vt:lpstr>
      <vt:lpstr>Above absolute 0 (0K)</vt:lpstr>
      <vt:lpstr>Positively charged Hole </vt:lpstr>
      <vt:lpstr>ELECTRON HOLE PAIR CONDUCTS??</vt:lpstr>
      <vt:lpstr>Slide 21</vt:lpstr>
      <vt:lpstr>Slide 22</vt:lpstr>
      <vt:lpstr>Slide 23</vt:lpstr>
      <vt:lpstr>Doping</vt:lpstr>
      <vt:lpstr>Slide 25</vt:lpstr>
      <vt:lpstr>Materials used for electronic components</vt:lpstr>
      <vt:lpstr>1. RESISTORS</vt:lpstr>
      <vt:lpstr>Classification of resistors</vt:lpstr>
      <vt:lpstr>Carbon composition resistors</vt:lpstr>
      <vt:lpstr>Slide 30</vt:lpstr>
      <vt:lpstr>Carbon film resistors</vt:lpstr>
      <vt:lpstr>Slide 32</vt:lpstr>
      <vt:lpstr>Thermistors</vt:lpstr>
      <vt:lpstr>Advantages of Thermistor</vt:lpstr>
      <vt:lpstr>Thermistor images</vt:lpstr>
      <vt:lpstr>Applications of thermistors</vt:lpstr>
      <vt:lpstr>VDR</vt:lpstr>
      <vt:lpstr>VDR</vt:lpstr>
      <vt:lpstr>Slide 39</vt:lpstr>
      <vt:lpstr>Slide 40</vt:lpstr>
      <vt:lpstr>2. CAPACITORS</vt:lpstr>
      <vt:lpstr>Classification of Capacitors</vt:lpstr>
      <vt:lpstr>3. INDUCTOR</vt:lpstr>
      <vt:lpstr>Slide 44</vt:lpstr>
      <vt:lpstr>Classification of Inductors</vt:lpstr>
      <vt:lpstr>Which one has more inductance?</vt:lpstr>
      <vt:lpstr>Which one has more inductance?</vt:lpstr>
      <vt:lpstr>4. DIODE</vt:lpstr>
      <vt:lpstr>4. DIODE</vt:lpstr>
      <vt:lpstr>5. TRANSISTORS</vt:lpstr>
      <vt:lpstr>5. TRANSISTORS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97</cp:revision>
  <dcterms:created xsi:type="dcterms:W3CDTF">2022-10-06T17:19:37Z</dcterms:created>
  <dcterms:modified xsi:type="dcterms:W3CDTF">2022-10-07T21:21:05Z</dcterms:modified>
</cp:coreProperties>
</file>