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0" r:id="rId1"/>
  </p:sldMasterIdLst>
  <p:sldIdLst>
    <p:sldId id="256" r:id="rId2"/>
    <p:sldId id="413" r:id="rId3"/>
    <p:sldId id="259" r:id="rId4"/>
    <p:sldId id="260" r:id="rId5"/>
    <p:sldId id="261" r:id="rId6"/>
    <p:sldId id="263" r:id="rId7"/>
    <p:sldId id="265" r:id="rId8"/>
    <p:sldId id="266" r:id="rId9"/>
    <p:sldId id="267" r:id="rId10"/>
    <p:sldId id="271" r:id="rId11"/>
    <p:sldId id="272" r:id="rId12"/>
    <p:sldId id="273" r:id="rId13"/>
    <p:sldId id="275" r:id="rId14"/>
    <p:sldId id="276" r:id="rId15"/>
    <p:sldId id="277" r:id="rId16"/>
    <p:sldId id="278" r:id="rId17"/>
    <p:sldId id="279" r:id="rId18"/>
    <p:sldId id="280" r:id="rId19"/>
    <p:sldId id="282" r:id="rId20"/>
    <p:sldId id="284" r:id="rId21"/>
    <p:sldId id="285" r:id="rId22"/>
    <p:sldId id="286" r:id="rId23"/>
    <p:sldId id="287" r:id="rId24"/>
    <p:sldId id="292" r:id="rId25"/>
    <p:sldId id="293" r:id="rId26"/>
    <p:sldId id="294" r:id="rId27"/>
    <p:sldId id="295" r:id="rId28"/>
    <p:sldId id="296" r:id="rId29"/>
    <p:sldId id="297" r:id="rId30"/>
    <p:sldId id="298" r:id="rId31"/>
    <p:sldId id="452" r:id="rId32"/>
    <p:sldId id="299" r:id="rId33"/>
    <p:sldId id="300" r:id="rId34"/>
    <p:sldId id="301" r:id="rId35"/>
    <p:sldId id="306" r:id="rId36"/>
    <p:sldId id="307" r:id="rId37"/>
    <p:sldId id="308" r:id="rId38"/>
    <p:sldId id="451" r:id="rId39"/>
    <p:sldId id="310" r:id="rId40"/>
    <p:sldId id="311" r:id="rId41"/>
    <p:sldId id="312" r:id="rId42"/>
    <p:sldId id="313" r:id="rId43"/>
    <p:sldId id="314" r:id="rId44"/>
    <p:sldId id="315" r:id="rId45"/>
    <p:sldId id="317" r:id="rId46"/>
    <p:sldId id="318" r:id="rId47"/>
    <p:sldId id="319" r:id="rId48"/>
    <p:sldId id="320" r:id="rId49"/>
    <p:sldId id="321" r:id="rId50"/>
    <p:sldId id="322" r:id="rId51"/>
    <p:sldId id="323" r:id="rId52"/>
    <p:sldId id="325" r:id="rId53"/>
    <p:sldId id="326" r:id="rId54"/>
    <p:sldId id="327" r:id="rId55"/>
    <p:sldId id="328" r:id="rId56"/>
    <p:sldId id="329" r:id="rId57"/>
    <p:sldId id="330" r:id="rId58"/>
    <p:sldId id="331" r:id="rId59"/>
    <p:sldId id="332" r:id="rId60"/>
    <p:sldId id="333" r:id="rId61"/>
    <p:sldId id="334" r:id="rId62"/>
    <p:sldId id="335" r:id="rId63"/>
    <p:sldId id="337" r:id="rId64"/>
    <p:sldId id="338" r:id="rId65"/>
    <p:sldId id="339" r:id="rId66"/>
    <p:sldId id="340" r:id="rId67"/>
    <p:sldId id="341" r:id="rId68"/>
    <p:sldId id="414" r:id="rId69"/>
    <p:sldId id="415" r:id="rId70"/>
    <p:sldId id="344" r:id="rId71"/>
    <p:sldId id="345" r:id="rId72"/>
    <p:sldId id="346" r:id="rId73"/>
    <p:sldId id="347" r:id="rId74"/>
    <p:sldId id="349" r:id="rId75"/>
    <p:sldId id="351" r:id="rId76"/>
    <p:sldId id="352" r:id="rId77"/>
    <p:sldId id="353" r:id="rId78"/>
    <p:sldId id="354" r:id="rId79"/>
    <p:sldId id="355" r:id="rId80"/>
    <p:sldId id="356" r:id="rId81"/>
    <p:sldId id="357" r:id="rId82"/>
    <p:sldId id="358" r:id="rId83"/>
    <p:sldId id="360" r:id="rId84"/>
    <p:sldId id="361" r:id="rId85"/>
    <p:sldId id="362" r:id="rId86"/>
    <p:sldId id="363" r:id="rId87"/>
    <p:sldId id="364" r:id="rId88"/>
    <p:sldId id="366" r:id="rId89"/>
    <p:sldId id="367" r:id="rId90"/>
    <p:sldId id="368" r:id="rId91"/>
    <p:sldId id="369" r:id="rId92"/>
    <p:sldId id="453" r:id="rId93"/>
    <p:sldId id="417" r:id="rId94"/>
    <p:sldId id="418" r:id="rId95"/>
    <p:sldId id="423" r:id="rId96"/>
    <p:sldId id="419" r:id="rId97"/>
    <p:sldId id="420" r:id="rId98"/>
    <p:sldId id="421" r:id="rId99"/>
    <p:sldId id="422" r:id="rId100"/>
    <p:sldId id="427" r:id="rId101"/>
    <p:sldId id="424" r:id="rId102"/>
    <p:sldId id="425" r:id="rId103"/>
    <p:sldId id="426" r:id="rId104"/>
    <p:sldId id="428" r:id="rId105"/>
    <p:sldId id="429" r:id="rId106"/>
    <p:sldId id="430" r:id="rId107"/>
    <p:sldId id="431" r:id="rId108"/>
    <p:sldId id="432" r:id="rId109"/>
    <p:sldId id="433" r:id="rId110"/>
    <p:sldId id="434" r:id="rId111"/>
    <p:sldId id="435" r:id="rId112"/>
    <p:sldId id="442" r:id="rId113"/>
    <p:sldId id="436" r:id="rId114"/>
    <p:sldId id="437" r:id="rId115"/>
    <p:sldId id="454" r:id="rId116"/>
    <p:sldId id="438" r:id="rId117"/>
    <p:sldId id="439" r:id="rId118"/>
    <p:sldId id="440" r:id="rId119"/>
    <p:sldId id="441" r:id="rId120"/>
    <p:sldId id="447" r:id="rId121"/>
    <p:sldId id="443" r:id="rId122"/>
    <p:sldId id="444" r:id="rId123"/>
    <p:sldId id="445" r:id="rId124"/>
    <p:sldId id="446" r:id="rId125"/>
    <p:sldId id="450" r:id="rId126"/>
    <p:sldId id="449" r:id="rId127"/>
  </p:sldIdLst>
  <p:sldSz cx="10693400" cy="7556500"/>
  <p:notesSz cx="10693400" cy="7556500"/>
  <p:embeddedFontLst>
    <p:embeddedFont>
      <p:font typeface="Calibri" pitchFamily="34" charset="0"/>
      <p:regular r:id="rId128"/>
      <p:bold r:id="rId129"/>
      <p:italic r:id="rId130"/>
      <p:boldItalic r:id="rId131"/>
    </p:embeddedFont>
    <p:embeddedFont>
      <p:font typeface="Bookman Old Style" pitchFamily="18" charset="0"/>
      <p:regular r:id="rId132"/>
      <p:bold r:id="rId133"/>
      <p:italic r:id="rId134"/>
      <p:boldItalic r:id="rId135"/>
    </p:embeddedFont>
    <p:embeddedFont>
      <p:font typeface="Cambria" pitchFamily="18" charset="0"/>
      <p:regular r:id="rId136"/>
      <p:bold r:id="rId137"/>
      <p:italic r:id="rId138"/>
      <p:boldItalic r:id="rId139"/>
    </p:embeddedFont>
    <p:embeddedFont>
      <p:font typeface="Consolas" pitchFamily="49" charset="0"/>
      <p:regular r:id="rId140"/>
      <p:bold r:id="rId141"/>
      <p:italic r:id="rId142"/>
      <p:boldItalic r:id="rId1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73" autoAdjust="0"/>
  </p:normalViewPr>
  <p:slideViewPr>
    <p:cSldViewPr>
      <p:cViewPr varScale="1">
        <p:scale>
          <a:sx n="54" d="100"/>
          <a:sy n="54" d="100"/>
        </p:scale>
        <p:origin x="-77" y="-418"/>
      </p:cViewPr>
      <p:guideLst>
        <p:guide orient="horz" pos="2880"/>
        <p:guide pos="2160"/>
      </p:guideLst>
    </p:cSldViewPr>
  </p:slideViewPr>
  <p:outlineViewPr>
    <p:cViewPr>
      <p:scale>
        <a:sx n="33" d="100"/>
        <a:sy n="33" d="100"/>
      </p:scale>
      <p:origin x="0" y="8501"/>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6.fntdata"/><Relationship Id="rId138" Type="http://schemas.openxmlformats.org/officeDocument/2006/relationships/font" Target="fonts/font11.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font" Target="fonts/font1.fntdata"/><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7.fntdata"/><Relationship Id="rId139" Type="http://schemas.openxmlformats.org/officeDocument/2006/relationships/font" Target="fonts/font12.fntdata"/><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font" Target="fonts/font2.fntdata"/><Relationship Id="rId13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5.fntdata"/><Relationship Id="rId140" Type="http://schemas.openxmlformats.org/officeDocument/2006/relationships/font" Target="fonts/font13.fntdata"/><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font" Target="fonts/font3.fntdata"/><Relationship Id="rId135" Type="http://schemas.openxmlformats.org/officeDocument/2006/relationships/font" Target="fonts/font8.fntdata"/><Relationship Id="rId143"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14.fntdata"/><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4.fntdata"/><Relationship Id="rId136" Type="http://schemas.openxmlformats.org/officeDocument/2006/relationships/font" Target="fonts/font9.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7413"/>
            <a:ext cx="9089390" cy="16197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4010" y="4282016"/>
            <a:ext cx="7485380" cy="1931106"/>
          </a:xfrm>
        </p:spPr>
        <p:txBody>
          <a:bodyPr/>
          <a:lstStyle>
            <a:lvl1pPr marL="0" indent="0" algn="ctr">
              <a:buNone/>
              <a:defRPr>
                <a:solidFill>
                  <a:schemeClr val="tx1">
                    <a:tint val="75000"/>
                  </a:schemeClr>
                </a:solidFill>
              </a:defRPr>
            </a:lvl1pPr>
            <a:lvl2pPr marL="521240" indent="0" algn="ctr">
              <a:buNone/>
              <a:defRPr>
                <a:solidFill>
                  <a:schemeClr val="tx1">
                    <a:tint val="75000"/>
                  </a:schemeClr>
                </a:solidFill>
              </a:defRPr>
            </a:lvl2pPr>
            <a:lvl3pPr marL="1042477" indent="0" algn="ctr">
              <a:buNone/>
              <a:defRPr>
                <a:solidFill>
                  <a:schemeClr val="tx1">
                    <a:tint val="75000"/>
                  </a:schemeClr>
                </a:solidFill>
              </a:defRPr>
            </a:lvl3pPr>
            <a:lvl4pPr marL="1563716" indent="0" algn="ctr">
              <a:buNone/>
              <a:defRPr>
                <a:solidFill>
                  <a:schemeClr val="tx1">
                    <a:tint val="75000"/>
                  </a:schemeClr>
                </a:solidFill>
              </a:defRPr>
            </a:lvl4pPr>
            <a:lvl5pPr marL="2084956" indent="0" algn="ctr">
              <a:buNone/>
              <a:defRPr>
                <a:solidFill>
                  <a:schemeClr val="tx1">
                    <a:tint val="75000"/>
                  </a:schemeClr>
                </a:solidFill>
              </a:defRPr>
            </a:lvl5pPr>
            <a:lvl6pPr marL="2606194" indent="0" algn="ctr">
              <a:buNone/>
              <a:defRPr>
                <a:solidFill>
                  <a:schemeClr val="tx1">
                    <a:tint val="75000"/>
                  </a:schemeClr>
                </a:solidFill>
              </a:defRPr>
            </a:lvl6pPr>
            <a:lvl7pPr marL="3127432" indent="0" algn="ctr">
              <a:buNone/>
              <a:defRPr>
                <a:solidFill>
                  <a:schemeClr val="tx1">
                    <a:tint val="75000"/>
                  </a:schemeClr>
                </a:solidFill>
              </a:defRPr>
            </a:lvl7pPr>
            <a:lvl8pPr marL="3648671" indent="0" algn="ctr">
              <a:buNone/>
              <a:defRPr>
                <a:solidFill>
                  <a:schemeClr val="tx1">
                    <a:tint val="75000"/>
                  </a:schemeClr>
                </a:solidFill>
              </a:defRPr>
            </a:lvl8pPr>
            <a:lvl9pPr marL="41699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112" y="334100"/>
            <a:ext cx="2812588" cy="71034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5639" y="334100"/>
            <a:ext cx="8263250" cy="71034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5755"/>
            <a:ext cx="9089390" cy="1500805"/>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705" y="3202771"/>
            <a:ext cx="9089390" cy="1652984"/>
          </a:xfrm>
        </p:spPr>
        <p:txBody>
          <a:bodyPr anchor="b"/>
          <a:lstStyle>
            <a:lvl1pPr marL="0" indent="0">
              <a:buNone/>
              <a:defRPr sz="2300">
                <a:solidFill>
                  <a:schemeClr val="tx1">
                    <a:tint val="75000"/>
                  </a:schemeClr>
                </a:solidFill>
              </a:defRPr>
            </a:lvl1pPr>
            <a:lvl2pPr marL="521240" indent="0">
              <a:buNone/>
              <a:defRPr sz="2100">
                <a:solidFill>
                  <a:schemeClr val="tx1">
                    <a:tint val="75000"/>
                  </a:schemeClr>
                </a:solidFill>
              </a:defRPr>
            </a:lvl2pPr>
            <a:lvl3pPr marL="1042477" indent="0">
              <a:buNone/>
              <a:defRPr sz="1800">
                <a:solidFill>
                  <a:schemeClr val="tx1">
                    <a:tint val="75000"/>
                  </a:schemeClr>
                </a:solidFill>
              </a:defRPr>
            </a:lvl3pPr>
            <a:lvl4pPr marL="1563716" indent="0">
              <a:buNone/>
              <a:defRPr sz="1600">
                <a:solidFill>
                  <a:schemeClr val="tx1">
                    <a:tint val="75000"/>
                  </a:schemeClr>
                </a:solidFill>
              </a:defRPr>
            </a:lvl4pPr>
            <a:lvl5pPr marL="2084956" indent="0">
              <a:buNone/>
              <a:defRPr sz="1600">
                <a:solidFill>
                  <a:schemeClr val="tx1">
                    <a:tint val="75000"/>
                  </a:schemeClr>
                </a:solidFill>
              </a:defRPr>
            </a:lvl5pPr>
            <a:lvl6pPr marL="2606194" indent="0">
              <a:buNone/>
              <a:defRPr sz="1600">
                <a:solidFill>
                  <a:schemeClr val="tx1">
                    <a:tint val="75000"/>
                  </a:schemeClr>
                </a:solidFill>
              </a:defRPr>
            </a:lvl6pPr>
            <a:lvl7pPr marL="3127432" indent="0">
              <a:buNone/>
              <a:defRPr sz="1600">
                <a:solidFill>
                  <a:schemeClr val="tx1">
                    <a:tint val="75000"/>
                  </a:schemeClr>
                </a:solidFill>
              </a:defRPr>
            </a:lvl7pPr>
            <a:lvl8pPr marL="3648671" indent="0">
              <a:buNone/>
              <a:defRPr sz="1600">
                <a:solidFill>
                  <a:schemeClr val="tx1">
                    <a:tint val="75000"/>
                  </a:schemeClr>
                </a:solidFill>
              </a:defRPr>
            </a:lvl8pPr>
            <a:lvl9pPr marL="41699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5639" y="1943354"/>
            <a:ext cx="5537918" cy="549420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41785" y="1943354"/>
            <a:ext cx="5537919" cy="549420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02-Sep-20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0"/>
            <a:ext cx="9624060" cy="125941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670" y="1691467"/>
            <a:ext cx="4724775" cy="704923"/>
          </a:xfrm>
        </p:spPr>
        <p:txBody>
          <a:bodyPr anchor="b"/>
          <a:lstStyle>
            <a:lvl1pPr marL="0" indent="0">
              <a:buNone/>
              <a:defRPr sz="2700" b="1"/>
            </a:lvl1pPr>
            <a:lvl2pPr marL="521240" indent="0">
              <a:buNone/>
              <a:defRPr sz="2300" b="1"/>
            </a:lvl2pPr>
            <a:lvl3pPr marL="1042477" indent="0">
              <a:buNone/>
              <a:defRPr sz="2100" b="1"/>
            </a:lvl3pPr>
            <a:lvl4pPr marL="1563716" indent="0">
              <a:buNone/>
              <a:defRPr sz="1800" b="1"/>
            </a:lvl4pPr>
            <a:lvl5pPr marL="2084956" indent="0">
              <a:buNone/>
              <a:defRPr sz="1800" b="1"/>
            </a:lvl5pPr>
            <a:lvl6pPr marL="2606194" indent="0">
              <a:buNone/>
              <a:defRPr sz="1800" b="1"/>
            </a:lvl6pPr>
            <a:lvl7pPr marL="3127432" indent="0">
              <a:buNone/>
              <a:defRPr sz="1800" b="1"/>
            </a:lvl7pPr>
            <a:lvl8pPr marL="3648671" indent="0">
              <a:buNone/>
              <a:defRPr sz="1800" b="1"/>
            </a:lvl8pPr>
            <a:lvl9pPr marL="4169909"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670" y="2396390"/>
            <a:ext cx="4724775"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103" y="1691467"/>
            <a:ext cx="4726631" cy="704923"/>
          </a:xfrm>
        </p:spPr>
        <p:txBody>
          <a:bodyPr anchor="b"/>
          <a:lstStyle>
            <a:lvl1pPr marL="0" indent="0">
              <a:buNone/>
              <a:defRPr sz="2700" b="1"/>
            </a:lvl1pPr>
            <a:lvl2pPr marL="521240" indent="0">
              <a:buNone/>
              <a:defRPr sz="2300" b="1"/>
            </a:lvl2pPr>
            <a:lvl3pPr marL="1042477" indent="0">
              <a:buNone/>
              <a:defRPr sz="2100" b="1"/>
            </a:lvl3pPr>
            <a:lvl4pPr marL="1563716" indent="0">
              <a:buNone/>
              <a:defRPr sz="1800" b="1"/>
            </a:lvl4pPr>
            <a:lvl5pPr marL="2084956" indent="0">
              <a:buNone/>
              <a:defRPr sz="1800" b="1"/>
            </a:lvl5pPr>
            <a:lvl6pPr marL="2606194" indent="0">
              <a:buNone/>
              <a:defRPr sz="1800" b="1"/>
            </a:lvl6pPr>
            <a:lvl7pPr marL="3127432" indent="0">
              <a:buNone/>
              <a:defRPr sz="1800" b="1"/>
            </a:lvl7pPr>
            <a:lvl8pPr marL="3648671" indent="0">
              <a:buNone/>
              <a:defRPr sz="1800" b="1"/>
            </a:lvl8pPr>
            <a:lvl9pPr marL="4169909"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2103" y="2396390"/>
            <a:ext cx="4726631"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02-Sep-20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02-Sep-20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4" y="300864"/>
            <a:ext cx="3518055" cy="1280407"/>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80822" y="300865"/>
            <a:ext cx="5977908" cy="644926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674" y="1581268"/>
            <a:ext cx="3518055" cy="5168856"/>
          </a:xfrm>
        </p:spPr>
        <p:txBody>
          <a:bodyPr/>
          <a:lstStyle>
            <a:lvl1pPr marL="0" indent="0">
              <a:buNone/>
              <a:defRPr sz="1600"/>
            </a:lvl1pPr>
            <a:lvl2pPr marL="521240" indent="0">
              <a:buNone/>
              <a:defRPr sz="1400"/>
            </a:lvl2pPr>
            <a:lvl3pPr marL="1042477" indent="0">
              <a:buNone/>
              <a:defRPr sz="1100"/>
            </a:lvl3pPr>
            <a:lvl4pPr marL="1563716" indent="0">
              <a:buNone/>
              <a:defRPr sz="1000"/>
            </a:lvl4pPr>
            <a:lvl5pPr marL="2084956" indent="0">
              <a:buNone/>
              <a:defRPr sz="1000"/>
            </a:lvl5pPr>
            <a:lvl6pPr marL="2606194" indent="0">
              <a:buNone/>
              <a:defRPr sz="1000"/>
            </a:lvl6pPr>
            <a:lvl7pPr marL="3127432" indent="0">
              <a:buNone/>
              <a:defRPr sz="1000"/>
            </a:lvl7pPr>
            <a:lvl8pPr marL="3648671" indent="0">
              <a:buNone/>
              <a:defRPr sz="1000"/>
            </a:lvl8pPr>
            <a:lvl9pPr marL="41699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89550"/>
            <a:ext cx="6416040" cy="624461"/>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981" y="675187"/>
            <a:ext cx="6416040" cy="4533900"/>
          </a:xfrm>
        </p:spPr>
        <p:txBody>
          <a:bodyPr/>
          <a:lstStyle>
            <a:lvl1pPr marL="0" indent="0">
              <a:buNone/>
              <a:defRPr sz="3600"/>
            </a:lvl1pPr>
            <a:lvl2pPr marL="521240" indent="0">
              <a:buNone/>
              <a:defRPr sz="3200"/>
            </a:lvl2pPr>
            <a:lvl3pPr marL="1042477" indent="0">
              <a:buNone/>
              <a:defRPr sz="2700"/>
            </a:lvl3pPr>
            <a:lvl4pPr marL="1563716" indent="0">
              <a:buNone/>
              <a:defRPr sz="2300"/>
            </a:lvl4pPr>
            <a:lvl5pPr marL="2084956" indent="0">
              <a:buNone/>
              <a:defRPr sz="2300"/>
            </a:lvl5pPr>
            <a:lvl6pPr marL="2606194" indent="0">
              <a:buNone/>
              <a:defRPr sz="2300"/>
            </a:lvl6pPr>
            <a:lvl7pPr marL="3127432" indent="0">
              <a:buNone/>
              <a:defRPr sz="2300"/>
            </a:lvl7pPr>
            <a:lvl8pPr marL="3648671" indent="0">
              <a:buNone/>
              <a:defRPr sz="2300"/>
            </a:lvl8pPr>
            <a:lvl9pPr marL="4169909" indent="0">
              <a:buNone/>
              <a:defRPr sz="2300"/>
            </a:lvl9pPr>
          </a:lstStyle>
          <a:p>
            <a:endParaRPr lang="en-US"/>
          </a:p>
        </p:txBody>
      </p:sp>
      <p:sp>
        <p:nvSpPr>
          <p:cNvPr id="4" name="Text Placeholder 3"/>
          <p:cNvSpPr>
            <a:spLocks noGrp="1"/>
          </p:cNvSpPr>
          <p:nvPr>
            <p:ph type="body" sz="half" idx="2"/>
          </p:nvPr>
        </p:nvSpPr>
        <p:spPr>
          <a:xfrm>
            <a:off x="2095981" y="5914011"/>
            <a:ext cx="6416040" cy="886839"/>
          </a:xfrm>
        </p:spPr>
        <p:txBody>
          <a:bodyPr/>
          <a:lstStyle>
            <a:lvl1pPr marL="0" indent="0">
              <a:buNone/>
              <a:defRPr sz="1600"/>
            </a:lvl1pPr>
            <a:lvl2pPr marL="521240" indent="0">
              <a:buNone/>
              <a:defRPr sz="1400"/>
            </a:lvl2pPr>
            <a:lvl3pPr marL="1042477" indent="0">
              <a:buNone/>
              <a:defRPr sz="1100"/>
            </a:lvl3pPr>
            <a:lvl4pPr marL="1563716" indent="0">
              <a:buNone/>
              <a:defRPr sz="1000"/>
            </a:lvl4pPr>
            <a:lvl5pPr marL="2084956" indent="0">
              <a:buNone/>
              <a:defRPr sz="1000"/>
            </a:lvl5pPr>
            <a:lvl6pPr marL="2606194" indent="0">
              <a:buNone/>
              <a:defRPr sz="1000"/>
            </a:lvl6pPr>
            <a:lvl7pPr marL="3127432" indent="0">
              <a:buNone/>
              <a:defRPr sz="1000"/>
            </a:lvl7pPr>
            <a:lvl8pPr marL="3648671" indent="0">
              <a:buNone/>
              <a:defRPr sz="1000"/>
            </a:lvl8pPr>
            <a:lvl9pPr marL="41699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302610"/>
            <a:ext cx="9624060" cy="1259417"/>
          </a:xfrm>
          <a:prstGeom prst="rect">
            <a:avLst/>
          </a:prstGeom>
        </p:spPr>
        <p:txBody>
          <a:bodyPr vert="horz" lIns="104247" tIns="52123" rIns="104247" bIns="5212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670" y="1763187"/>
            <a:ext cx="9624060" cy="4986941"/>
          </a:xfrm>
          <a:prstGeom prst="rect">
            <a:avLst/>
          </a:prstGeom>
        </p:spPr>
        <p:txBody>
          <a:bodyPr vert="horz" lIns="104247" tIns="52123" rIns="104247" bIns="521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671" y="7003756"/>
            <a:ext cx="2495127" cy="402314"/>
          </a:xfrm>
          <a:prstGeom prst="rect">
            <a:avLst/>
          </a:prstGeom>
        </p:spPr>
        <p:txBody>
          <a:bodyPr vert="horz" lIns="104247" tIns="52123" rIns="104247" bIns="52123" rtlCol="0" anchor="ctr"/>
          <a:lstStyle>
            <a:lvl1pPr algn="l">
              <a:defRPr sz="1400">
                <a:solidFill>
                  <a:schemeClr val="tx1">
                    <a:tint val="75000"/>
                  </a:schemeClr>
                </a:solidFill>
              </a:defRPr>
            </a:lvl1pPr>
          </a:lstStyle>
          <a:p>
            <a:fld id="{1D8BD707-D9CF-40AE-B4C6-C98DA3205C09}" type="datetimeFigureOut">
              <a:rPr lang="en-US" smtClean="0"/>
              <a:pPr/>
              <a:t>02-Sep-20</a:t>
            </a:fld>
            <a:endParaRPr lang="en-US"/>
          </a:p>
        </p:txBody>
      </p:sp>
      <p:sp>
        <p:nvSpPr>
          <p:cNvPr id="5" name="Footer Placeholder 4"/>
          <p:cNvSpPr>
            <a:spLocks noGrp="1"/>
          </p:cNvSpPr>
          <p:nvPr>
            <p:ph type="ftr" sz="quarter" idx="3"/>
          </p:nvPr>
        </p:nvSpPr>
        <p:spPr>
          <a:xfrm>
            <a:off x="3653582" y="7003756"/>
            <a:ext cx="3386243" cy="402314"/>
          </a:xfrm>
          <a:prstGeom prst="rect">
            <a:avLst/>
          </a:prstGeom>
        </p:spPr>
        <p:txBody>
          <a:bodyPr vert="horz" lIns="104247" tIns="52123" rIns="104247" bIns="52123"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3603" y="7003756"/>
            <a:ext cx="2495127" cy="402314"/>
          </a:xfrm>
          <a:prstGeom prst="rect">
            <a:avLst/>
          </a:prstGeom>
        </p:spPr>
        <p:txBody>
          <a:bodyPr vert="horz" lIns="104247" tIns="52123" rIns="104247" bIns="52123" rtlCol="0" anchor="ctr"/>
          <a:lstStyle>
            <a:lvl1pPr algn="r">
              <a:defRPr sz="14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1042477" rtl="0" eaLnBrk="1" latinLnBrk="0" hangingPunct="1">
        <a:spcBef>
          <a:spcPct val="0"/>
        </a:spcBef>
        <a:buNone/>
        <a:defRPr sz="5000" kern="1200">
          <a:solidFill>
            <a:schemeClr val="tx1"/>
          </a:solidFill>
          <a:latin typeface="+mj-lt"/>
          <a:ea typeface="+mj-ea"/>
          <a:cs typeface="+mj-cs"/>
        </a:defRPr>
      </a:lvl1pPr>
    </p:titleStyle>
    <p:bodyStyle>
      <a:lvl1pPr marL="390930" indent="-390930" algn="l" defTabSz="1042477"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47014" indent="-325774" algn="l" defTabSz="1042477"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097" indent="-260619" algn="l" defTabSz="1042477"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4334" indent="-260619" algn="l" defTabSz="1042477"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5575" indent="-260619" algn="l" defTabSz="1042477"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6814" indent="-260619" algn="l" defTabSz="104247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8052" indent="-260619" algn="l" defTabSz="104247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9291" indent="-260619" algn="l" defTabSz="104247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0529" indent="-260619" algn="l" defTabSz="104247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2477" rtl="0" eaLnBrk="1" latinLnBrk="0" hangingPunct="1">
        <a:defRPr sz="2100" kern="1200">
          <a:solidFill>
            <a:schemeClr val="tx1"/>
          </a:solidFill>
          <a:latin typeface="+mn-lt"/>
          <a:ea typeface="+mn-ea"/>
          <a:cs typeface="+mn-cs"/>
        </a:defRPr>
      </a:lvl1pPr>
      <a:lvl2pPr marL="521240" algn="l" defTabSz="1042477" rtl="0" eaLnBrk="1" latinLnBrk="0" hangingPunct="1">
        <a:defRPr sz="2100" kern="1200">
          <a:solidFill>
            <a:schemeClr val="tx1"/>
          </a:solidFill>
          <a:latin typeface="+mn-lt"/>
          <a:ea typeface="+mn-ea"/>
          <a:cs typeface="+mn-cs"/>
        </a:defRPr>
      </a:lvl2pPr>
      <a:lvl3pPr marL="1042477" algn="l" defTabSz="1042477" rtl="0" eaLnBrk="1" latinLnBrk="0" hangingPunct="1">
        <a:defRPr sz="2100" kern="1200">
          <a:solidFill>
            <a:schemeClr val="tx1"/>
          </a:solidFill>
          <a:latin typeface="+mn-lt"/>
          <a:ea typeface="+mn-ea"/>
          <a:cs typeface="+mn-cs"/>
        </a:defRPr>
      </a:lvl3pPr>
      <a:lvl4pPr marL="1563716" algn="l" defTabSz="1042477" rtl="0" eaLnBrk="1" latinLnBrk="0" hangingPunct="1">
        <a:defRPr sz="2100" kern="1200">
          <a:solidFill>
            <a:schemeClr val="tx1"/>
          </a:solidFill>
          <a:latin typeface="+mn-lt"/>
          <a:ea typeface="+mn-ea"/>
          <a:cs typeface="+mn-cs"/>
        </a:defRPr>
      </a:lvl4pPr>
      <a:lvl5pPr marL="2084956" algn="l" defTabSz="1042477" rtl="0" eaLnBrk="1" latinLnBrk="0" hangingPunct="1">
        <a:defRPr sz="2100" kern="1200">
          <a:solidFill>
            <a:schemeClr val="tx1"/>
          </a:solidFill>
          <a:latin typeface="+mn-lt"/>
          <a:ea typeface="+mn-ea"/>
          <a:cs typeface="+mn-cs"/>
        </a:defRPr>
      </a:lvl5pPr>
      <a:lvl6pPr marL="2606194" algn="l" defTabSz="1042477" rtl="0" eaLnBrk="1" latinLnBrk="0" hangingPunct="1">
        <a:defRPr sz="2100" kern="1200">
          <a:solidFill>
            <a:schemeClr val="tx1"/>
          </a:solidFill>
          <a:latin typeface="+mn-lt"/>
          <a:ea typeface="+mn-ea"/>
          <a:cs typeface="+mn-cs"/>
        </a:defRPr>
      </a:lvl6pPr>
      <a:lvl7pPr marL="3127432" algn="l" defTabSz="1042477" rtl="0" eaLnBrk="1" latinLnBrk="0" hangingPunct="1">
        <a:defRPr sz="2100" kern="1200">
          <a:solidFill>
            <a:schemeClr val="tx1"/>
          </a:solidFill>
          <a:latin typeface="+mn-lt"/>
          <a:ea typeface="+mn-ea"/>
          <a:cs typeface="+mn-cs"/>
        </a:defRPr>
      </a:lvl7pPr>
      <a:lvl8pPr marL="3648671" algn="l" defTabSz="1042477" rtl="0" eaLnBrk="1" latinLnBrk="0" hangingPunct="1">
        <a:defRPr sz="2100" kern="1200">
          <a:solidFill>
            <a:schemeClr val="tx1"/>
          </a:solidFill>
          <a:latin typeface="+mn-lt"/>
          <a:ea typeface="+mn-ea"/>
          <a:cs typeface="+mn-cs"/>
        </a:defRPr>
      </a:lvl8pPr>
      <a:lvl9pPr marL="4169909" algn="l" defTabSz="104247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1460501" y="848229"/>
            <a:ext cx="8426724" cy="1368323"/>
          </a:xfrm>
          <a:prstGeom prst="rect">
            <a:avLst/>
          </a:prstGeom>
        </p:spPr>
        <p:txBody>
          <a:bodyPr vert="horz" wrap="square" lIns="0" tIns="13970" rIns="0" bIns="0" rtlCol="0">
            <a:spAutoFit/>
          </a:bodyPr>
          <a:lstStyle/>
          <a:p>
            <a:pPr marL="12700" algn="ctr">
              <a:spcBef>
                <a:spcPts val="110"/>
              </a:spcBef>
            </a:pPr>
            <a:r>
              <a:rPr lang="en-US" sz="4400" b="1" dirty="0" smtClean="0"/>
              <a:t>COMPUTER PROGRAMMING USING C</a:t>
            </a:r>
            <a:endParaRPr sz="4250">
              <a:latin typeface="Times New Roman"/>
              <a:cs typeface="Times New Roman"/>
            </a:endParaRPr>
          </a:p>
        </p:txBody>
      </p:sp>
      <p:sp>
        <p:nvSpPr>
          <p:cNvPr id="10" name="object 10"/>
          <p:cNvSpPr txBox="1"/>
          <p:nvPr/>
        </p:nvSpPr>
        <p:spPr>
          <a:xfrm>
            <a:off x="1689100" y="3549650"/>
            <a:ext cx="8001001" cy="2132635"/>
          </a:xfrm>
          <a:prstGeom prst="rect">
            <a:avLst/>
          </a:prstGeom>
        </p:spPr>
        <p:txBody>
          <a:bodyPr vert="horz" wrap="square" lIns="0" tIns="13970" rIns="0" bIns="0" rtlCol="0">
            <a:spAutoFit/>
          </a:bodyPr>
          <a:lstStyle/>
          <a:p>
            <a:pPr marL="12700" algn="ctr">
              <a:lnSpc>
                <a:spcPct val="100000"/>
              </a:lnSpc>
              <a:spcBef>
                <a:spcPts val="110"/>
              </a:spcBef>
            </a:pPr>
            <a:r>
              <a:rPr lang="en-US" sz="3600" b="1" i="1" spc="30" dirty="0" smtClean="0">
                <a:solidFill>
                  <a:srgbClr val="00B050"/>
                </a:solidFill>
                <a:latin typeface="Bookman Old Style"/>
                <a:cs typeface="Bookman Old Style"/>
              </a:rPr>
              <a:t>Electronics &amp; Communication Engineering</a:t>
            </a:r>
          </a:p>
          <a:p>
            <a:pPr marL="12700" algn="ctr">
              <a:lnSpc>
                <a:spcPct val="100000"/>
              </a:lnSpc>
              <a:spcBef>
                <a:spcPts val="110"/>
              </a:spcBef>
            </a:pPr>
            <a:endParaRPr lang="en-US" sz="2800" b="1" i="1" spc="30" dirty="0">
              <a:solidFill>
                <a:srgbClr val="00B050"/>
              </a:solidFill>
              <a:latin typeface="Bookman Old Style"/>
              <a:cs typeface="Bookman Old Style"/>
            </a:endParaRPr>
          </a:p>
          <a:p>
            <a:pPr marL="12700" algn="ctr">
              <a:lnSpc>
                <a:spcPct val="100000"/>
              </a:lnSpc>
              <a:spcBef>
                <a:spcPts val="110"/>
              </a:spcBef>
            </a:pPr>
            <a:r>
              <a:rPr lang="en-US" sz="3600" b="1" i="1" spc="30" dirty="0" smtClean="0">
                <a:solidFill>
                  <a:schemeClr val="accent6">
                    <a:lumMod val="50000"/>
                  </a:schemeClr>
                </a:solidFill>
                <a:latin typeface="Bookman Old Style"/>
                <a:cs typeface="Bookman Old Style"/>
              </a:rPr>
              <a:t>Semester-3</a:t>
            </a:r>
            <a:endParaRPr sz="3600" b="1" i="1">
              <a:solidFill>
                <a:schemeClr val="accent6">
                  <a:lumMod val="50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94369" y="6562741"/>
            <a:ext cx="4526027" cy="590351"/>
          </a:xfrm>
          <a:prstGeom prst="rect">
            <a:avLst/>
          </a:prstGeom>
        </p:spPr>
      </p:pic>
      <p:pic>
        <p:nvPicPr>
          <p:cNvPr id="3" name="object 3"/>
          <p:cNvPicPr/>
          <p:nvPr/>
        </p:nvPicPr>
        <p:blipFill>
          <a:blip r:embed="rId3" cstate="print"/>
          <a:stretch>
            <a:fillRect/>
          </a:stretch>
        </p:blipFill>
        <p:spPr>
          <a:xfrm>
            <a:off x="712439" y="3601144"/>
            <a:ext cx="4398116" cy="2873044"/>
          </a:xfrm>
          <a:prstGeom prst="rect">
            <a:avLst/>
          </a:prstGeom>
        </p:spPr>
      </p:pic>
      <p:pic>
        <p:nvPicPr>
          <p:cNvPr id="4" name="object 4"/>
          <p:cNvPicPr/>
          <p:nvPr/>
        </p:nvPicPr>
        <p:blipFill>
          <a:blip r:embed="rId4" cstate="print"/>
          <a:stretch>
            <a:fillRect/>
          </a:stretch>
        </p:blipFill>
        <p:spPr>
          <a:xfrm>
            <a:off x="604208" y="1328290"/>
            <a:ext cx="4526027" cy="1869446"/>
          </a:xfrm>
          <a:prstGeom prst="rect">
            <a:avLst/>
          </a:prstGeom>
        </p:spPr>
      </p:pic>
      <p:sp>
        <p:nvSpPr>
          <p:cNvPr id="6" name="object 6"/>
          <p:cNvSpPr/>
          <p:nvPr/>
        </p:nvSpPr>
        <p:spPr>
          <a:xfrm>
            <a:off x="573215" y="1809427"/>
            <a:ext cx="0" cy="4805680"/>
          </a:xfrm>
          <a:custGeom>
            <a:avLst/>
            <a:gdLst/>
            <a:ahLst/>
            <a:cxnLst/>
            <a:rect l="l" t="t" r="r" b="b"/>
            <a:pathLst>
              <a:path h="4805680">
                <a:moveTo>
                  <a:pt x="0" y="4805459"/>
                </a:moveTo>
                <a:lnTo>
                  <a:pt x="0" y="0"/>
                </a:lnTo>
              </a:path>
            </a:pathLst>
          </a:custGeom>
          <a:ln w="3175">
            <a:solidFill>
              <a:srgbClr val="080808"/>
            </a:solidFill>
          </a:ln>
        </p:spPr>
        <p:txBody>
          <a:bodyPr wrap="square" lIns="0" tIns="0" rIns="0" bIns="0" rtlCol="0"/>
          <a:lstStyle/>
          <a:p>
            <a:endParaRPr/>
          </a:p>
        </p:txBody>
      </p:sp>
      <p:sp>
        <p:nvSpPr>
          <p:cNvPr id="7" name="object 7"/>
          <p:cNvSpPr/>
          <p:nvPr/>
        </p:nvSpPr>
        <p:spPr>
          <a:xfrm>
            <a:off x="5177955" y="1800571"/>
            <a:ext cx="0" cy="4873625"/>
          </a:xfrm>
          <a:custGeom>
            <a:avLst/>
            <a:gdLst/>
            <a:ahLst/>
            <a:cxnLst/>
            <a:rect l="l" t="t" r="r" b="b"/>
            <a:pathLst>
              <a:path h="4873625">
                <a:moveTo>
                  <a:pt x="0" y="4873349"/>
                </a:moveTo>
                <a:lnTo>
                  <a:pt x="0" y="0"/>
                </a:lnTo>
              </a:path>
            </a:pathLst>
          </a:custGeom>
          <a:ln w="3175">
            <a:solidFill>
              <a:srgbClr val="080808"/>
            </a:solidFill>
          </a:ln>
        </p:spPr>
        <p:txBody>
          <a:bodyPr wrap="square" lIns="0" tIns="0" rIns="0" bIns="0" rtlCol="0"/>
          <a:lstStyle/>
          <a:p>
            <a:endParaRPr/>
          </a:p>
        </p:txBody>
      </p:sp>
      <p:sp>
        <p:nvSpPr>
          <p:cNvPr id="8" name="object 8"/>
          <p:cNvSpPr txBox="1"/>
          <p:nvPr/>
        </p:nvSpPr>
        <p:spPr>
          <a:xfrm>
            <a:off x="2617520" y="1667342"/>
            <a:ext cx="622300" cy="247015"/>
          </a:xfrm>
          <a:prstGeom prst="rect">
            <a:avLst/>
          </a:prstGeom>
        </p:spPr>
        <p:txBody>
          <a:bodyPr vert="horz" wrap="square" lIns="0" tIns="12700" rIns="0" bIns="0" rtlCol="0">
            <a:spAutoFit/>
          </a:bodyPr>
          <a:lstStyle/>
          <a:p>
            <a:pPr marL="12700">
              <a:lnSpc>
                <a:spcPct val="100000"/>
              </a:lnSpc>
              <a:spcBef>
                <a:spcPts val="100"/>
              </a:spcBef>
            </a:pPr>
            <a:r>
              <a:rPr sz="1450" b="0" spc="-25" dirty="0">
                <a:latin typeface="Bookman Old Style"/>
                <a:cs typeface="Bookman Old Style"/>
              </a:rPr>
              <a:t>START</a:t>
            </a:r>
            <a:endParaRPr sz="1450">
              <a:latin typeface="Bookman Old Style"/>
              <a:cs typeface="Bookman Old Style"/>
            </a:endParaRPr>
          </a:p>
        </p:txBody>
      </p:sp>
      <p:sp>
        <p:nvSpPr>
          <p:cNvPr id="9" name="object 9"/>
          <p:cNvSpPr txBox="1"/>
          <p:nvPr/>
        </p:nvSpPr>
        <p:spPr>
          <a:xfrm>
            <a:off x="1458742" y="3286782"/>
            <a:ext cx="2698115" cy="313055"/>
          </a:xfrm>
          <a:prstGeom prst="rect">
            <a:avLst/>
          </a:prstGeom>
          <a:ln w="20662">
            <a:solidFill>
              <a:srgbClr val="1F1F1F"/>
            </a:solidFill>
          </a:ln>
        </p:spPr>
        <p:txBody>
          <a:bodyPr vert="horz" wrap="square" lIns="0" tIns="29844" rIns="0" bIns="0" rtlCol="0">
            <a:spAutoFit/>
          </a:bodyPr>
          <a:lstStyle/>
          <a:p>
            <a:pPr marL="139700">
              <a:lnSpc>
                <a:spcPct val="100000"/>
              </a:lnSpc>
              <a:spcBef>
                <a:spcPts val="234"/>
              </a:spcBef>
            </a:pPr>
            <a:r>
              <a:rPr sz="1350" b="0" spc="-85" dirty="0">
                <a:latin typeface="Bookman Old Style"/>
                <a:cs typeface="Bookman Old Style"/>
              </a:rPr>
              <a:t>GRADER—(M</a:t>
            </a:r>
            <a:r>
              <a:rPr sz="1350" b="0" spc="-300" dirty="0">
                <a:latin typeface="Bookman Old Style"/>
                <a:cs typeface="Bookman Old Style"/>
              </a:rPr>
              <a:t> </a:t>
            </a:r>
            <a:r>
              <a:rPr sz="1350" b="0" spc="-65" dirty="0">
                <a:latin typeface="Bookman Old Style"/>
                <a:cs typeface="Bookman Old Style"/>
              </a:rPr>
              <a:t>1+M2+M3+M4)/4</a:t>
            </a:r>
            <a:endParaRPr sz="1350">
              <a:latin typeface="Bookman Old Style"/>
              <a:cs typeface="Bookman Old Style"/>
            </a:endParaRPr>
          </a:p>
        </p:txBody>
      </p:sp>
      <p:sp>
        <p:nvSpPr>
          <p:cNvPr id="10" name="object 10"/>
          <p:cNvSpPr txBox="1"/>
          <p:nvPr/>
        </p:nvSpPr>
        <p:spPr>
          <a:xfrm>
            <a:off x="1124915" y="4985609"/>
            <a:ext cx="612140" cy="232410"/>
          </a:xfrm>
          <a:prstGeom prst="rect">
            <a:avLst/>
          </a:prstGeom>
        </p:spPr>
        <p:txBody>
          <a:bodyPr vert="horz" wrap="square" lIns="0" tIns="13335" rIns="0" bIns="0" rtlCol="0">
            <a:spAutoFit/>
          </a:bodyPr>
          <a:lstStyle/>
          <a:p>
            <a:pPr marL="12700">
              <a:lnSpc>
                <a:spcPct val="100000"/>
              </a:lnSpc>
              <a:spcBef>
                <a:spcPts val="105"/>
              </a:spcBef>
            </a:pPr>
            <a:r>
              <a:rPr sz="1350" b="0" spc="95" dirty="0">
                <a:latin typeface="Bookman Old Style"/>
                <a:cs typeface="Bookman Old Style"/>
              </a:rPr>
              <a:t>PRINT</a:t>
            </a:r>
            <a:endParaRPr sz="1350">
              <a:latin typeface="Bookman Old Style"/>
              <a:cs typeface="Bookman Old Style"/>
            </a:endParaRPr>
          </a:p>
        </p:txBody>
      </p:sp>
      <p:sp>
        <p:nvSpPr>
          <p:cNvPr id="11" name="object 11"/>
          <p:cNvSpPr txBox="1"/>
          <p:nvPr/>
        </p:nvSpPr>
        <p:spPr>
          <a:xfrm>
            <a:off x="2422163" y="4300555"/>
            <a:ext cx="803275" cy="447675"/>
          </a:xfrm>
          <a:prstGeom prst="rect">
            <a:avLst/>
          </a:prstGeom>
        </p:spPr>
        <p:txBody>
          <a:bodyPr vert="horz" wrap="square" lIns="0" tIns="13335" rIns="0" bIns="0" rtlCol="0">
            <a:spAutoFit/>
          </a:bodyPr>
          <a:lstStyle/>
          <a:p>
            <a:pPr algn="ctr">
              <a:lnSpc>
                <a:spcPts val="1630"/>
              </a:lnSpc>
              <a:spcBef>
                <a:spcPts val="105"/>
              </a:spcBef>
            </a:pPr>
            <a:r>
              <a:rPr sz="1400" b="0" spc="5" dirty="0">
                <a:latin typeface="Bookman Old Style"/>
                <a:cs typeface="Bookman Old Style"/>
              </a:rPr>
              <a:t>GRADE&lt;</a:t>
            </a:r>
            <a:endParaRPr sz="1400">
              <a:latin typeface="Bookman Old Style"/>
              <a:cs typeface="Bookman Old Style"/>
            </a:endParaRPr>
          </a:p>
          <a:p>
            <a:pPr marL="6350" algn="ctr">
              <a:lnSpc>
                <a:spcPts val="1689"/>
              </a:lnSpc>
            </a:pPr>
            <a:r>
              <a:rPr sz="1450" spc="-50" dirty="0">
                <a:latin typeface="Courier New"/>
                <a:cs typeface="Courier New"/>
              </a:rPr>
              <a:t>50</a:t>
            </a:r>
            <a:endParaRPr sz="1450">
              <a:latin typeface="Courier New"/>
              <a:cs typeface="Courier New"/>
            </a:endParaRPr>
          </a:p>
        </p:txBody>
      </p:sp>
      <p:sp>
        <p:nvSpPr>
          <p:cNvPr id="12" name="object 12"/>
          <p:cNvSpPr txBox="1"/>
          <p:nvPr/>
        </p:nvSpPr>
        <p:spPr>
          <a:xfrm>
            <a:off x="2550368" y="6129416"/>
            <a:ext cx="527685" cy="276860"/>
          </a:xfrm>
          <a:prstGeom prst="rect">
            <a:avLst/>
          </a:prstGeom>
        </p:spPr>
        <p:txBody>
          <a:bodyPr vert="horz" wrap="square" lIns="0" tIns="12065" rIns="0" bIns="0" rtlCol="0">
            <a:spAutoFit/>
          </a:bodyPr>
          <a:lstStyle/>
          <a:p>
            <a:pPr marL="12700">
              <a:lnSpc>
                <a:spcPct val="100000"/>
              </a:lnSpc>
              <a:spcBef>
                <a:spcPts val="95"/>
              </a:spcBef>
            </a:pPr>
            <a:r>
              <a:rPr sz="1650" spc="-10" dirty="0">
                <a:latin typeface="Courier New"/>
                <a:cs typeface="Courier New"/>
              </a:rPr>
              <a:t>STOP</a:t>
            </a:r>
            <a:endParaRPr sz="1650">
              <a:latin typeface="Courier New"/>
              <a:cs typeface="Courier New"/>
            </a:endParaRPr>
          </a:p>
        </p:txBody>
      </p:sp>
      <p:sp>
        <p:nvSpPr>
          <p:cNvPr id="13" name="object 13"/>
          <p:cNvSpPr txBox="1"/>
          <p:nvPr/>
        </p:nvSpPr>
        <p:spPr>
          <a:xfrm>
            <a:off x="3899566" y="4995449"/>
            <a:ext cx="620395" cy="232410"/>
          </a:xfrm>
          <a:prstGeom prst="rect">
            <a:avLst/>
          </a:prstGeom>
        </p:spPr>
        <p:txBody>
          <a:bodyPr vert="horz" wrap="square" lIns="0" tIns="13335" rIns="0" bIns="0" rtlCol="0">
            <a:spAutoFit/>
          </a:bodyPr>
          <a:lstStyle/>
          <a:p>
            <a:pPr marL="12700">
              <a:lnSpc>
                <a:spcPct val="100000"/>
              </a:lnSpc>
              <a:spcBef>
                <a:spcPts val="105"/>
              </a:spcBef>
            </a:pPr>
            <a:r>
              <a:rPr sz="1350" b="0" spc="80" dirty="0">
                <a:latin typeface="Bookman Old Style"/>
                <a:cs typeface="Bookman Old Style"/>
              </a:rPr>
              <a:t>PRIN</a:t>
            </a:r>
            <a:r>
              <a:rPr sz="1350" b="0" spc="-240" dirty="0">
                <a:latin typeface="Bookman Old Style"/>
                <a:cs typeface="Bookman Old Style"/>
              </a:rPr>
              <a:t> </a:t>
            </a:r>
            <a:r>
              <a:rPr sz="1350" b="0" spc="-25" dirty="0">
                <a:latin typeface="Bookman Old Style"/>
                <a:cs typeface="Bookman Old Style"/>
              </a:rPr>
              <a:t>T</a:t>
            </a:r>
            <a:endParaRPr sz="1350">
              <a:latin typeface="Bookman Old Style"/>
              <a:cs typeface="Bookman Old Style"/>
            </a:endParaRPr>
          </a:p>
        </p:txBody>
      </p:sp>
      <p:sp>
        <p:nvSpPr>
          <p:cNvPr id="14" name="object 14"/>
          <p:cNvSpPr txBox="1">
            <a:spLocks noGrp="1"/>
          </p:cNvSpPr>
          <p:nvPr>
            <p:ph type="title"/>
          </p:nvPr>
        </p:nvSpPr>
        <p:spPr>
          <a:xfrm>
            <a:off x="4515770" y="336591"/>
            <a:ext cx="2659730" cy="556895"/>
          </a:xfrm>
          <a:prstGeom prst="rect">
            <a:avLst/>
          </a:prstGeom>
        </p:spPr>
        <p:txBody>
          <a:bodyPr vert="horz" wrap="square" lIns="0" tIns="17145" rIns="0" bIns="0" rtlCol="0">
            <a:spAutoFit/>
          </a:bodyPr>
          <a:lstStyle/>
          <a:p>
            <a:pPr marL="12700">
              <a:lnSpc>
                <a:spcPct val="100000"/>
              </a:lnSpc>
              <a:spcBef>
                <a:spcPts val="135"/>
              </a:spcBef>
            </a:pPr>
            <a:r>
              <a:rPr lang="en-US" sz="3450" b="0" spc="85" dirty="0" smtClean="0">
                <a:solidFill>
                  <a:srgbClr val="1CA7DD"/>
                </a:solidFill>
                <a:latin typeface="Bookman Old Style"/>
                <a:cs typeface="Bookman Old Style"/>
              </a:rPr>
              <a:t>EXAMPLE</a:t>
            </a:r>
            <a:endParaRPr sz="3450">
              <a:latin typeface="Bookman Old Style"/>
              <a:cs typeface="Bookman Old Style"/>
            </a:endParaRPr>
          </a:p>
        </p:txBody>
      </p:sp>
      <p:sp>
        <p:nvSpPr>
          <p:cNvPr id="15" name="object 15"/>
          <p:cNvSpPr txBox="1"/>
          <p:nvPr/>
        </p:nvSpPr>
        <p:spPr>
          <a:xfrm>
            <a:off x="5436374" y="2124865"/>
            <a:ext cx="824230" cy="945515"/>
          </a:xfrm>
          <a:prstGeom prst="rect">
            <a:avLst/>
          </a:prstGeom>
        </p:spPr>
        <p:txBody>
          <a:bodyPr vert="horz" wrap="square" lIns="0" tIns="16510" rIns="0" bIns="0" rtlCol="0">
            <a:spAutoFit/>
          </a:bodyPr>
          <a:lstStyle/>
          <a:p>
            <a:pPr marL="13335">
              <a:lnSpc>
                <a:spcPts val="2350"/>
              </a:lnSpc>
              <a:spcBef>
                <a:spcPts val="130"/>
              </a:spcBef>
            </a:pPr>
            <a:r>
              <a:rPr sz="2000" b="0" spc="-90" dirty="0">
                <a:latin typeface="Bookman Old Style"/>
                <a:cs typeface="Bookman Old Style"/>
              </a:rPr>
              <a:t>Step</a:t>
            </a:r>
            <a:r>
              <a:rPr sz="2000" b="0" spc="-170" dirty="0">
                <a:latin typeface="Bookman Old Style"/>
                <a:cs typeface="Bookman Old Style"/>
              </a:rPr>
              <a:t> </a:t>
            </a:r>
            <a:r>
              <a:rPr sz="2000" b="0" spc="-105" dirty="0">
                <a:latin typeface="Bookman Old Style"/>
                <a:cs typeface="Bookman Old Style"/>
              </a:rPr>
              <a:t>1:</a:t>
            </a:r>
            <a:endParaRPr sz="2000">
              <a:latin typeface="Bookman Old Style"/>
              <a:cs typeface="Bookman Old Style"/>
            </a:endParaRPr>
          </a:p>
          <a:p>
            <a:pPr marL="12700">
              <a:lnSpc>
                <a:spcPts val="2460"/>
              </a:lnSpc>
            </a:pPr>
            <a:r>
              <a:rPr sz="2100" b="0" spc="-140" dirty="0">
                <a:latin typeface="Bookman Old Style"/>
                <a:cs typeface="Bookman Old Style"/>
              </a:rPr>
              <a:t>Step</a:t>
            </a:r>
            <a:r>
              <a:rPr sz="2100" b="0" spc="-135" dirty="0">
                <a:latin typeface="Bookman Old Style"/>
                <a:cs typeface="Bookman Old Style"/>
              </a:rPr>
              <a:t> </a:t>
            </a:r>
            <a:r>
              <a:rPr sz="2100" b="0" spc="-185" dirty="0">
                <a:latin typeface="Bookman Old Style"/>
                <a:cs typeface="Bookman Old Style"/>
              </a:rPr>
              <a:t>2:</a:t>
            </a:r>
            <a:endParaRPr sz="2100">
              <a:latin typeface="Bookman Old Style"/>
              <a:cs typeface="Bookman Old Style"/>
            </a:endParaRPr>
          </a:p>
          <a:p>
            <a:pPr marL="13335">
              <a:lnSpc>
                <a:spcPts val="2390"/>
              </a:lnSpc>
            </a:pPr>
            <a:r>
              <a:rPr sz="2000" b="0" spc="-90" dirty="0">
                <a:latin typeface="Bookman Old Style"/>
                <a:cs typeface="Bookman Old Style"/>
              </a:rPr>
              <a:t>Step</a:t>
            </a:r>
            <a:r>
              <a:rPr sz="2000" b="0" spc="-5" dirty="0">
                <a:latin typeface="Bookman Old Style"/>
                <a:cs typeface="Bookman Old Style"/>
              </a:rPr>
              <a:t> </a:t>
            </a:r>
            <a:r>
              <a:rPr sz="2000" b="0" spc="-185" dirty="0">
                <a:latin typeface="Bookman Old Style"/>
                <a:cs typeface="Bookman Old Style"/>
              </a:rPr>
              <a:t>3:</a:t>
            </a:r>
            <a:endParaRPr sz="2000">
              <a:latin typeface="Bookman Old Style"/>
              <a:cs typeface="Bookman Old Style"/>
            </a:endParaRPr>
          </a:p>
        </p:txBody>
      </p:sp>
      <p:sp>
        <p:nvSpPr>
          <p:cNvPr id="16" name="object 16"/>
          <p:cNvSpPr txBox="1"/>
          <p:nvPr/>
        </p:nvSpPr>
        <p:spPr>
          <a:xfrm>
            <a:off x="6431756" y="2124865"/>
            <a:ext cx="3706495" cy="2155825"/>
          </a:xfrm>
          <a:prstGeom prst="rect">
            <a:avLst/>
          </a:prstGeom>
        </p:spPr>
        <p:txBody>
          <a:bodyPr vert="horz" wrap="square" lIns="0" tIns="16510" rIns="0" bIns="0" rtlCol="0">
            <a:spAutoFit/>
          </a:bodyPr>
          <a:lstStyle/>
          <a:p>
            <a:pPr marL="15875">
              <a:lnSpc>
                <a:spcPts val="2350"/>
              </a:lnSpc>
              <a:spcBef>
                <a:spcPts val="130"/>
              </a:spcBef>
            </a:pPr>
            <a:r>
              <a:rPr sz="2000" b="0" spc="-75" dirty="0">
                <a:latin typeface="Bookman Old Style"/>
                <a:cs typeface="Bookman Old Style"/>
              </a:rPr>
              <a:t>Input</a:t>
            </a:r>
            <a:r>
              <a:rPr sz="2000" b="0" spc="-15" dirty="0">
                <a:latin typeface="Bookman Old Style"/>
                <a:cs typeface="Bookman Old Style"/>
              </a:rPr>
              <a:t> </a:t>
            </a:r>
            <a:r>
              <a:rPr sz="2000" b="0" spc="-90" dirty="0">
                <a:latin typeface="Bookman Old Style"/>
                <a:cs typeface="Bookman Old Style"/>
              </a:rPr>
              <a:t>M1,M2,M3,M4</a:t>
            </a:r>
            <a:endParaRPr sz="2000">
              <a:latin typeface="Bookman Old Style"/>
              <a:cs typeface="Bookman Old Style"/>
            </a:endParaRPr>
          </a:p>
          <a:p>
            <a:pPr marL="12700">
              <a:lnSpc>
                <a:spcPts val="2460"/>
              </a:lnSpc>
              <a:tabLst>
                <a:tab pos="1340485" algn="l"/>
              </a:tabLst>
            </a:pPr>
            <a:r>
              <a:rPr sz="2100" b="0" spc="-110" dirty="0">
                <a:latin typeface="Bookman Old Style"/>
                <a:cs typeface="Bookman Old Style"/>
              </a:rPr>
              <a:t>GRADE</a:t>
            </a:r>
            <a:r>
              <a:rPr sz="2100" b="0" spc="40" dirty="0">
                <a:latin typeface="Bookman Old Style"/>
                <a:cs typeface="Bookman Old Style"/>
              </a:rPr>
              <a:t> </a:t>
            </a:r>
            <a:r>
              <a:rPr sz="2100" b="0" spc="-50" dirty="0">
                <a:latin typeface="Bookman Old Style"/>
                <a:cs typeface="Bookman Old Style"/>
              </a:rPr>
              <a:t>‹-	</a:t>
            </a:r>
            <a:r>
              <a:rPr sz="2100" b="0" spc="-140" dirty="0">
                <a:latin typeface="Bookman Old Style"/>
                <a:cs typeface="Bookman Old Style"/>
              </a:rPr>
              <a:t>(M1+M2+M3+M4)/4</a:t>
            </a:r>
            <a:endParaRPr sz="2100">
              <a:latin typeface="Bookman Old Style"/>
              <a:cs typeface="Bookman Old Style"/>
            </a:endParaRPr>
          </a:p>
          <a:p>
            <a:pPr marL="17780">
              <a:lnSpc>
                <a:spcPts val="2330"/>
              </a:lnSpc>
            </a:pPr>
            <a:r>
              <a:rPr sz="2000" b="0" spc="-30" dirty="0">
                <a:latin typeface="Bookman Old Style"/>
                <a:cs typeface="Bookman Old Style"/>
              </a:rPr>
              <a:t>if </a:t>
            </a:r>
            <a:r>
              <a:rPr sz="2000" b="0" spc="-40" dirty="0">
                <a:latin typeface="Bookman Old Style"/>
                <a:cs typeface="Bookman Old Style"/>
              </a:rPr>
              <a:t>(GRADE </a:t>
            </a:r>
            <a:r>
              <a:rPr sz="2000" b="0" spc="-55" dirty="0">
                <a:latin typeface="Bookman Old Style"/>
                <a:cs typeface="Bookman Old Style"/>
              </a:rPr>
              <a:t>&lt;50)</a:t>
            </a:r>
            <a:r>
              <a:rPr sz="2000" b="0" spc="125" dirty="0">
                <a:latin typeface="Bookman Old Style"/>
                <a:cs typeface="Bookman Old Style"/>
              </a:rPr>
              <a:t> </a:t>
            </a:r>
            <a:r>
              <a:rPr sz="2000" b="0" spc="-100" dirty="0">
                <a:latin typeface="Bookman Old Style"/>
                <a:cs typeface="Bookman Old Style"/>
              </a:rPr>
              <a:t>then</a:t>
            </a:r>
            <a:endParaRPr sz="2000">
              <a:latin typeface="Bookman Old Style"/>
              <a:cs typeface="Bookman Old Style"/>
            </a:endParaRPr>
          </a:p>
          <a:p>
            <a:pPr marL="1028065">
              <a:lnSpc>
                <a:spcPts val="2395"/>
              </a:lnSpc>
            </a:pPr>
            <a:r>
              <a:rPr sz="2050" b="0" spc="-40" dirty="0">
                <a:latin typeface="Bookman Old Style"/>
                <a:cs typeface="Bookman Old Style"/>
              </a:rPr>
              <a:t>Print</a:t>
            </a:r>
            <a:r>
              <a:rPr sz="2050" b="0" spc="-50" dirty="0">
                <a:latin typeface="Bookman Old Style"/>
                <a:cs typeface="Bookman Old Style"/>
              </a:rPr>
              <a:t> </a:t>
            </a:r>
            <a:r>
              <a:rPr sz="2050" b="0" dirty="0">
                <a:latin typeface="Bookman Old Style"/>
                <a:cs typeface="Bookman Old Style"/>
              </a:rPr>
              <a:t>“FAIL”</a:t>
            </a:r>
            <a:endParaRPr sz="2050">
              <a:latin typeface="Bookman Old Style"/>
              <a:cs typeface="Bookman Old Style"/>
            </a:endParaRPr>
          </a:p>
          <a:p>
            <a:pPr marL="15875">
              <a:lnSpc>
                <a:spcPts val="2320"/>
              </a:lnSpc>
              <a:spcBef>
                <a:spcPts val="45"/>
              </a:spcBef>
            </a:pPr>
            <a:r>
              <a:rPr sz="1950" b="0" spc="-40" dirty="0">
                <a:latin typeface="Bookman Old Style"/>
                <a:cs typeface="Bookman Old Style"/>
              </a:rPr>
              <a:t>else</a:t>
            </a:r>
            <a:endParaRPr sz="1950">
              <a:latin typeface="Bookman Old Style"/>
              <a:cs typeface="Bookman Old Style"/>
            </a:endParaRPr>
          </a:p>
          <a:p>
            <a:pPr marL="1028065">
              <a:lnSpc>
                <a:spcPts val="2435"/>
              </a:lnSpc>
            </a:pPr>
            <a:r>
              <a:rPr sz="2050" b="0" spc="-60" dirty="0">
                <a:latin typeface="Bookman Old Style"/>
                <a:cs typeface="Bookman Old Style"/>
              </a:rPr>
              <a:t>Print</a:t>
            </a:r>
            <a:r>
              <a:rPr sz="2050" b="0" spc="50" dirty="0">
                <a:latin typeface="Bookman Old Style"/>
                <a:cs typeface="Bookman Old Style"/>
              </a:rPr>
              <a:t> </a:t>
            </a:r>
            <a:r>
              <a:rPr sz="2050" b="0" spc="-60" dirty="0">
                <a:latin typeface="Bookman Old Style"/>
                <a:cs typeface="Bookman Old Style"/>
              </a:rPr>
              <a:t>“PASS”</a:t>
            </a:r>
            <a:endParaRPr sz="2050">
              <a:latin typeface="Bookman Old Style"/>
              <a:cs typeface="Bookman Old Style"/>
            </a:endParaRPr>
          </a:p>
          <a:p>
            <a:pPr marL="15875">
              <a:lnSpc>
                <a:spcPts val="2395"/>
              </a:lnSpc>
            </a:pPr>
            <a:r>
              <a:rPr sz="2000" b="0" spc="-65" dirty="0">
                <a:latin typeface="Bookman Old Style"/>
                <a:cs typeface="Bookman Old Style"/>
              </a:rPr>
              <a:t>endif</a:t>
            </a:r>
            <a:endParaRPr sz="2000">
              <a:latin typeface="Bookman Old Style"/>
              <a:cs typeface="Bookman Old Style"/>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700" y="273050"/>
            <a:ext cx="4812030" cy="580039"/>
          </a:xfrm>
        </p:spPr>
        <p:txBody>
          <a:bodyPr>
            <a:normAutofit/>
          </a:bodyPr>
          <a:lstStyle/>
          <a:p>
            <a:pPr algn="l"/>
            <a:r>
              <a:rPr lang="en-US" sz="2800" dirty="0" smtClean="0">
                <a:solidFill>
                  <a:srgbClr val="C00000"/>
                </a:solidFill>
              </a:rPr>
              <a:t>EXAMPLE</a:t>
            </a:r>
            <a:endParaRPr lang="en-US" sz="2800" dirty="0">
              <a:solidFill>
                <a:srgbClr val="C00000"/>
              </a:solidFill>
            </a:endParaRPr>
          </a:p>
        </p:txBody>
      </p:sp>
      <p:sp>
        <p:nvSpPr>
          <p:cNvPr id="3" name="Content Placeholder 2"/>
          <p:cNvSpPr>
            <a:spLocks noGrp="1"/>
          </p:cNvSpPr>
          <p:nvPr>
            <p:ph sz="half" idx="1"/>
          </p:nvPr>
        </p:nvSpPr>
        <p:spPr>
          <a:xfrm>
            <a:off x="1155700" y="806450"/>
            <a:ext cx="8077199" cy="6400800"/>
          </a:xfrm>
        </p:spPr>
        <p:txBody>
          <a:bodyPr>
            <a:normAutofit fontScale="92500" lnSpcReduction="10000"/>
          </a:bodyPr>
          <a:lstStyle/>
          <a:p>
            <a:pPr>
              <a:buNone/>
            </a:pPr>
            <a:r>
              <a:rPr lang="en-US" sz="1600" dirty="0"/>
              <a:t>#include &lt;</a:t>
            </a:r>
            <a:r>
              <a:rPr lang="en-US" sz="1600" dirty="0" err="1"/>
              <a:t>stdio.h</a:t>
            </a:r>
            <a:r>
              <a:rPr lang="en-US" sz="1600" dirty="0"/>
              <a:t>&gt; </a:t>
            </a:r>
          </a:p>
          <a:p>
            <a:pPr>
              <a:buNone/>
            </a:pPr>
            <a:r>
              <a:rPr lang="en-US" sz="1600" dirty="0" err="1"/>
              <a:t>int</a:t>
            </a:r>
            <a:r>
              <a:rPr lang="en-US" sz="1600" dirty="0"/>
              <a:t> main () </a:t>
            </a:r>
          </a:p>
          <a:p>
            <a:pPr>
              <a:buNone/>
            </a:pPr>
            <a:r>
              <a:rPr lang="en-US" sz="1600" dirty="0"/>
              <a:t>{ </a:t>
            </a:r>
          </a:p>
          <a:p>
            <a:pPr>
              <a:buNone/>
            </a:pPr>
            <a:r>
              <a:rPr lang="en-US" sz="1600" dirty="0"/>
              <a:t>/* local variable definition */ </a:t>
            </a:r>
          </a:p>
          <a:p>
            <a:pPr>
              <a:buNone/>
            </a:pPr>
            <a:r>
              <a:rPr lang="en-US" sz="1600" dirty="0" err="1"/>
              <a:t>int</a:t>
            </a:r>
            <a:r>
              <a:rPr lang="en-US" sz="1600" dirty="0"/>
              <a:t> a = 100; </a:t>
            </a:r>
          </a:p>
          <a:p>
            <a:pPr>
              <a:buNone/>
            </a:pPr>
            <a:r>
              <a:rPr lang="en-US" sz="1600" dirty="0" err="1"/>
              <a:t>int</a:t>
            </a:r>
            <a:r>
              <a:rPr lang="en-US" sz="1600" dirty="0"/>
              <a:t> b = 200; </a:t>
            </a:r>
          </a:p>
          <a:p>
            <a:pPr>
              <a:buNone/>
            </a:pPr>
            <a:r>
              <a:rPr lang="en-US" sz="1600" dirty="0"/>
              <a:t>/* check the </a:t>
            </a:r>
            <a:r>
              <a:rPr lang="en-US" sz="1600" dirty="0" err="1"/>
              <a:t>boolean</a:t>
            </a:r>
            <a:r>
              <a:rPr lang="en-US" sz="1600" dirty="0"/>
              <a:t> condition */ TUTORIALS POINT Simply Easy Learning Page 41 </a:t>
            </a:r>
          </a:p>
          <a:p>
            <a:pPr>
              <a:buNone/>
            </a:pPr>
            <a:endParaRPr lang="en-US" sz="1600" dirty="0"/>
          </a:p>
          <a:p>
            <a:pPr>
              <a:buNone/>
            </a:pPr>
            <a:r>
              <a:rPr lang="en-US" sz="1600" dirty="0"/>
              <a:t>if( a == 100 ) </a:t>
            </a:r>
          </a:p>
          <a:p>
            <a:pPr>
              <a:buNone/>
            </a:pPr>
            <a:r>
              <a:rPr lang="en-US" sz="1600" dirty="0"/>
              <a:t>{ </a:t>
            </a:r>
          </a:p>
          <a:p>
            <a:pPr>
              <a:buNone/>
            </a:pPr>
            <a:r>
              <a:rPr lang="en-US" sz="1600" dirty="0"/>
              <a:t>/* if condition is true then check the following */ </a:t>
            </a:r>
          </a:p>
          <a:p>
            <a:pPr>
              <a:buNone/>
            </a:pPr>
            <a:r>
              <a:rPr lang="en-US" sz="1600" dirty="0"/>
              <a:t>if( b == 200 ) </a:t>
            </a:r>
          </a:p>
          <a:p>
            <a:pPr>
              <a:buNone/>
            </a:pPr>
            <a:r>
              <a:rPr lang="en-US" sz="1600" dirty="0"/>
              <a:t>{ </a:t>
            </a:r>
          </a:p>
          <a:p>
            <a:pPr>
              <a:buNone/>
            </a:pPr>
            <a:r>
              <a:rPr lang="en-US" sz="1600" dirty="0"/>
              <a:t>/* if condition is true then print the following */ </a:t>
            </a:r>
          </a:p>
          <a:p>
            <a:pPr>
              <a:buNone/>
            </a:pPr>
            <a:r>
              <a:rPr lang="en-US" sz="1600" dirty="0" err="1"/>
              <a:t>printf</a:t>
            </a:r>
            <a:r>
              <a:rPr lang="en-US" sz="1600" dirty="0"/>
              <a:t>("Value of a is 100 and b is 200\n" ); </a:t>
            </a:r>
          </a:p>
          <a:p>
            <a:pPr>
              <a:buNone/>
            </a:pPr>
            <a:r>
              <a:rPr lang="en-US" sz="1600" dirty="0"/>
              <a:t>} </a:t>
            </a:r>
          </a:p>
          <a:p>
            <a:pPr>
              <a:buNone/>
            </a:pPr>
            <a:r>
              <a:rPr lang="en-US" sz="1600" dirty="0"/>
              <a:t>} </a:t>
            </a:r>
          </a:p>
          <a:p>
            <a:pPr>
              <a:buNone/>
            </a:pPr>
            <a:r>
              <a:rPr lang="en-US" sz="1600" dirty="0" err="1"/>
              <a:t>printf</a:t>
            </a:r>
            <a:r>
              <a:rPr lang="en-US" sz="1600" dirty="0"/>
              <a:t>("Exact value of a is : %d\n", a ); </a:t>
            </a:r>
          </a:p>
          <a:p>
            <a:pPr>
              <a:buNone/>
            </a:pPr>
            <a:r>
              <a:rPr lang="en-US" sz="1600" dirty="0" err="1"/>
              <a:t>printf</a:t>
            </a:r>
            <a:r>
              <a:rPr lang="en-US" sz="1600" dirty="0"/>
              <a:t>("Exact value of b is : %d\n", b ); </a:t>
            </a:r>
          </a:p>
          <a:p>
            <a:pPr>
              <a:buNone/>
            </a:pPr>
            <a:r>
              <a:rPr lang="en-US" sz="1600" dirty="0"/>
              <a:t>return 0; </a:t>
            </a:r>
          </a:p>
          <a:p>
            <a:pPr>
              <a:buNone/>
            </a:pPr>
            <a:r>
              <a:rPr lang="en-US" sz="1600" dirty="0"/>
              <a:t>} </a:t>
            </a:r>
          </a:p>
          <a:p>
            <a:pPr>
              <a:buNone/>
            </a:pPr>
            <a:r>
              <a:rPr lang="en-US" sz="1600" dirty="0"/>
              <a:t>When the above code is compiled and executed, it produces the following result: </a:t>
            </a:r>
          </a:p>
          <a:p>
            <a:pPr>
              <a:buNone/>
            </a:pPr>
            <a:r>
              <a:rPr lang="en-US" sz="1600" dirty="0"/>
              <a:t>Value of a is 100 and b is 200 </a:t>
            </a:r>
          </a:p>
          <a:p>
            <a:pPr>
              <a:buNone/>
            </a:pPr>
            <a:r>
              <a:rPr lang="en-US" sz="1600" dirty="0"/>
              <a:t>Exact value of a is : 100 </a:t>
            </a:r>
          </a:p>
          <a:p>
            <a:pPr>
              <a:buNone/>
            </a:pPr>
            <a:r>
              <a:rPr lang="en-US" sz="1600" dirty="0"/>
              <a:t>Exact value of b is : 200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0"/>
            <a:ext cx="4583430" cy="808639"/>
          </a:xfrm>
        </p:spPr>
        <p:txBody>
          <a:bodyPr>
            <a:normAutofit/>
          </a:bodyPr>
          <a:lstStyle/>
          <a:p>
            <a:pPr algn="l"/>
            <a:r>
              <a:rPr lang="en-US" sz="3600" dirty="0" smtClean="0">
                <a:solidFill>
                  <a:srgbClr val="00B0F0"/>
                </a:solidFill>
              </a:rPr>
              <a:t>SWITCH STATEMENT</a:t>
            </a:r>
            <a:endParaRPr lang="en-US" sz="3600" dirty="0">
              <a:solidFill>
                <a:srgbClr val="00B0F0"/>
              </a:solidFill>
            </a:endParaRPr>
          </a:p>
        </p:txBody>
      </p:sp>
      <p:sp>
        <p:nvSpPr>
          <p:cNvPr id="3" name="Content Placeholder 2"/>
          <p:cNvSpPr>
            <a:spLocks noGrp="1"/>
          </p:cNvSpPr>
          <p:nvPr>
            <p:ph sz="half" idx="1"/>
          </p:nvPr>
        </p:nvSpPr>
        <p:spPr>
          <a:xfrm>
            <a:off x="625639" y="1111251"/>
            <a:ext cx="4949661" cy="5867400"/>
          </a:xfrm>
        </p:spPr>
        <p:txBody>
          <a:bodyPr>
            <a:normAutofit fontScale="70000" lnSpcReduction="20000"/>
          </a:bodyPr>
          <a:lstStyle/>
          <a:p>
            <a:pPr marL="0" indent="0" algn="just">
              <a:buNone/>
            </a:pPr>
            <a:r>
              <a:rPr lang="en-US" dirty="0"/>
              <a:t>A </a:t>
            </a:r>
            <a:r>
              <a:rPr lang="en-US" b="1" dirty="0"/>
              <a:t>switch statement allows a variable to be tested for equality against a list of values. Each value is called a case, and the variable being switched on is checked for each switch case. </a:t>
            </a:r>
          </a:p>
          <a:p>
            <a:pPr>
              <a:buNone/>
            </a:pPr>
            <a:r>
              <a:rPr lang="en-US" dirty="0">
                <a:solidFill>
                  <a:srgbClr val="C00000"/>
                </a:solidFill>
              </a:rPr>
              <a:t>Syntax </a:t>
            </a:r>
          </a:p>
          <a:p>
            <a:pPr>
              <a:buNone/>
            </a:pPr>
            <a:r>
              <a:rPr lang="en-US" dirty="0" smtClean="0"/>
              <a:t>switch(expression</a:t>
            </a:r>
            <a:r>
              <a:rPr lang="en-US" dirty="0"/>
              <a:t>){ </a:t>
            </a:r>
          </a:p>
          <a:p>
            <a:pPr>
              <a:buNone/>
            </a:pPr>
            <a:r>
              <a:rPr lang="en-US" dirty="0"/>
              <a:t>case constant-expression : </a:t>
            </a:r>
          </a:p>
          <a:p>
            <a:pPr>
              <a:buNone/>
            </a:pPr>
            <a:r>
              <a:rPr lang="en-US" dirty="0"/>
              <a:t>statement(s); </a:t>
            </a:r>
          </a:p>
          <a:p>
            <a:pPr>
              <a:buNone/>
            </a:pPr>
            <a:r>
              <a:rPr lang="en-US" dirty="0"/>
              <a:t>break; /* optional */ </a:t>
            </a:r>
          </a:p>
          <a:p>
            <a:pPr>
              <a:buNone/>
            </a:pPr>
            <a:r>
              <a:rPr lang="en-US" dirty="0"/>
              <a:t>case constant-expression : </a:t>
            </a:r>
          </a:p>
          <a:p>
            <a:pPr>
              <a:buNone/>
            </a:pPr>
            <a:r>
              <a:rPr lang="en-US" dirty="0"/>
              <a:t>statement(s); </a:t>
            </a:r>
          </a:p>
          <a:p>
            <a:pPr>
              <a:buNone/>
            </a:pPr>
            <a:r>
              <a:rPr lang="en-US" dirty="0"/>
              <a:t>break; /* optional */ </a:t>
            </a:r>
          </a:p>
          <a:p>
            <a:pPr>
              <a:buNone/>
            </a:pPr>
            <a:r>
              <a:rPr lang="en-US" dirty="0"/>
              <a:t>/* you can have any number of case statements */ </a:t>
            </a:r>
          </a:p>
          <a:p>
            <a:pPr>
              <a:buNone/>
            </a:pPr>
            <a:r>
              <a:rPr lang="en-US" dirty="0"/>
              <a:t>default : /* Optional */ </a:t>
            </a:r>
          </a:p>
          <a:p>
            <a:pPr>
              <a:buNone/>
            </a:pPr>
            <a:r>
              <a:rPr lang="en-US" dirty="0"/>
              <a:t>statement(s); </a:t>
            </a:r>
          </a:p>
          <a:p>
            <a:pPr>
              <a:buNone/>
            </a:pPr>
            <a:r>
              <a:rPr lang="en-US" dirty="0"/>
              <a:t>} </a:t>
            </a:r>
          </a:p>
        </p:txBody>
      </p:sp>
      <p:pic>
        <p:nvPicPr>
          <p:cNvPr id="4098" name="Picture 2"/>
          <p:cNvPicPr>
            <a:picLocks noGrp="1" noChangeAspect="1" noChangeArrowheads="1"/>
          </p:cNvPicPr>
          <p:nvPr>
            <p:ph sz="half" idx="2"/>
          </p:nvPr>
        </p:nvPicPr>
        <p:blipFill>
          <a:blip r:embed="rId2"/>
          <a:srcRect/>
          <a:stretch>
            <a:fillRect/>
          </a:stretch>
        </p:blipFill>
        <p:spPr bwMode="auto">
          <a:xfrm>
            <a:off x="6261100" y="1568450"/>
            <a:ext cx="3276600" cy="4419600"/>
          </a:xfrm>
          <a:prstGeom prst="rect">
            <a:avLst/>
          </a:prstGeom>
          <a:noFill/>
          <a:ln w="9525">
            <a:noFill/>
            <a:miter lim="800000"/>
            <a:headEnd/>
            <a:tailEnd/>
          </a:ln>
          <a:effectLst/>
        </p:spPr>
      </p:pic>
      <p:sp>
        <p:nvSpPr>
          <p:cNvPr id="6" name="TextBox 5"/>
          <p:cNvSpPr txBox="1"/>
          <p:nvPr/>
        </p:nvSpPr>
        <p:spPr>
          <a:xfrm>
            <a:off x="6337300" y="1187450"/>
            <a:ext cx="1524000" cy="369332"/>
          </a:xfrm>
          <a:prstGeom prst="rect">
            <a:avLst/>
          </a:prstGeom>
          <a:noFill/>
        </p:spPr>
        <p:txBody>
          <a:bodyPr wrap="square" rtlCol="0">
            <a:spAutoFit/>
          </a:bodyPr>
          <a:lstStyle/>
          <a:p>
            <a:r>
              <a:rPr lang="en-US" b="1" dirty="0" smtClean="0"/>
              <a:t>Control </a:t>
            </a:r>
            <a:r>
              <a:rPr lang="en-US" b="1" dirty="0" err="1" smtClean="0"/>
              <a:t>FLow</a:t>
            </a:r>
            <a:endParaRPr lang="en-US" b="1"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700" y="302611"/>
            <a:ext cx="9003030" cy="656240"/>
          </a:xfrm>
        </p:spPr>
        <p:txBody>
          <a:bodyPr>
            <a:normAutofit/>
          </a:bodyPr>
          <a:lstStyle/>
          <a:p>
            <a:pPr algn="l"/>
            <a:r>
              <a:rPr lang="en-US" sz="3600" dirty="0" smtClean="0">
                <a:solidFill>
                  <a:srgbClr val="00B0F0"/>
                </a:solidFill>
              </a:rPr>
              <a:t>Rules </a:t>
            </a:r>
            <a:r>
              <a:rPr lang="en-US" sz="3600" dirty="0">
                <a:solidFill>
                  <a:srgbClr val="00B0F0"/>
                </a:solidFill>
              </a:rPr>
              <a:t>apply to a </a:t>
            </a:r>
            <a:r>
              <a:rPr lang="en-US" sz="3600" b="1" dirty="0">
                <a:solidFill>
                  <a:srgbClr val="00B0F0"/>
                </a:solidFill>
              </a:rPr>
              <a:t>switch </a:t>
            </a:r>
            <a:r>
              <a:rPr lang="en-US" sz="3600" b="1" dirty="0" smtClean="0">
                <a:solidFill>
                  <a:srgbClr val="00B0F0"/>
                </a:solidFill>
              </a:rPr>
              <a:t>statement </a:t>
            </a:r>
            <a:endParaRPr lang="en-US" sz="3600" dirty="0">
              <a:solidFill>
                <a:srgbClr val="00B0F0"/>
              </a:solidFill>
            </a:endParaRPr>
          </a:p>
        </p:txBody>
      </p:sp>
      <p:sp>
        <p:nvSpPr>
          <p:cNvPr id="3" name="Content Placeholder 2"/>
          <p:cNvSpPr>
            <a:spLocks noGrp="1"/>
          </p:cNvSpPr>
          <p:nvPr>
            <p:ph sz="half" idx="1"/>
          </p:nvPr>
        </p:nvSpPr>
        <p:spPr>
          <a:xfrm>
            <a:off x="1079500" y="1111250"/>
            <a:ext cx="7620000" cy="5943600"/>
          </a:xfrm>
        </p:spPr>
        <p:txBody>
          <a:bodyPr>
            <a:noAutofit/>
          </a:bodyPr>
          <a:lstStyle/>
          <a:p>
            <a:pPr algn="just">
              <a:lnSpc>
                <a:spcPct val="120000"/>
              </a:lnSpc>
            </a:pPr>
            <a:r>
              <a:rPr lang="en-US" sz="1800" dirty="0" smtClean="0"/>
              <a:t>The </a:t>
            </a:r>
            <a:r>
              <a:rPr lang="en-US" sz="1800" dirty="0"/>
              <a:t>expression used in a switch statement must have an integral or enumerated type, or be of a class type in which the class has a single conversion function to an integral or enumerated type. </a:t>
            </a:r>
          </a:p>
          <a:p>
            <a:pPr algn="just">
              <a:lnSpc>
                <a:spcPct val="120000"/>
              </a:lnSpc>
            </a:pPr>
            <a:r>
              <a:rPr lang="en-US" sz="1800" dirty="0" smtClean="0"/>
              <a:t>You </a:t>
            </a:r>
            <a:r>
              <a:rPr lang="en-US" sz="1800" dirty="0"/>
              <a:t>can have any number of case statements within a switch. Each case is followed by the value to be compared to and a colon. </a:t>
            </a:r>
          </a:p>
          <a:p>
            <a:pPr algn="just">
              <a:lnSpc>
                <a:spcPct val="120000"/>
              </a:lnSpc>
            </a:pPr>
            <a:r>
              <a:rPr lang="en-US" sz="1800" dirty="0" smtClean="0"/>
              <a:t>The </a:t>
            </a:r>
            <a:r>
              <a:rPr lang="en-US" sz="1800" dirty="0"/>
              <a:t>constant-expression for a case must be the same data type as the variable in the switch, and it must be a constant or a literal. </a:t>
            </a:r>
          </a:p>
          <a:p>
            <a:pPr algn="just">
              <a:lnSpc>
                <a:spcPct val="120000"/>
              </a:lnSpc>
            </a:pPr>
            <a:r>
              <a:rPr lang="en-US" sz="1800" dirty="0" smtClean="0"/>
              <a:t>When </a:t>
            </a:r>
            <a:r>
              <a:rPr lang="en-US" sz="1800" dirty="0"/>
              <a:t>the variable being switched on is equal to a case, the statements following that case will execute until a break statement is reached. </a:t>
            </a:r>
          </a:p>
          <a:p>
            <a:pPr algn="just">
              <a:lnSpc>
                <a:spcPct val="120000"/>
              </a:lnSpc>
            </a:pPr>
            <a:r>
              <a:rPr lang="en-US" sz="1800" dirty="0" smtClean="0"/>
              <a:t>When </a:t>
            </a:r>
            <a:r>
              <a:rPr lang="en-US" sz="1800" dirty="0"/>
              <a:t>a break statement is reached, the switch terminates, and the flow of control jumps to the next line following the switch statement. </a:t>
            </a:r>
          </a:p>
          <a:p>
            <a:pPr algn="just">
              <a:lnSpc>
                <a:spcPct val="120000"/>
              </a:lnSpc>
            </a:pPr>
            <a:r>
              <a:rPr lang="en-US" sz="1800" dirty="0" smtClean="0"/>
              <a:t>Not </a:t>
            </a:r>
            <a:r>
              <a:rPr lang="en-US" sz="1800" dirty="0"/>
              <a:t>every case needs to contain a break. If no break appears, the flow of control will </a:t>
            </a:r>
            <a:r>
              <a:rPr lang="en-US" sz="1800" i="1" dirty="0"/>
              <a:t>fall through to subsequent cases until a break is reached. </a:t>
            </a:r>
          </a:p>
          <a:p>
            <a:pPr algn="just">
              <a:lnSpc>
                <a:spcPct val="120000"/>
              </a:lnSpc>
            </a:pPr>
            <a:r>
              <a:rPr lang="en-US" sz="1800" dirty="0" smtClean="0"/>
              <a:t>A </a:t>
            </a:r>
            <a:r>
              <a:rPr lang="en-US" sz="1800" dirty="0"/>
              <a:t>switch statement can have an optional default case, which must appear at the end of the switch. The default case can be used for performing a task when none of the cases is true. No break is needed in the default case. </a:t>
            </a:r>
          </a:p>
          <a:p>
            <a:pPr algn="just"/>
            <a:endParaRPr lang="en-US" sz="18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1"/>
            <a:ext cx="2526030" cy="808639"/>
          </a:xfrm>
        </p:spPr>
        <p:txBody>
          <a:bodyPr>
            <a:normAutofit/>
          </a:bodyPr>
          <a:lstStyle/>
          <a:p>
            <a:pPr algn="l"/>
            <a:r>
              <a:rPr lang="en-US" sz="3600" dirty="0" smtClean="0">
                <a:solidFill>
                  <a:srgbClr val="00B0F0"/>
                </a:solidFill>
              </a:rPr>
              <a:t>Loops  in C </a:t>
            </a:r>
            <a:endParaRPr lang="en-US" sz="3600" dirty="0">
              <a:solidFill>
                <a:srgbClr val="00B0F0"/>
              </a:solidFill>
            </a:endParaRPr>
          </a:p>
        </p:txBody>
      </p:sp>
      <p:sp>
        <p:nvSpPr>
          <p:cNvPr id="3" name="Content Placeholder 2"/>
          <p:cNvSpPr>
            <a:spLocks noGrp="1"/>
          </p:cNvSpPr>
          <p:nvPr>
            <p:ph sz="half" idx="1"/>
          </p:nvPr>
        </p:nvSpPr>
        <p:spPr>
          <a:xfrm>
            <a:off x="625639" y="1263651"/>
            <a:ext cx="4721061" cy="5791200"/>
          </a:xfrm>
        </p:spPr>
        <p:txBody>
          <a:bodyPr>
            <a:normAutofit fontScale="92500" lnSpcReduction="20000"/>
          </a:bodyPr>
          <a:lstStyle/>
          <a:p>
            <a:pPr marL="287338" indent="-287338" algn="just">
              <a:lnSpc>
                <a:spcPct val="150000"/>
              </a:lnSpc>
            </a:pPr>
            <a:r>
              <a:rPr lang="en-US" sz="2000" dirty="0"/>
              <a:t>There may be a situation, when you need to execute a block of code several number of times. In general, statements are executed sequentially: The </a:t>
            </a:r>
            <a:r>
              <a:rPr lang="en-US" sz="2000" b="1" dirty="0"/>
              <a:t>first statement in a function is executed first, followed by the second, and so on. </a:t>
            </a:r>
          </a:p>
          <a:p>
            <a:pPr marL="287338" indent="-287338" algn="just">
              <a:lnSpc>
                <a:spcPct val="150000"/>
              </a:lnSpc>
            </a:pPr>
            <a:r>
              <a:rPr lang="en-US" sz="2000" dirty="0"/>
              <a:t>Programming languages provide various control structures that allow for more complicated execution paths. </a:t>
            </a:r>
          </a:p>
          <a:p>
            <a:pPr marL="287338" indent="-287338" algn="just">
              <a:lnSpc>
                <a:spcPct val="150000"/>
              </a:lnSpc>
            </a:pPr>
            <a:r>
              <a:rPr lang="en-US" sz="2000" dirty="0"/>
              <a:t>A </a:t>
            </a:r>
            <a:r>
              <a:rPr lang="en-US" sz="2000" b="1" dirty="0"/>
              <a:t>loop statement allows us to execute a statement or group of statements multiple times and following is the general form of a loop statement in most of the programming languages </a:t>
            </a:r>
            <a:endParaRPr lang="en-US" sz="2000" dirty="0"/>
          </a:p>
        </p:txBody>
      </p:sp>
      <p:pic>
        <p:nvPicPr>
          <p:cNvPr id="5122" name="Picture 2"/>
          <p:cNvPicPr>
            <a:picLocks noGrp="1" noChangeAspect="1" noChangeArrowheads="1"/>
          </p:cNvPicPr>
          <p:nvPr>
            <p:ph sz="half" idx="2"/>
          </p:nvPr>
        </p:nvPicPr>
        <p:blipFill>
          <a:blip r:embed="rId2"/>
          <a:srcRect/>
          <a:stretch>
            <a:fillRect/>
          </a:stretch>
        </p:blipFill>
        <p:spPr bwMode="auto">
          <a:xfrm>
            <a:off x="6489700" y="1416050"/>
            <a:ext cx="33528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1"/>
            <a:ext cx="4050030" cy="808640"/>
          </a:xfrm>
        </p:spPr>
        <p:txBody>
          <a:bodyPr>
            <a:normAutofit/>
          </a:bodyPr>
          <a:lstStyle/>
          <a:p>
            <a:pPr algn="l"/>
            <a:r>
              <a:rPr lang="en-US" sz="3600" dirty="0">
                <a:solidFill>
                  <a:srgbClr val="00B0F0"/>
                </a:solidFill>
              </a:rPr>
              <a:t>while loop in C</a:t>
            </a:r>
          </a:p>
        </p:txBody>
      </p:sp>
      <p:sp>
        <p:nvSpPr>
          <p:cNvPr id="3" name="Content Placeholder 2"/>
          <p:cNvSpPr>
            <a:spLocks noGrp="1"/>
          </p:cNvSpPr>
          <p:nvPr>
            <p:ph sz="half" idx="1"/>
          </p:nvPr>
        </p:nvSpPr>
        <p:spPr>
          <a:xfrm>
            <a:off x="625639" y="1568451"/>
            <a:ext cx="5025861" cy="5562600"/>
          </a:xfrm>
        </p:spPr>
        <p:txBody>
          <a:bodyPr>
            <a:normAutofit/>
          </a:bodyPr>
          <a:lstStyle/>
          <a:p>
            <a:pPr>
              <a:buNone/>
            </a:pPr>
            <a:r>
              <a:rPr lang="en-US" sz="2000" dirty="0"/>
              <a:t>A while loop statement in C programming language repeatedly executes a target statement as long as a given condition is true. </a:t>
            </a:r>
          </a:p>
          <a:p>
            <a:pPr>
              <a:buNone/>
            </a:pPr>
            <a:r>
              <a:rPr lang="en-US" sz="2000" dirty="0">
                <a:solidFill>
                  <a:srgbClr val="C00000"/>
                </a:solidFill>
              </a:rPr>
              <a:t>Syntax </a:t>
            </a:r>
          </a:p>
          <a:p>
            <a:pPr>
              <a:buNone/>
            </a:pPr>
            <a:r>
              <a:rPr lang="en-US" sz="2000" dirty="0"/>
              <a:t>The syntax of a while loop in C programming language is: </a:t>
            </a:r>
          </a:p>
          <a:p>
            <a:pPr>
              <a:buNone/>
            </a:pPr>
            <a:r>
              <a:rPr lang="en-US" sz="2000" dirty="0"/>
              <a:t>while(condition) </a:t>
            </a:r>
          </a:p>
          <a:p>
            <a:pPr>
              <a:buNone/>
            </a:pPr>
            <a:r>
              <a:rPr lang="en-US" sz="2000" dirty="0"/>
              <a:t>{ </a:t>
            </a:r>
          </a:p>
          <a:p>
            <a:pPr>
              <a:buNone/>
            </a:pPr>
            <a:r>
              <a:rPr lang="en-US" sz="2000" dirty="0"/>
              <a:t>statement(s); </a:t>
            </a:r>
          </a:p>
          <a:p>
            <a:pPr>
              <a:buNone/>
            </a:pPr>
            <a:r>
              <a:rPr lang="en-US" sz="2000" dirty="0"/>
              <a:t>} </a:t>
            </a:r>
          </a:p>
          <a:p>
            <a:pPr marL="0" indent="0">
              <a:buNone/>
            </a:pPr>
            <a:r>
              <a:rPr lang="en-US" sz="2000" dirty="0"/>
              <a:t>Here, statement(s) may be a single statement or a block of statements. The condition may be any expression, and true is any nonzero value. The loop iterates while the condition is true. </a:t>
            </a:r>
          </a:p>
        </p:txBody>
      </p:sp>
      <p:pic>
        <p:nvPicPr>
          <p:cNvPr id="6146" name="Picture 2"/>
          <p:cNvPicPr>
            <a:picLocks noGrp="1" noChangeAspect="1" noChangeArrowheads="1"/>
          </p:cNvPicPr>
          <p:nvPr>
            <p:ph sz="half" idx="2"/>
          </p:nvPr>
        </p:nvPicPr>
        <p:blipFill>
          <a:blip r:embed="rId2"/>
          <a:srcRect/>
          <a:stretch>
            <a:fillRect/>
          </a:stretch>
        </p:blipFill>
        <p:spPr bwMode="auto">
          <a:xfrm>
            <a:off x="6794500" y="1797050"/>
            <a:ext cx="2790349"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300" y="302611"/>
            <a:ext cx="2209800" cy="884840"/>
          </a:xfrm>
        </p:spPr>
        <p:txBody>
          <a:bodyPr>
            <a:normAutofit/>
          </a:bodyPr>
          <a:lstStyle/>
          <a:p>
            <a:r>
              <a:rPr lang="en-US" sz="3200" dirty="0" smtClean="0">
                <a:solidFill>
                  <a:srgbClr val="C00000"/>
                </a:solidFill>
              </a:rPr>
              <a:t>EXAMPLE</a:t>
            </a:r>
            <a:endParaRPr lang="en-US" sz="3200" dirty="0">
              <a:solidFill>
                <a:srgbClr val="C00000"/>
              </a:solidFill>
            </a:endParaRPr>
          </a:p>
        </p:txBody>
      </p:sp>
      <p:sp>
        <p:nvSpPr>
          <p:cNvPr id="3" name="Content Placeholder 2"/>
          <p:cNvSpPr>
            <a:spLocks noGrp="1"/>
          </p:cNvSpPr>
          <p:nvPr>
            <p:ph sz="half" idx="1"/>
          </p:nvPr>
        </p:nvSpPr>
        <p:spPr>
          <a:xfrm>
            <a:off x="1003300" y="1416050"/>
            <a:ext cx="4419600" cy="4882895"/>
          </a:xfrm>
        </p:spPr>
        <p:txBody>
          <a:bodyPr>
            <a:noAutofit/>
          </a:bodyPr>
          <a:lstStyle/>
          <a:p>
            <a:pPr>
              <a:buNone/>
            </a:pPr>
            <a:r>
              <a:rPr lang="en-US" sz="2000" dirty="0"/>
              <a:t>#include &lt;</a:t>
            </a:r>
            <a:r>
              <a:rPr lang="en-US" sz="2000" dirty="0" err="1"/>
              <a:t>stdio.h</a:t>
            </a:r>
            <a:r>
              <a:rPr lang="en-US" sz="2000" dirty="0"/>
              <a:t>&gt; </a:t>
            </a:r>
          </a:p>
          <a:p>
            <a:pPr>
              <a:buNone/>
            </a:pPr>
            <a:r>
              <a:rPr lang="en-US" sz="2000" dirty="0" err="1"/>
              <a:t>int</a:t>
            </a:r>
            <a:r>
              <a:rPr lang="en-US" sz="2000" dirty="0"/>
              <a:t> main () </a:t>
            </a:r>
          </a:p>
          <a:p>
            <a:pPr>
              <a:buNone/>
            </a:pPr>
            <a:r>
              <a:rPr lang="en-US" sz="2000" dirty="0"/>
              <a:t>{ </a:t>
            </a:r>
          </a:p>
          <a:p>
            <a:pPr>
              <a:buNone/>
            </a:pPr>
            <a:r>
              <a:rPr lang="en-US" sz="2000" dirty="0"/>
              <a:t>/* local variable definition */ </a:t>
            </a:r>
          </a:p>
          <a:p>
            <a:pPr>
              <a:buNone/>
            </a:pPr>
            <a:r>
              <a:rPr lang="en-US" sz="2000" dirty="0" err="1"/>
              <a:t>int</a:t>
            </a:r>
            <a:r>
              <a:rPr lang="en-US" sz="2000" dirty="0"/>
              <a:t> a = 10; </a:t>
            </a:r>
          </a:p>
          <a:p>
            <a:pPr>
              <a:buNone/>
            </a:pPr>
            <a:r>
              <a:rPr lang="en-US" sz="2000" dirty="0"/>
              <a:t>/* while loop execution */ </a:t>
            </a:r>
          </a:p>
          <a:p>
            <a:pPr>
              <a:buNone/>
            </a:pPr>
            <a:r>
              <a:rPr lang="en-US" sz="2000" dirty="0"/>
              <a:t>while( a &lt; 20 ) </a:t>
            </a:r>
          </a:p>
          <a:p>
            <a:pPr>
              <a:buNone/>
            </a:pPr>
            <a:r>
              <a:rPr lang="en-US" sz="2000" dirty="0"/>
              <a:t>{ </a:t>
            </a:r>
          </a:p>
          <a:p>
            <a:pPr>
              <a:buNone/>
            </a:pPr>
            <a:r>
              <a:rPr lang="en-US" sz="2000" dirty="0" err="1"/>
              <a:t>printf</a:t>
            </a:r>
            <a:r>
              <a:rPr lang="en-US" sz="2000" dirty="0"/>
              <a:t>("value of a: %d\n", a); </a:t>
            </a:r>
          </a:p>
          <a:p>
            <a:pPr>
              <a:buNone/>
            </a:pPr>
            <a:r>
              <a:rPr lang="en-US" sz="2000" dirty="0"/>
              <a:t>a++; </a:t>
            </a:r>
          </a:p>
          <a:p>
            <a:pPr>
              <a:buNone/>
            </a:pPr>
            <a:r>
              <a:rPr lang="en-US" sz="2000" dirty="0"/>
              <a:t>} </a:t>
            </a:r>
          </a:p>
          <a:p>
            <a:pPr>
              <a:buNone/>
            </a:pPr>
            <a:r>
              <a:rPr lang="en-US" sz="2000" dirty="0"/>
              <a:t>return 0; </a:t>
            </a:r>
          </a:p>
          <a:p>
            <a:pPr>
              <a:buNone/>
            </a:pPr>
            <a:r>
              <a:rPr lang="en-US" sz="2000" dirty="0"/>
              <a:t>} </a:t>
            </a:r>
          </a:p>
          <a:p>
            <a:endParaRPr lang="en-US" sz="2000" dirty="0"/>
          </a:p>
        </p:txBody>
      </p:sp>
      <p:sp>
        <p:nvSpPr>
          <p:cNvPr id="4" name="Content Placeholder 3"/>
          <p:cNvSpPr>
            <a:spLocks noGrp="1"/>
          </p:cNvSpPr>
          <p:nvPr>
            <p:ph sz="half" idx="2"/>
          </p:nvPr>
        </p:nvSpPr>
        <p:spPr>
          <a:xfrm>
            <a:off x="6261100" y="1797050"/>
            <a:ext cx="3657600" cy="4419600"/>
          </a:xfrm>
        </p:spPr>
        <p:txBody>
          <a:bodyPr>
            <a:noAutofit/>
          </a:bodyPr>
          <a:lstStyle/>
          <a:p>
            <a:pPr marL="0" indent="0" algn="just">
              <a:buNone/>
            </a:pPr>
            <a:r>
              <a:rPr lang="en-US" sz="1800" i="1" dirty="0" smtClean="0">
                <a:solidFill>
                  <a:srgbClr val="002060"/>
                </a:solidFill>
              </a:rPr>
              <a:t>When the above code is compiled and executed, it produces the following result: </a:t>
            </a:r>
          </a:p>
          <a:p>
            <a:pPr marL="233363" indent="0">
              <a:buNone/>
            </a:pPr>
            <a:r>
              <a:rPr lang="en-US" sz="1800" dirty="0" smtClean="0">
                <a:solidFill>
                  <a:srgbClr val="002060"/>
                </a:solidFill>
              </a:rPr>
              <a:t>value of a: 10 </a:t>
            </a:r>
          </a:p>
          <a:p>
            <a:pPr marL="233363" indent="0">
              <a:buNone/>
            </a:pPr>
            <a:r>
              <a:rPr lang="en-US" sz="1800" dirty="0" smtClean="0">
                <a:solidFill>
                  <a:srgbClr val="002060"/>
                </a:solidFill>
              </a:rPr>
              <a:t>value of a: 11 </a:t>
            </a:r>
          </a:p>
          <a:p>
            <a:pPr marL="233363" indent="0">
              <a:buNone/>
            </a:pPr>
            <a:r>
              <a:rPr lang="en-US" sz="1800" dirty="0" smtClean="0">
                <a:solidFill>
                  <a:srgbClr val="002060"/>
                </a:solidFill>
              </a:rPr>
              <a:t>value of a: 12 </a:t>
            </a:r>
          </a:p>
          <a:p>
            <a:pPr marL="233363" indent="0">
              <a:buNone/>
            </a:pPr>
            <a:r>
              <a:rPr lang="en-US" sz="1800" dirty="0" smtClean="0">
                <a:solidFill>
                  <a:srgbClr val="002060"/>
                </a:solidFill>
              </a:rPr>
              <a:t>value of a: 13 </a:t>
            </a:r>
          </a:p>
          <a:p>
            <a:pPr marL="233363" indent="0">
              <a:buNone/>
            </a:pPr>
            <a:r>
              <a:rPr lang="en-US" sz="1800" dirty="0" smtClean="0">
                <a:solidFill>
                  <a:srgbClr val="002060"/>
                </a:solidFill>
              </a:rPr>
              <a:t>value of a: 14 </a:t>
            </a:r>
          </a:p>
          <a:p>
            <a:pPr marL="233363" indent="0">
              <a:buNone/>
            </a:pPr>
            <a:r>
              <a:rPr lang="en-US" sz="1800" dirty="0" smtClean="0">
                <a:solidFill>
                  <a:srgbClr val="002060"/>
                </a:solidFill>
              </a:rPr>
              <a:t>value of a: 15 </a:t>
            </a:r>
          </a:p>
          <a:p>
            <a:pPr marL="233363" indent="0">
              <a:buNone/>
            </a:pPr>
            <a:r>
              <a:rPr lang="en-US" sz="1800" dirty="0" smtClean="0">
                <a:solidFill>
                  <a:srgbClr val="002060"/>
                </a:solidFill>
              </a:rPr>
              <a:t>value of a: 16 </a:t>
            </a:r>
          </a:p>
          <a:p>
            <a:pPr marL="233363" indent="0">
              <a:buNone/>
            </a:pPr>
            <a:r>
              <a:rPr lang="en-US" sz="1800" dirty="0" smtClean="0">
                <a:solidFill>
                  <a:srgbClr val="002060"/>
                </a:solidFill>
              </a:rPr>
              <a:t>value of a: 17 </a:t>
            </a:r>
          </a:p>
          <a:p>
            <a:pPr marL="233363" indent="0">
              <a:buNone/>
            </a:pPr>
            <a:r>
              <a:rPr lang="en-US" sz="1800" dirty="0" smtClean="0">
                <a:solidFill>
                  <a:srgbClr val="002060"/>
                </a:solidFill>
              </a:rPr>
              <a:t>value of a: 18 </a:t>
            </a:r>
          </a:p>
          <a:p>
            <a:pPr marL="233363" indent="0">
              <a:buNone/>
            </a:pPr>
            <a:r>
              <a:rPr lang="en-US" sz="1800" dirty="0" smtClean="0">
                <a:solidFill>
                  <a:srgbClr val="002060"/>
                </a:solidFill>
              </a:rPr>
              <a:t>value of a: 19</a:t>
            </a:r>
            <a:endParaRPr lang="en-US" sz="1800" dirty="0">
              <a:solidFill>
                <a:srgbClr val="002060"/>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1"/>
            <a:ext cx="2754630" cy="732440"/>
          </a:xfrm>
        </p:spPr>
        <p:txBody>
          <a:bodyPr>
            <a:normAutofit/>
          </a:bodyPr>
          <a:lstStyle/>
          <a:p>
            <a:pPr algn="l"/>
            <a:r>
              <a:rPr lang="en-US" sz="3200" dirty="0">
                <a:solidFill>
                  <a:srgbClr val="00B0F0"/>
                </a:solidFill>
              </a:rPr>
              <a:t>for loop in C</a:t>
            </a:r>
          </a:p>
        </p:txBody>
      </p:sp>
      <p:sp>
        <p:nvSpPr>
          <p:cNvPr id="3" name="Content Placeholder 2"/>
          <p:cNvSpPr>
            <a:spLocks noGrp="1"/>
          </p:cNvSpPr>
          <p:nvPr>
            <p:ph sz="half" idx="1"/>
          </p:nvPr>
        </p:nvSpPr>
        <p:spPr>
          <a:xfrm>
            <a:off x="546100" y="1263650"/>
            <a:ext cx="4876800" cy="5494205"/>
          </a:xfrm>
        </p:spPr>
        <p:txBody>
          <a:bodyPr>
            <a:normAutofit/>
          </a:bodyPr>
          <a:lstStyle/>
          <a:p>
            <a:pPr marL="117475" indent="0" algn="just">
              <a:buNone/>
            </a:pPr>
            <a:r>
              <a:rPr lang="en-US" sz="2000" dirty="0"/>
              <a:t>A for loop is a repetition control structure that allows you to efficiently write a loop that needs to execute a specific number of times. </a:t>
            </a:r>
          </a:p>
          <a:p>
            <a:pPr marL="117475" indent="0" algn="just">
              <a:buNone/>
            </a:pPr>
            <a:r>
              <a:rPr lang="en-US" sz="2000" dirty="0">
                <a:solidFill>
                  <a:srgbClr val="C00000"/>
                </a:solidFill>
              </a:rPr>
              <a:t>Syntax </a:t>
            </a:r>
          </a:p>
          <a:p>
            <a:pPr marL="117475" indent="0" algn="just">
              <a:buNone/>
            </a:pPr>
            <a:r>
              <a:rPr lang="en-US" sz="2000" dirty="0"/>
              <a:t>The syntax of a for loop in C programming language is: </a:t>
            </a:r>
          </a:p>
          <a:p>
            <a:pPr marL="117475" indent="0" algn="just">
              <a:buNone/>
            </a:pPr>
            <a:r>
              <a:rPr lang="en-US" sz="2000" dirty="0"/>
              <a:t>for ( init; condition; increment ) </a:t>
            </a:r>
          </a:p>
          <a:p>
            <a:pPr marL="117475" indent="0" algn="just">
              <a:buNone/>
            </a:pPr>
            <a:r>
              <a:rPr lang="en-US" sz="2000" dirty="0" smtClean="0"/>
              <a:t>{ </a:t>
            </a:r>
          </a:p>
          <a:p>
            <a:pPr marL="117475" indent="0" algn="just">
              <a:buNone/>
            </a:pPr>
            <a:r>
              <a:rPr lang="en-US" sz="2000" dirty="0" smtClean="0"/>
              <a:t>statement(s</a:t>
            </a:r>
            <a:r>
              <a:rPr lang="en-US" sz="2000" dirty="0"/>
              <a:t>); </a:t>
            </a:r>
          </a:p>
          <a:p>
            <a:pPr marL="117475" indent="0" algn="just">
              <a:buNone/>
            </a:pPr>
            <a:r>
              <a:rPr lang="en-US" sz="2000" dirty="0"/>
              <a:t>}</a:t>
            </a:r>
          </a:p>
        </p:txBody>
      </p:sp>
      <p:pic>
        <p:nvPicPr>
          <p:cNvPr id="7170" name="Picture 2"/>
          <p:cNvPicPr>
            <a:picLocks noGrp="1" noChangeAspect="1" noChangeArrowheads="1"/>
          </p:cNvPicPr>
          <p:nvPr>
            <p:ph sz="half" idx="2"/>
          </p:nvPr>
        </p:nvPicPr>
        <p:blipFill>
          <a:blip r:embed="rId2"/>
          <a:srcRect/>
          <a:stretch>
            <a:fillRect/>
          </a:stretch>
        </p:blipFill>
        <p:spPr bwMode="auto">
          <a:xfrm>
            <a:off x="6489700" y="1263650"/>
            <a:ext cx="3352800" cy="48198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5639" y="501651"/>
            <a:ext cx="4492461" cy="6553200"/>
          </a:xfrm>
        </p:spPr>
        <p:txBody>
          <a:bodyPr>
            <a:normAutofit fontScale="92500" lnSpcReduction="10000"/>
          </a:bodyPr>
          <a:lstStyle/>
          <a:p>
            <a:pPr marL="390525" indent="-390525" algn="just">
              <a:buNone/>
            </a:pPr>
            <a:r>
              <a:rPr lang="en-US" sz="1900" b="1" i="1" dirty="0">
                <a:solidFill>
                  <a:srgbClr val="C00000"/>
                </a:solidFill>
              </a:rPr>
              <a:t>Here is the flow of control in a for loop</a:t>
            </a:r>
            <a:r>
              <a:rPr lang="en-US" sz="1800" b="1" dirty="0"/>
              <a:t>: </a:t>
            </a:r>
          </a:p>
          <a:p>
            <a:pPr marL="390525" indent="-390525" algn="just">
              <a:spcBef>
                <a:spcPts val="300"/>
              </a:spcBef>
              <a:buNone/>
            </a:pPr>
            <a:r>
              <a:rPr lang="en-US" sz="1800" b="1" dirty="0"/>
              <a:t>1. </a:t>
            </a:r>
            <a:r>
              <a:rPr lang="en-US" sz="1800" b="1" dirty="0" smtClean="0"/>
              <a:t> The </a:t>
            </a:r>
            <a:r>
              <a:rPr lang="en-US" sz="1800" b="1" dirty="0"/>
              <a:t>init step is executed first, and only once. This step allows you to declare and initialize any loop control variables. You are not required to put a statement here, as long as a semicolon appears. </a:t>
            </a:r>
          </a:p>
          <a:p>
            <a:pPr marL="390525" indent="-390525" algn="just">
              <a:spcBef>
                <a:spcPts val="300"/>
              </a:spcBef>
              <a:buNone/>
            </a:pPr>
            <a:endParaRPr lang="en-US" sz="1800" b="1" dirty="0"/>
          </a:p>
          <a:p>
            <a:pPr marL="390525" indent="-390525" algn="just">
              <a:spcBef>
                <a:spcPts val="300"/>
              </a:spcBef>
              <a:buNone/>
            </a:pPr>
            <a:r>
              <a:rPr lang="en-US" sz="1800" b="1" dirty="0"/>
              <a:t>2. </a:t>
            </a:r>
            <a:r>
              <a:rPr lang="en-US" sz="1800" b="1" dirty="0" smtClean="0"/>
              <a:t> Next</a:t>
            </a:r>
            <a:r>
              <a:rPr lang="en-US" sz="1800" b="1" dirty="0"/>
              <a:t>, the condition is evaluated. If it is true, the body of the loop is executed. If it is false, the body of the loop does not execute and flow of control jumps to the next statement just after the for loop. </a:t>
            </a:r>
          </a:p>
          <a:p>
            <a:pPr marL="390525" indent="-390525" algn="just">
              <a:spcBef>
                <a:spcPts val="300"/>
              </a:spcBef>
              <a:buNone/>
            </a:pPr>
            <a:endParaRPr lang="en-US" sz="1800" b="1" dirty="0"/>
          </a:p>
          <a:p>
            <a:pPr marL="390525" indent="-390525" algn="just">
              <a:spcBef>
                <a:spcPts val="300"/>
              </a:spcBef>
              <a:buNone/>
            </a:pPr>
            <a:r>
              <a:rPr lang="en-US" sz="1800" b="1" dirty="0"/>
              <a:t>3. </a:t>
            </a:r>
            <a:r>
              <a:rPr lang="en-US" sz="1800" b="1" dirty="0" smtClean="0"/>
              <a:t> After </a:t>
            </a:r>
            <a:r>
              <a:rPr lang="en-US" sz="1800" b="1" dirty="0"/>
              <a:t>the body of the for loop executes, the flow of control jumps back up to the increment statement. This statement allows you to update any loop control variables. This statement can be left blank, as long as a semicolon appears after the condition. </a:t>
            </a:r>
          </a:p>
          <a:p>
            <a:pPr marL="390525" indent="-390525" algn="just">
              <a:spcBef>
                <a:spcPts val="300"/>
              </a:spcBef>
              <a:buNone/>
            </a:pPr>
            <a:r>
              <a:rPr lang="en-US" sz="1800" b="1" dirty="0"/>
              <a:t>4. </a:t>
            </a:r>
            <a:r>
              <a:rPr lang="en-US" sz="1800" b="1" dirty="0" smtClean="0"/>
              <a:t> The </a:t>
            </a:r>
            <a:r>
              <a:rPr lang="en-US" sz="1800" b="1" dirty="0"/>
              <a:t>condition is now evaluated again. If it is true, the loop executes and the process repeats itself (body of loop, then increment step, and then again condition). After the condition becomes false, the for loop terminates. </a:t>
            </a:r>
          </a:p>
          <a:p>
            <a:pPr>
              <a:buNone/>
            </a:pPr>
            <a:endParaRPr lang="en-US" sz="1800" b="1" dirty="0"/>
          </a:p>
        </p:txBody>
      </p:sp>
      <p:sp>
        <p:nvSpPr>
          <p:cNvPr id="4" name="Content Placeholder 3"/>
          <p:cNvSpPr>
            <a:spLocks noGrp="1"/>
          </p:cNvSpPr>
          <p:nvPr>
            <p:ph sz="half" idx="2"/>
          </p:nvPr>
        </p:nvSpPr>
        <p:spPr>
          <a:xfrm>
            <a:off x="5727701" y="577850"/>
            <a:ext cx="4419600" cy="6477000"/>
          </a:xfrm>
        </p:spPr>
        <p:txBody>
          <a:bodyPr>
            <a:noAutofit/>
          </a:bodyPr>
          <a:lstStyle/>
          <a:p>
            <a:pPr algn="just">
              <a:buNone/>
            </a:pPr>
            <a:r>
              <a:rPr lang="en-US" sz="1600" dirty="0"/>
              <a:t>#include &lt;</a:t>
            </a:r>
            <a:r>
              <a:rPr lang="en-US" sz="1600" dirty="0" err="1"/>
              <a:t>stdio.h</a:t>
            </a:r>
            <a:r>
              <a:rPr lang="en-US" sz="1600" dirty="0"/>
              <a:t>&gt; </a:t>
            </a:r>
          </a:p>
          <a:p>
            <a:pPr algn="just">
              <a:buNone/>
            </a:pPr>
            <a:r>
              <a:rPr lang="en-US" sz="1600" dirty="0" err="1"/>
              <a:t>int</a:t>
            </a:r>
            <a:r>
              <a:rPr lang="en-US" sz="1600" dirty="0"/>
              <a:t> main </a:t>
            </a:r>
            <a:r>
              <a:rPr lang="en-US" sz="1600" dirty="0" smtClean="0"/>
              <a:t>()</a:t>
            </a:r>
            <a:endParaRPr lang="en-US" sz="1600" dirty="0"/>
          </a:p>
          <a:p>
            <a:pPr algn="just">
              <a:buNone/>
            </a:pPr>
            <a:r>
              <a:rPr lang="en-US" sz="1600" dirty="0" smtClean="0"/>
              <a:t>{ </a:t>
            </a:r>
            <a:endParaRPr lang="en-US" sz="1600" dirty="0"/>
          </a:p>
          <a:p>
            <a:pPr algn="just">
              <a:buNone/>
            </a:pPr>
            <a:r>
              <a:rPr lang="en-US" sz="1600" dirty="0"/>
              <a:t>/* for loop execution */ </a:t>
            </a:r>
          </a:p>
          <a:p>
            <a:pPr algn="just">
              <a:buNone/>
            </a:pPr>
            <a:r>
              <a:rPr lang="en-US" sz="1600" dirty="0"/>
              <a:t>for( </a:t>
            </a:r>
            <a:r>
              <a:rPr lang="en-US" sz="1600" dirty="0" err="1"/>
              <a:t>int</a:t>
            </a:r>
            <a:r>
              <a:rPr lang="en-US" sz="1600" dirty="0"/>
              <a:t> a = 10; a &lt; 20; a = a + 1 ) </a:t>
            </a:r>
          </a:p>
          <a:p>
            <a:pPr algn="just">
              <a:buNone/>
            </a:pPr>
            <a:r>
              <a:rPr lang="en-US" sz="1600" dirty="0"/>
              <a:t>{ </a:t>
            </a:r>
          </a:p>
          <a:p>
            <a:pPr algn="just">
              <a:buNone/>
            </a:pPr>
            <a:r>
              <a:rPr lang="en-US" sz="1600" dirty="0" err="1"/>
              <a:t>printf</a:t>
            </a:r>
            <a:r>
              <a:rPr lang="en-US" sz="1600" dirty="0"/>
              <a:t>("value of a: %d\n", a); </a:t>
            </a:r>
          </a:p>
          <a:p>
            <a:pPr algn="just">
              <a:buNone/>
            </a:pPr>
            <a:r>
              <a:rPr lang="en-US" sz="1600" dirty="0"/>
              <a:t>} </a:t>
            </a:r>
          </a:p>
          <a:p>
            <a:pPr algn="just">
              <a:buNone/>
            </a:pPr>
            <a:r>
              <a:rPr lang="en-US" sz="1600" dirty="0"/>
              <a:t>return 0; </a:t>
            </a:r>
          </a:p>
          <a:p>
            <a:pPr algn="just">
              <a:buNone/>
            </a:pPr>
            <a:r>
              <a:rPr lang="en-US" sz="1600" dirty="0"/>
              <a:t>} </a:t>
            </a:r>
          </a:p>
          <a:p>
            <a:pPr marL="0" indent="0" algn="just">
              <a:buNone/>
            </a:pPr>
            <a:r>
              <a:rPr lang="en-US" sz="1600" i="1" dirty="0">
                <a:solidFill>
                  <a:srgbClr val="002060"/>
                </a:solidFill>
              </a:rPr>
              <a:t>When the above code is compiled and executed, it produces the following result: </a:t>
            </a:r>
          </a:p>
          <a:p>
            <a:pPr marL="390525" indent="14288" algn="just">
              <a:buNone/>
            </a:pPr>
            <a:r>
              <a:rPr lang="en-US" sz="1600" dirty="0">
                <a:solidFill>
                  <a:srgbClr val="002060"/>
                </a:solidFill>
              </a:rPr>
              <a:t>value of a: 10 </a:t>
            </a:r>
          </a:p>
          <a:p>
            <a:pPr marL="390525" indent="14288" algn="just">
              <a:buNone/>
            </a:pPr>
            <a:r>
              <a:rPr lang="en-US" sz="1600" dirty="0">
                <a:solidFill>
                  <a:srgbClr val="002060"/>
                </a:solidFill>
              </a:rPr>
              <a:t>value of a: 11 </a:t>
            </a:r>
          </a:p>
          <a:p>
            <a:pPr marL="390525" indent="14288" algn="just">
              <a:buNone/>
            </a:pPr>
            <a:r>
              <a:rPr lang="en-US" sz="1600" dirty="0">
                <a:solidFill>
                  <a:srgbClr val="002060"/>
                </a:solidFill>
              </a:rPr>
              <a:t>value of a: 12 </a:t>
            </a:r>
          </a:p>
          <a:p>
            <a:pPr marL="390525" indent="14288" algn="just">
              <a:buNone/>
            </a:pPr>
            <a:r>
              <a:rPr lang="en-US" sz="1600" dirty="0">
                <a:solidFill>
                  <a:srgbClr val="002060"/>
                </a:solidFill>
              </a:rPr>
              <a:t>value of a: 13 </a:t>
            </a:r>
          </a:p>
          <a:p>
            <a:pPr marL="390525" indent="14288" algn="just">
              <a:buNone/>
            </a:pPr>
            <a:r>
              <a:rPr lang="en-US" sz="1600" dirty="0">
                <a:solidFill>
                  <a:srgbClr val="002060"/>
                </a:solidFill>
              </a:rPr>
              <a:t>value of a: 14 </a:t>
            </a:r>
          </a:p>
          <a:p>
            <a:pPr marL="390525" indent="14288" algn="just">
              <a:buNone/>
            </a:pPr>
            <a:r>
              <a:rPr lang="en-US" sz="1600" dirty="0">
                <a:solidFill>
                  <a:srgbClr val="002060"/>
                </a:solidFill>
              </a:rPr>
              <a:t>value of a: 15 </a:t>
            </a:r>
          </a:p>
          <a:p>
            <a:pPr marL="390525" indent="14288" algn="just">
              <a:buNone/>
            </a:pPr>
            <a:r>
              <a:rPr lang="en-US" sz="1600" dirty="0">
                <a:solidFill>
                  <a:srgbClr val="002060"/>
                </a:solidFill>
              </a:rPr>
              <a:t>value of a: 16 </a:t>
            </a:r>
          </a:p>
          <a:p>
            <a:pPr marL="390525" indent="14288" algn="just">
              <a:buNone/>
            </a:pPr>
            <a:r>
              <a:rPr lang="en-US" sz="1600" dirty="0">
                <a:solidFill>
                  <a:srgbClr val="002060"/>
                </a:solidFill>
              </a:rPr>
              <a:t>value of a: 17 </a:t>
            </a:r>
          </a:p>
          <a:p>
            <a:pPr marL="390525" indent="14288" algn="just">
              <a:buNone/>
            </a:pPr>
            <a:r>
              <a:rPr lang="en-US" sz="1600" dirty="0">
                <a:solidFill>
                  <a:srgbClr val="002060"/>
                </a:solidFill>
              </a:rPr>
              <a:t>value of a: 18 </a:t>
            </a:r>
          </a:p>
          <a:p>
            <a:pPr marL="390525" indent="14288" algn="just">
              <a:buNone/>
            </a:pPr>
            <a:r>
              <a:rPr lang="en-US" sz="1600" dirty="0">
                <a:solidFill>
                  <a:srgbClr val="002060"/>
                </a:solidFill>
              </a:rPr>
              <a:t>value of a: 19</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1"/>
            <a:ext cx="8926830" cy="808640"/>
          </a:xfrm>
        </p:spPr>
        <p:txBody>
          <a:bodyPr>
            <a:normAutofit/>
          </a:bodyPr>
          <a:lstStyle/>
          <a:p>
            <a:r>
              <a:rPr lang="en-US" sz="3600" dirty="0">
                <a:solidFill>
                  <a:srgbClr val="00B0F0"/>
                </a:solidFill>
              </a:rPr>
              <a:t>do...while loop in C</a:t>
            </a:r>
          </a:p>
        </p:txBody>
      </p:sp>
      <p:sp>
        <p:nvSpPr>
          <p:cNvPr id="3" name="Content Placeholder 2"/>
          <p:cNvSpPr>
            <a:spLocks noGrp="1"/>
          </p:cNvSpPr>
          <p:nvPr>
            <p:ph sz="half" idx="1"/>
          </p:nvPr>
        </p:nvSpPr>
        <p:spPr>
          <a:xfrm>
            <a:off x="546100" y="1263650"/>
            <a:ext cx="5105400" cy="5494205"/>
          </a:xfrm>
        </p:spPr>
        <p:txBody>
          <a:bodyPr>
            <a:normAutofit fontScale="70000" lnSpcReduction="20000"/>
          </a:bodyPr>
          <a:lstStyle/>
          <a:p>
            <a:pPr marL="0" indent="0" algn="just">
              <a:buNone/>
            </a:pPr>
            <a:r>
              <a:rPr lang="en-US" dirty="0"/>
              <a:t>A do...while loop is similar to a while loop, except that a do...while loop is guaranteed to execute at least one time. </a:t>
            </a:r>
          </a:p>
          <a:p>
            <a:pPr marL="0" indent="0" algn="just">
              <a:buNone/>
            </a:pPr>
            <a:r>
              <a:rPr lang="en-US" dirty="0">
                <a:solidFill>
                  <a:srgbClr val="C00000"/>
                </a:solidFill>
              </a:rPr>
              <a:t>Syntax </a:t>
            </a:r>
          </a:p>
          <a:p>
            <a:pPr marL="0" indent="0" algn="just">
              <a:buNone/>
            </a:pPr>
            <a:r>
              <a:rPr lang="en-US" sz="2900" dirty="0" smtClean="0"/>
              <a:t>do </a:t>
            </a:r>
            <a:endParaRPr lang="en-US" sz="2900" dirty="0"/>
          </a:p>
          <a:p>
            <a:pPr marL="0" indent="0" algn="just">
              <a:buNone/>
            </a:pPr>
            <a:r>
              <a:rPr lang="en-US" sz="2900" dirty="0"/>
              <a:t>{ </a:t>
            </a:r>
          </a:p>
          <a:p>
            <a:pPr marL="0" indent="0" algn="just">
              <a:buNone/>
            </a:pPr>
            <a:r>
              <a:rPr lang="en-US" sz="2900" dirty="0"/>
              <a:t>statement(s); </a:t>
            </a:r>
          </a:p>
          <a:p>
            <a:pPr marL="0" indent="0" algn="just">
              <a:buNone/>
            </a:pPr>
            <a:r>
              <a:rPr lang="en-US" sz="2900" dirty="0"/>
              <a:t>}while( condition ); </a:t>
            </a:r>
          </a:p>
          <a:p>
            <a:pPr marL="0" indent="0" algn="just">
              <a:buNone/>
            </a:pPr>
            <a:r>
              <a:rPr lang="en-US" sz="2900" dirty="0"/>
              <a:t>Notice that the conditional expression appears at the end of the loop, so the statement(s) in the loop execute once before the condition is tested. </a:t>
            </a:r>
          </a:p>
          <a:p>
            <a:pPr marL="0" indent="0" algn="just">
              <a:buNone/>
            </a:pPr>
            <a:endParaRPr lang="en-US" sz="2900" dirty="0"/>
          </a:p>
          <a:p>
            <a:pPr marL="0" indent="0" algn="just">
              <a:buNone/>
            </a:pPr>
            <a:r>
              <a:rPr lang="en-US" sz="2900" dirty="0"/>
              <a:t>If the condition is true, the flow of control jumps back up to do, and the statement(s) in the loop execute again. This process repeats until the given condition becomes false.</a:t>
            </a:r>
          </a:p>
        </p:txBody>
      </p:sp>
      <p:pic>
        <p:nvPicPr>
          <p:cNvPr id="8194" name="Picture 2"/>
          <p:cNvPicPr>
            <a:picLocks noGrp="1" noChangeAspect="1" noChangeArrowheads="1"/>
          </p:cNvPicPr>
          <p:nvPr>
            <p:ph sz="half" idx="2"/>
          </p:nvPr>
        </p:nvPicPr>
        <p:blipFill>
          <a:blip r:embed="rId2"/>
          <a:srcRect/>
          <a:stretch>
            <a:fillRect/>
          </a:stretch>
        </p:blipFill>
        <p:spPr bwMode="auto">
          <a:xfrm>
            <a:off x="6565900" y="1339850"/>
            <a:ext cx="33528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1"/>
            <a:ext cx="9624060" cy="503840"/>
          </a:xfrm>
        </p:spPr>
        <p:txBody>
          <a:bodyPr>
            <a:normAutofit/>
          </a:bodyPr>
          <a:lstStyle/>
          <a:p>
            <a:pPr algn="l"/>
            <a:r>
              <a:rPr lang="en-US" sz="2400" dirty="0" smtClean="0">
                <a:solidFill>
                  <a:srgbClr val="C00000"/>
                </a:solidFill>
              </a:rPr>
              <a:t>EXAMPLE</a:t>
            </a:r>
            <a:endParaRPr lang="en-US" sz="2400" dirty="0">
              <a:solidFill>
                <a:srgbClr val="C00000"/>
              </a:solidFill>
            </a:endParaRPr>
          </a:p>
        </p:txBody>
      </p:sp>
      <p:sp>
        <p:nvSpPr>
          <p:cNvPr id="3" name="Content Placeholder 2"/>
          <p:cNvSpPr>
            <a:spLocks noGrp="1"/>
          </p:cNvSpPr>
          <p:nvPr>
            <p:ph sz="half" idx="1"/>
          </p:nvPr>
        </p:nvSpPr>
        <p:spPr>
          <a:xfrm>
            <a:off x="625639" y="958850"/>
            <a:ext cx="4873461" cy="6172201"/>
          </a:xfrm>
        </p:spPr>
        <p:txBody>
          <a:bodyPr>
            <a:normAutofit fontScale="70000" lnSpcReduction="20000"/>
          </a:bodyPr>
          <a:lstStyle/>
          <a:p>
            <a:pPr>
              <a:buNone/>
            </a:pPr>
            <a:r>
              <a:rPr lang="en-US" dirty="0" smtClean="0"/>
              <a:t>#</a:t>
            </a:r>
            <a:r>
              <a:rPr lang="en-US" dirty="0"/>
              <a:t>include &lt;</a:t>
            </a:r>
            <a:r>
              <a:rPr lang="en-US" dirty="0" err="1"/>
              <a:t>stdio.h</a:t>
            </a:r>
            <a:r>
              <a:rPr lang="en-US" dirty="0"/>
              <a:t>&gt; </a:t>
            </a:r>
          </a:p>
          <a:p>
            <a:pPr>
              <a:buNone/>
            </a:pPr>
            <a:r>
              <a:rPr lang="en-US" dirty="0" err="1"/>
              <a:t>int</a:t>
            </a:r>
            <a:r>
              <a:rPr lang="en-US" dirty="0"/>
              <a:t> main () </a:t>
            </a:r>
          </a:p>
          <a:p>
            <a:pPr>
              <a:buNone/>
            </a:pPr>
            <a:r>
              <a:rPr lang="en-US" dirty="0"/>
              <a:t>{ </a:t>
            </a:r>
          </a:p>
          <a:p>
            <a:pPr>
              <a:buNone/>
            </a:pPr>
            <a:r>
              <a:rPr lang="en-US" dirty="0"/>
              <a:t>/* local variable definition */ </a:t>
            </a:r>
          </a:p>
          <a:p>
            <a:pPr>
              <a:buNone/>
            </a:pPr>
            <a:r>
              <a:rPr lang="en-US" dirty="0" err="1"/>
              <a:t>int</a:t>
            </a:r>
            <a:r>
              <a:rPr lang="en-US" dirty="0"/>
              <a:t> a = 10; </a:t>
            </a:r>
          </a:p>
          <a:p>
            <a:pPr>
              <a:buNone/>
            </a:pPr>
            <a:r>
              <a:rPr lang="en-US" dirty="0"/>
              <a:t>/* do loop execution */ </a:t>
            </a:r>
          </a:p>
          <a:p>
            <a:pPr>
              <a:buNone/>
            </a:pPr>
            <a:r>
              <a:rPr lang="en-US" dirty="0"/>
              <a:t>do </a:t>
            </a:r>
          </a:p>
          <a:p>
            <a:pPr>
              <a:buNone/>
            </a:pPr>
            <a:r>
              <a:rPr lang="en-US" dirty="0"/>
              <a:t>{ </a:t>
            </a:r>
          </a:p>
          <a:p>
            <a:pPr>
              <a:buNone/>
            </a:pPr>
            <a:r>
              <a:rPr lang="en-US" dirty="0" err="1"/>
              <a:t>printf</a:t>
            </a:r>
            <a:r>
              <a:rPr lang="en-US" dirty="0"/>
              <a:t>("value of a: %d\n", a); </a:t>
            </a:r>
          </a:p>
          <a:p>
            <a:pPr>
              <a:buNone/>
            </a:pPr>
            <a:r>
              <a:rPr lang="en-US" dirty="0"/>
              <a:t>a = a + 1; </a:t>
            </a:r>
          </a:p>
          <a:p>
            <a:pPr>
              <a:buNone/>
            </a:pPr>
            <a:r>
              <a:rPr lang="en-US" dirty="0"/>
              <a:t>}while( a &lt; 20 ); </a:t>
            </a:r>
          </a:p>
          <a:p>
            <a:pPr>
              <a:buNone/>
            </a:pPr>
            <a:r>
              <a:rPr lang="en-US" dirty="0"/>
              <a:t>return 0; </a:t>
            </a:r>
          </a:p>
          <a:p>
            <a:pPr>
              <a:buNone/>
            </a:pPr>
            <a:r>
              <a:rPr lang="en-US" dirty="0"/>
              <a:t>} </a:t>
            </a:r>
          </a:p>
        </p:txBody>
      </p:sp>
      <p:sp>
        <p:nvSpPr>
          <p:cNvPr id="4" name="Content Placeholder 3"/>
          <p:cNvSpPr>
            <a:spLocks noGrp="1"/>
          </p:cNvSpPr>
          <p:nvPr>
            <p:ph sz="half" idx="2"/>
          </p:nvPr>
        </p:nvSpPr>
        <p:spPr>
          <a:xfrm>
            <a:off x="5651501" y="1797050"/>
            <a:ext cx="4419600" cy="4495800"/>
          </a:xfrm>
        </p:spPr>
        <p:txBody>
          <a:bodyPr>
            <a:normAutofit fontScale="70000" lnSpcReduction="20000"/>
          </a:bodyPr>
          <a:lstStyle/>
          <a:p>
            <a:pPr marL="0" indent="0">
              <a:buNone/>
            </a:pPr>
            <a:r>
              <a:rPr lang="en-US" i="1" dirty="0" smtClean="0">
                <a:solidFill>
                  <a:srgbClr val="002060"/>
                </a:solidFill>
              </a:rPr>
              <a:t>When the above code is compiled and executed, it produces the following result: </a:t>
            </a:r>
          </a:p>
          <a:p>
            <a:pPr marL="390525" indent="14288">
              <a:buNone/>
            </a:pPr>
            <a:r>
              <a:rPr lang="en-US" dirty="0" smtClean="0">
                <a:solidFill>
                  <a:srgbClr val="002060"/>
                </a:solidFill>
              </a:rPr>
              <a:t>value of a: 10 </a:t>
            </a:r>
          </a:p>
          <a:p>
            <a:pPr marL="390525" indent="14288">
              <a:buNone/>
            </a:pPr>
            <a:r>
              <a:rPr lang="en-US" dirty="0" smtClean="0">
                <a:solidFill>
                  <a:srgbClr val="002060"/>
                </a:solidFill>
              </a:rPr>
              <a:t>value of a: 11 </a:t>
            </a:r>
          </a:p>
          <a:p>
            <a:pPr marL="390525" indent="14288">
              <a:buNone/>
            </a:pPr>
            <a:r>
              <a:rPr lang="en-US" dirty="0" smtClean="0">
                <a:solidFill>
                  <a:srgbClr val="002060"/>
                </a:solidFill>
              </a:rPr>
              <a:t>value of a: 12 </a:t>
            </a:r>
          </a:p>
          <a:p>
            <a:pPr marL="390525" indent="14288">
              <a:buNone/>
            </a:pPr>
            <a:r>
              <a:rPr lang="en-US" dirty="0" smtClean="0">
                <a:solidFill>
                  <a:srgbClr val="002060"/>
                </a:solidFill>
              </a:rPr>
              <a:t>value of a: 13 </a:t>
            </a:r>
          </a:p>
          <a:p>
            <a:pPr marL="390525" indent="14288">
              <a:buNone/>
            </a:pPr>
            <a:r>
              <a:rPr lang="en-US" dirty="0" smtClean="0">
                <a:solidFill>
                  <a:srgbClr val="002060"/>
                </a:solidFill>
              </a:rPr>
              <a:t>value of a: 14</a:t>
            </a:r>
          </a:p>
          <a:p>
            <a:pPr marL="390525" indent="14288">
              <a:buNone/>
            </a:pPr>
            <a:r>
              <a:rPr lang="en-US" dirty="0" smtClean="0">
                <a:solidFill>
                  <a:srgbClr val="002060"/>
                </a:solidFill>
              </a:rPr>
              <a:t>value of a: 15 </a:t>
            </a:r>
          </a:p>
          <a:p>
            <a:pPr marL="390525" indent="14288">
              <a:buNone/>
            </a:pPr>
            <a:r>
              <a:rPr lang="en-US" dirty="0" smtClean="0">
                <a:solidFill>
                  <a:srgbClr val="002060"/>
                </a:solidFill>
              </a:rPr>
              <a:t>value of a: 16 </a:t>
            </a:r>
          </a:p>
          <a:p>
            <a:pPr marL="390525" indent="14288">
              <a:buNone/>
            </a:pPr>
            <a:r>
              <a:rPr lang="en-US" dirty="0" smtClean="0">
                <a:solidFill>
                  <a:srgbClr val="002060"/>
                </a:solidFill>
              </a:rPr>
              <a:t>value of a: 17 </a:t>
            </a:r>
          </a:p>
          <a:p>
            <a:pPr marL="390525" indent="14288">
              <a:buNone/>
            </a:pPr>
            <a:r>
              <a:rPr lang="en-US" dirty="0" smtClean="0">
                <a:solidFill>
                  <a:srgbClr val="002060"/>
                </a:solidFill>
              </a:rPr>
              <a:t>value of a: 18 </a:t>
            </a:r>
          </a:p>
          <a:p>
            <a:pPr marL="390525" indent="14288">
              <a:buNone/>
            </a:pPr>
            <a:r>
              <a:rPr lang="en-US" dirty="0" smtClean="0">
                <a:solidFill>
                  <a:srgbClr val="002060"/>
                </a:solidFill>
              </a:rPr>
              <a:t>value of a: </a:t>
            </a:r>
            <a:r>
              <a:rPr lang="en-US" dirty="0" smtClean="0"/>
              <a:t>19 </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79500" y="2559050"/>
            <a:ext cx="8044815" cy="1742144"/>
          </a:xfrm>
          <a:prstGeom prst="rect">
            <a:avLst/>
          </a:prstGeom>
        </p:spPr>
        <p:txBody>
          <a:bodyPr vert="horz" wrap="square" lIns="0" tIns="59055" rIns="0" bIns="0" rtlCol="0">
            <a:spAutoFit/>
          </a:bodyPr>
          <a:lstStyle/>
          <a:p>
            <a:pPr marL="417195">
              <a:lnSpc>
                <a:spcPct val="100000"/>
              </a:lnSpc>
              <a:spcBef>
                <a:spcPts val="315"/>
              </a:spcBef>
            </a:pPr>
            <a:r>
              <a:rPr sz="2650" b="0" spc="-100" smtClean="0">
                <a:latin typeface="Bookman Old Style"/>
                <a:cs typeface="Bookman Old Style"/>
              </a:rPr>
              <a:t>Input </a:t>
            </a:r>
            <a:r>
              <a:rPr sz="2650" b="0" spc="-55" dirty="0">
                <a:latin typeface="Bookman Old Style"/>
                <a:cs typeface="Bookman Old Style"/>
              </a:rPr>
              <a:t>the </a:t>
            </a:r>
            <a:r>
              <a:rPr sz="2650" b="0" spc="-80" dirty="0">
                <a:latin typeface="Bookman Old Style"/>
                <a:cs typeface="Bookman Old Style"/>
              </a:rPr>
              <a:t>length </a:t>
            </a:r>
            <a:r>
              <a:rPr sz="2650" b="0" spc="-65" dirty="0">
                <a:latin typeface="Bookman Old Style"/>
                <a:cs typeface="Bookman Old Style"/>
              </a:rPr>
              <a:t>in </a:t>
            </a:r>
            <a:r>
              <a:rPr sz="2650" b="0" spc="-45" dirty="0">
                <a:latin typeface="Bookman Old Style"/>
                <a:cs typeface="Bookman Old Style"/>
              </a:rPr>
              <a:t>feet</a:t>
            </a:r>
            <a:r>
              <a:rPr sz="2650" b="0" spc="140" dirty="0">
                <a:latin typeface="Bookman Old Style"/>
                <a:cs typeface="Bookman Old Style"/>
              </a:rPr>
              <a:t> </a:t>
            </a:r>
            <a:r>
              <a:rPr sz="2650" b="0" spc="100" dirty="0">
                <a:latin typeface="Bookman Old Style"/>
                <a:cs typeface="Bookman Old Style"/>
              </a:rPr>
              <a:t>(Lft)</a:t>
            </a:r>
            <a:endParaRPr sz="2650">
              <a:latin typeface="Bookman Old Style"/>
              <a:cs typeface="Bookman Old Style"/>
            </a:endParaRPr>
          </a:p>
          <a:p>
            <a:pPr marL="323850">
              <a:lnSpc>
                <a:spcPts val="2935"/>
              </a:lnSpc>
              <a:spcBef>
                <a:spcPts val="385"/>
              </a:spcBef>
            </a:pPr>
            <a:r>
              <a:rPr sz="2650" b="0" spc="-95" dirty="0">
                <a:latin typeface="Bookman Old Style"/>
                <a:cs typeface="Bookman Old Style"/>
              </a:rPr>
              <a:t>Calculate </a:t>
            </a:r>
            <a:r>
              <a:rPr sz="2650" b="0" spc="-80" dirty="0">
                <a:latin typeface="Bookman Old Style"/>
                <a:cs typeface="Bookman Old Style"/>
              </a:rPr>
              <a:t>the length </a:t>
            </a:r>
            <a:r>
              <a:rPr sz="2650" b="0" spc="-65" dirty="0">
                <a:latin typeface="Bookman Old Style"/>
                <a:cs typeface="Bookman Old Style"/>
              </a:rPr>
              <a:t>in </a:t>
            </a:r>
            <a:r>
              <a:rPr sz="2650" b="0" spc="-225" dirty="0">
                <a:latin typeface="Bookman Old Style"/>
                <a:cs typeface="Bookman Old Style"/>
              </a:rPr>
              <a:t>cm </a:t>
            </a:r>
            <a:r>
              <a:rPr sz="2650" b="0" dirty="0">
                <a:latin typeface="Bookman Old Style"/>
                <a:cs typeface="Bookman Old Style"/>
              </a:rPr>
              <a:t>(Lcm) </a:t>
            </a:r>
            <a:r>
              <a:rPr sz="2650" b="0" spc="-105" dirty="0">
                <a:latin typeface="Bookman Old Style"/>
                <a:cs typeface="Bookman Old Style"/>
              </a:rPr>
              <a:t>by</a:t>
            </a:r>
            <a:r>
              <a:rPr sz="2650" b="0" spc="360" dirty="0">
                <a:latin typeface="Bookman Old Style"/>
                <a:cs typeface="Bookman Old Style"/>
              </a:rPr>
              <a:t> </a:t>
            </a:r>
            <a:r>
              <a:rPr sz="2650" b="0" spc="-80" dirty="0">
                <a:latin typeface="Bookman Old Style"/>
                <a:cs typeface="Bookman Old Style"/>
              </a:rPr>
              <a:t>multiplying</a:t>
            </a:r>
            <a:endParaRPr sz="2650">
              <a:latin typeface="Bookman Old Style"/>
              <a:cs typeface="Bookman Old Style"/>
            </a:endParaRPr>
          </a:p>
          <a:p>
            <a:pPr marL="316230">
              <a:lnSpc>
                <a:spcPts val="3055"/>
              </a:lnSpc>
            </a:pPr>
            <a:r>
              <a:rPr sz="2750" b="0" dirty="0">
                <a:latin typeface="Bookman Old Style"/>
                <a:cs typeface="Bookman Old Style"/>
              </a:rPr>
              <a:t>LFT </a:t>
            </a:r>
            <a:r>
              <a:rPr sz="2750" b="0" spc="-145" dirty="0">
                <a:latin typeface="Bookman Old Style"/>
                <a:cs typeface="Bookman Old Style"/>
              </a:rPr>
              <a:t>with</a:t>
            </a:r>
            <a:r>
              <a:rPr sz="2750" b="0" spc="150" dirty="0">
                <a:latin typeface="Bookman Old Style"/>
                <a:cs typeface="Bookman Old Style"/>
              </a:rPr>
              <a:t> </a:t>
            </a:r>
            <a:r>
              <a:rPr sz="2750" b="0" spc="-275" dirty="0">
                <a:latin typeface="Bookman Old Style"/>
                <a:cs typeface="Bookman Old Style"/>
              </a:rPr>
              <a:t>30</a:t>
            </a:r>
            <a:endParaRPr sz="2750">
              <a:latin typeface="Bookman Old Style"/>
              <a:cs typeface="Bookman Old Style"/>
            </a:endParaRPr>
          </a:p>
          <a:p>
            <a:pPr marL="316865">
              <a:lnSpc>
                <a:spcPct val="100000"/>
              </a:lnSpc>
              <a:spcBef>
                <a:spcPts val="315"/>
              </a:spcBef>
            </a:pPr>
            <a:r>
              <a:rPr sz="2700" b="0" spc="-55" dirty="0">
                <a:latin typeface="Bookman Old Style"/>
                <a:cs typeface="Bookman Old Style"/>
              </a:rPr>
              <a:t>Print </a:t>
            </a:r>
            <a:r>
              <a:rPr sz="2700" b="0" spc="-110" dirty="0">
                <a:latin typeface="Bookman Old Style"/>
                <a:cs typeface="Bookman Old Style"/>
              </a:rPr>
              <a:t>length </a:t>
            </a:r>
            <a:r>
              <a:rPr sz="2700" b="0" spc="-130" dirty="0">
                <a:latin typeface="Bookman Old Style"/>
                <a:cs typeface="Bookman Old Style"/>
              </a:rPr>
              <a:t>in </a:t>
            </a:r>
            <a:r>
              <a:rPr sz="2700" b="0" spc="-270" dirty="0">
                <a:latin typeface="Bookman Old Style"/>
                <a:cs typeface="Bookman Old Style"/>
              </a:rPr>
              <a:t>cm</a:t>
            </a:r>
            <a:r>
              <a:rPr sz="2700" b="0" spc="-254" dirty="0">
                <a:latin typeface="Bookman Old Style"/>
                <a:cs typeface="Bookman Old Style"/>
              </a:rPr>
              <a:t> </a:t>
            </a:r>
            <a:r>
              <a:rPr sz="2700" b="0" spc="30" dirty="0">
                <a:latin typeface="Bookman Old Style"/>
                <a:cs typeface="Bookman Old Style"/>
              </a:rPr>
              <a:t>(LCM)</a:t>
            </a:r>
            <a:endParaRPr sz="2700">
              <a:latin typeface="Bookman Old Style"/>
              <a:cs typeface="Bookman Old Style"/>
            </a:endParaRPr>
          </a:p>
        </p:txBody>
      </p:sp>
      <p:sp>
        <p:nvSpPr>
          <p:cNvPr id="5" name="Title 4"/>
          <p:cNvSpPr>
            <a:spLocks noGrp="1"/>
          </p:cNvSpPr>
          <p:nvPr>
            <p:ph type="title"/>
          </p:nvPr>
        </p:nvSpPr>
        <p:spPr>
          <a:xfrm>
            <a:off x="622301" y="730250"/>
            <a:ext cx="9067800" cy="1143000"/>
          </a:xfrm>
        </p:spPr>
        <p:txBody>
          <a:bodyPr>
            <a:normAutofit fontScale="90000"/>
          </a:bodyPr>
          <a:lstStyle/>
          <a:p>
            <a:pPr algn="ctr"/>
            <a:r>
              <a:rPr lang="en-US" sz="3200" spc="-15" dirty="0" smtClean="0">
                <a:solidFill>
                  <a:srgbClr val="EB1613"/>
                </a:solidFill>
                <a:latin typeface="Bookman Old Style"/>
                <a:cs typeface="Bookman Old Style"/>
              </a:rPr>
              <a:t>Writ</a:t>
            </a:r>
            <a:r>
              <a:rPr lang="en-US" sz="3200" spc="-10" dirty="0" smtClean="0">
                <a:solidFill>
                  <a:srgbClr val="EB1613"/>
                </a:solidFill>
                <a:latin typeface="Bookman Old Style"/>
                <a:cs typeface="Bookman Old Style"/>
              </a:rPr>
              <a:t>e </a:t>
            </a:r>
            <a:r>
              <a:rPr lang="en-US" sz="3200" spc="-170" dirty="0" smtClean="0">
                <a:solidFill>
                  <a:srgbClr val="E60F0C"/>
                </a:solidFill>
                <a:latin typeface="Bookman Old Style"/>
                <a:cs typeface="Bookman Old Style"/>
              </a:rPr>
              <a:t>a</a:t>
            </a:r>
            <a:r>
              <a:rPr lang="en-US" sz="3200" spc="-185" dirty="0" smtClean="0">
                <a:solidFill>
                  <a:srgbClr val="E60F0C"/>
                </a:solidFill>
                <a:latin typeface="Bookman Old Style"/>
                <a:cs typeface="Bookman Old Style"/>
              </a:rPr>
              <a:t>n</a:t>
            </a:r>
            <a:r>
              <a:rPr lang="en-US" sz="3200" dirty="0" smtClean="0">
                <a:solidFill>
                  <a:srgbClr val="E60F0C"/>
                </a:solidFill>
                <a:latin typeface="Bookman Old Style"/>
                <a:cs typeface="Bookman Old Style"/>
              </a:rPr>
              <a:t>	</a:t>
            </a:r>
            <a:r>
              <a:rPr lang="en-US" sz="3200" spc="-90" dirty="0" smtClean="0">
                <a:solidFill>
                  <a:srgbClr val="DD0E0E"/>
                </a:solidFill>
                <a:latin typeface="Bookman Old Style"/>
                <a:cs typeface="Bookman Old Style"/>
              </a:rPr>
              <a:t>algorith</a:t>
            </a:r>
            <a:r>
              <a:rPr lang="en-US" sz="3200" spc="-165" dirty="0" smtClean="0">
                <a:solidFill>
                  <a:srgbClr val="DD0E0E"/>
                </a:solidFill>
                <a:latin typeface="Bookman Old Style"/>
                <a:cs typeface="Bookman Old Style"/>
              </a:rPr>
              <a:t>m</a:t>
            </a:r>
            <a:r>
              <a:rPr lang="en-US" sz="3200" dirty="0" smtClean="0">
                <a:solidFill>
                  <a:srgbClr val="DD0E0E"/>
                </a:solidFill>
                <a:latin typeface="Bookman Old Style"/>
                <a:cs typeface="Bookman Old Style"/>
              </a:rPr>
              <a:t>	 </a:t>
            </a:r>
            <a:r>
              <a:rPr lang="en-US" sz="3200" spc="-165" dirty="0" smtClean="0">
                <a:solidFill>
                  <a:srgbClr val="E10C0A"/>
                </a:solidFill>
                <a:latin typeface="Bookman Old Style"/>
                <a:cs typeface="Bookman Old Style"/>
              </a:rPr>
              <a:t>an</a:t>
            </a:r>
            <a:r>
              <a:rPr lang="en-US" sz="3200" spc="-160" dirty="0" smtClean="0">
                <a:solidFill>
                  <a:srgbClr val="E10C0A"/>
                </a:solidFill>
                <a:latin typeface="Bookman Old Style"/>
                <a:cs typeface="Bookman Old Style"/>
              </a:rPr>
              <a:t>d</a:t>
            </a:r>
            <a:r>
              <a:rPr lang="en-US" sz="3200" dirty="0" smtClean="0">
                <a:solidFill>
                  <a:srgbClr val="E10C0A"/>
                </a:solidFill>
                <a:latin typeface="Bookman Old Style"/>
                <a:cs typeface="Bookman Old Style"/>
              </a:rPr>
              <a:t>	</a:t>
            </a:r>
            <a:r>
              <a:rPr lang="en-US" sz="3200" spc="-130" dirty="0" smtClean="0">
                <a:solidFill>
                  <a:srgbClr val="EF0303"/>
                </a:solidFill>
                <a:latin typeface="Bookman Old Style"/>
                <a:cs typeface="Bookman Old Style"/>
              </a:rPr>
              <a:t>dra</a:t>
            </a:r>
            <a:r>
              <a:rPr lang="en-US" sz="3200" spc="-180" dirty="0" smtClean="0">
                <a:solidFill>
                  <a:srgbClr val="EF0303"/>
                </a:solidFill>
                <a:latin typeface="Bookman Old Style"/>
                <a:cs typeface="Bookman Old Style"/>
              </a:rPr>
              <a:t>w</a:t>
            </a:r>
            <a:r>
              <a:rPr lang="en-US" sz="3200" dirty="0" smtClean="0">
                <a:solidFill>
                  <a:srgbClr val="EF0303"/>
                </a:solidFill>
                <a:latin typeface="Bookman Old Style"/>
                <a:cs typeface="Bookman Old Style"/>
              </a:rPr>
              <a:t>	</a:t>
            </a:r>
            <a:r>
              <a:rPr lang="en-US" sz="3200" spc="-240" dirty="0" smtClean="0">
                <a:solidFill>
                  <a:srgbClr val="DF0805"/>
                </a:solidFill>
                <a:latin typeface="Bookman Old Style"/>
                <a:cs typeface="Bookman Old Style"/>
              </a:rPr>
              <a:t>a </a:t>
            </a:r>
            <a:r>
              <a:rPr lang="en-US" sz="3200" spc="-100" dirty="0" smtClean="0">
                <a:solidFill>
                  <a:srgbClr val="ED0307"/>
                </a:solidFill>
                <a:latin typeface="Bookman Old Style"/>
                <a:cs typeface="Bookman Old Style"/>
              </a:rPr>
              <a:t>flowchar</a:t>
            </a:r>
            <a:r>
              <a:rPr lang="en-US" sz="3200" spc="-70" dirty="0" smtClean="0">
                <a:solidFill>
                  <a:srgbClr val="ED0307"/>
                </a:solidFill>
                <a:latin typeface="Bookman Old Style"/>
                <a:cs typeface="Bookman Old Style"/>
              </a:rPr>
              <a:t>t </a:t>
            </a:r>
            <a:r>
              <a:rPr lang="en-US" sz="3200" spc="-85" dirty="0" smtClean="0">
                <a:solidFill>
                  <a:srgbClr val="F00303"/>
                </a:solidFill>
                <a:latin typeface="Bookman Old Style"/>
                <a:cs typeface="Bookman Old Style"/>
              </a:rPr>
              <a:t>to  </a:t>
            </a:r>
            <a:r>
              <a:rPr lang="en-US" sz="3200" spc="-105" dirty="0" smtClean="0">
                <a:solidFill>
                  <a:srgbClr val="E20E0A"/>
                </a:solidFill>
                <a:latin typeface="Bookman Old Style"/>
                <a:cs typeface="Bookman Old Style"/>
              </a:rPr>
              <a:t>convert </a:t>
            </a:r>
            <a:r>
              <a:rPr lang="en-US" sz="3200" spc="-80" dirty="0" smtClean="0">
                <a:solidFill>
                  <a:srgbClr val="BC181A"/>
                </a:solidFill>
                <a:latin typeface="Bookman Old Style"/>
                <a:cs typeface="Bookman Old Style"/>
              </a:rPr>
              <a:t>the </a:t>
            </a:r>
            <a:r>
              <a:rPr lang="en-US" sz="3200" spc="-80" dirty="0" smtClean="0">
                <a:solidFill>
                  <a:srgbClr val="DA0C0C"/>
                </a:solidFill>
                <a:latin typeface="Bookman Old Style"/>
                <a:cs typeface="Bookman Old Style"/>
              </a:rPr>
              <a:t>length </a:t>
            </a:r>
            <a:r>
              <a:rPr lang="en-US" sz="3200" spc="-100" dirty="0" smtClean="0">
                <a:solidFill>
                  <a:srgbClr val="DB1313"/>
                </a:solidFill>
                <a:latin typeface="Bookman Old Style"/>
                <a:cs typeface="Bookman Old Style"/>
              </a:rPr>
              <a:t>in </a:t>
            </a:r>
            <a:r>
              <a:rPr lang="en-US" sz="3200" spc="-70" dirty="0" smtClean="0">
                <a:solidFill>
                  <a:srgbClr val="CD1316"/>
                </a:solidFill>
                <a:latin typeface="Bookman Old Style"/>
                <a:cs typeface="Bookman Old Style"/>
              </a:rPr>
              <a:t>feet </a:t>
            </a:r>
            <a:r>
              <a:rPr lang="en-US" sz="3200" spc="-100" dirty="0" smtClean="0">
                <a:solidFill>
                  <a:srgbClr val="E60C0A"/>
                </a:solidFill>
                <a:latin typeface="Bookman Old Style"/>
                <a:cs typeface="Bookman Old Style"/>
              </a:rPr>
              <a:t>to</a:t>
            </a:r>
            <a:r>
              <a:rPr lang="en-US" sz="3200" spc="580" dirty="0" smtClean="0">
                <a:solidFill>
                  <a:srgbClr val="E60C0A"/>
                </a:solidFill>
                <a:latin typeface="Bookman Old Style"/>
                <a:cs typeface="Bookman Old Style"/>
              </a:rPr>
              <a:t> </a:t>
            </a:r>
            <a:r>
              <a:rPr lang="en-US" sz="3200" spc="-75" dirty="0" smtClean="0">
                <a:solidFill>
                  <a:srgbClr val="DF0F0C"/>
                </a:solidFill>
                <a:latin typeface="Bookman Old Style"/>
                <a:cs typeface="Bookman Old Style"/>
              </a:rPr>
              <a:t>centimeter.</a:t>
            </a:r>
            <a:r>
              <a:rPr lang="en-US" sz="3600" dirty="0" smtClean="0">
                <a:latin typeface="Bookman Old Style"/>
                <a:cs typeface="Bookman Old Style"/>
              </a:rPr>
              <a:t/>
            </a:r>
            <a:br>
              <a:rPr lang="en-US" sz="3600" dirty="0" smtClean="0">
                <a:latin typeface="Bookman Old Style"/>
                <a:cs typeface="Bookman Old Style"/>
              </a:rPr>
            </a:b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1"/>
            <a:ext cx="9624060" cy="808640"/>
          </a:xfrm>
        </p:spPr>
        <p:txBody>
          <a:bodyPr>
            <a:normAutofit/>
          </a:bodyPr>
          <a:lstStyle/>
          <a:p>
            <a:pPr algn="l"/>
            <a:r>
              <a:rPr lang="en-US" sz="3600" dirty="0">
                <a:solidFill>
                  <a:srgbClr val="00B0F0"/>
                </a:solidFill>
              </a:rPr>
              <a:t>break statement in C</a:t>
            </a:r>
          </a:p>
        </p:txBody>
      </p:sp>
      <p:sp>
        <p:nvSpPr>
          <p:cNvPr id="3" name="Content Placeholder 2"/>
          <p:cNvSpPr>
            <a:spLocks noGrp="1"/>
          </p:cNvSpPr>
          <p:nvPr>
            <p:ph sz="half" idx="1"/>
          </p:nvPr>
        </p:nvSpPr>
        <p:spPr>
          <a:xfrm>
            <a:off x="625639" y="1263651"/>
            <a:ext cx="5025861" cy="5638800"/>
          </a:xfrm>
        </p:spPr>
        <p:txBody>
          <a:bodyPr>
            <a:normAutofit fontScale="62500" lnSpcReduction="20000"/>
          </a:bodyPr>
          <a:lstStyle/>
          <a:p>
            <a:pPr marL="0" indent="0" algn="just">
              <a:buNone/>
            </a:pPr>
            <a:r>
              <a:rPr lang="en-US" dirty="0">
                <a:solidFill>
                  <a:srgbClr val="C00000"/>
                </a:solidFill>
              </a:rPr>
              <a:t>The break statement in C programming language has the following two usages</a:t>
            </a:r>
            <a:r>
              <a:rPr lang="en-US" dirty="0"/>
              <a:t>: </a:t>
            </a:r>
          </a:p>
          <a:p>
            <a:pPr algn="just">
              <a:buNone/>
            </a:pPr>
            <a:r>
              <a:rPr lang="en-US" dirty="0"/>
              <a:t>1. When the break statement is encountered inside a loop, the loop is immediately terminated and program control resumes at the next statement following the loop. </a:t>
            </a:r>
          </a:p>
          <a:p>
            <a:pPr algn="just">
              <a:buNone/>
            </a:pPr>
            <a:endParaRPr lang="en-US" dirty="0"/>
          </a:p>
          <a:p>
            <a:pPr algn="just">
              <a:buNone/>
            </a:pPr>
            <a:r>
              <a:rPr lang="en-US" dirty="0"/>
              <a:t>2. It can be used to terminate a case in the switch statement (covered in the next chapter). </a:t>
            </a:r>
          </a:p>
          <a:p>
            <a:pPr algn="just">
              <a:buNone/>
            </a:pPr>
            <a:endParaRPr lang="en-US" dirty="0"/>
          </a:p>
          <a:p>
            <a:pPr algn="just">
              <a:buNone/>
            </a:pPr>
            <a:r>
              <a:rPr lang="en-US" dirty="0"/>
              <a:t>If you are using nested loops (i.e., one loop inside another loop), the break statement will stop the execution of the innermost loop and start executing the next line of code after the block. </a:t>
            </a:r>
          </a:p>
          <a:p>
            <a:pPr algn="just">
              <a:buNone/>
            </a:pPr>
            <a:r>
              <a:rPr lang="en-US" i="1" dirty="0">
                <a:solidFill>
                  <a:srgbClr val="C00000"/>
                </a:solidFill>
              </a:rPr>
              <a:t>Syntax </a:t>
            </a:r>
          </a:p>
          <a:p>
            <a:pPr algn="just">
              <a:buNone/>
            </a:pPr>
            <a:r>
              <a:rPr lang="en-US" dirty="0" smtClean="0"/>
              <a:t>break</a:t>
            </a:r>
            <a:r>
              <a:rPr lang="en-US" dirty="0"/>
              <a:t>; </a:t>
            </a:r>
          </a:p>
        </p:txBody>
      </p:sp>
      <p:pic>
        <p:nvPicPr>
          <p:cNvPr id="9218" name="Picture 2"/>
          <p:cNvPicPr>
            <a:picLocks noGrp="1" noChangeAspect="1" noChangeArrowheads="1"/>
          </p:cNvPicPr>
          <p:nvPr>
            <p:ph sz="half" idx="2"/>
          </p:nvPr>
        </p:nvPicPr>
        <p:blipFill>
          <a:blip r:embed="rId2"/>
          <a:srcRect/>
          <a:stretch>
            <a:fillRect/>
          </a:stretch>
        </p:blipFill>
        <p:spPr bwMode="auto">
          <a:xfrm>
            <a:off x="7004050" y="1339850"/>
            <a:ext cx="3067050" cy="40424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5639" y="425451"/>
            <a:ext cx="5025861" cy="6324600"/>
          </a:xfrm>
        </p:spPr>
        <p:txBody>
          <a:bodyPr>
            <a:normAutofit fontScale="62500" lnSpcReduction="20000"/>
          </a:bodyPr>
          <a:lstStyle/>
          <a:p>
            <a:pPr>
              <a:buNone/>
            </a:pPr>
            <a:r>
              <a:rPr lang="en-US" sz="5100" i="1" dirty="0">
                <a:solidFill>
                  <a:srgbClr val="C00000"/>
                </a:solidFill>
              </a:rPr>
              <a:t>Example </a:t>
            </a:r>
          </a:p>
          <a:p>
            <a:pPr>
              <a:buNone/>
            </a:pPr>
            <a:r>
              <a:rPr lang="en-US" dirty="0"/>
              <a:t>#include &lt;</a:t>
            </a:r>
            <a:r>
              <a:rPr lang="en-US" dirty="0" err="1"/>
              <a:t>stdio.h</a:t>
            </a:r>
            <a:r>
              <a:rPr lang="en-US" dirty="0"/>
              <a:t>&gt; </a:t>
            </a:r>
          </a:p>
          <a:p>
            <a:pPr>
              <a:buNone/>
            </a:pPr>
            <a:r>
              <a:rPr lang="en-US" dirty="0" err="1"/>
              <a:t>int</a:t>
            </a:r>
            <a:r>
              <a:rPr lang="en-US" dirty="0"/>
              <a:t> main () </a:t>
            </a:r>
          </a:p>
          <a:p>
            <a:pPr>
              <a:buNone/>
            </a:pPr>
            <a:r>
              <a:rPr lang="en-US" dirty="0"/>
              <a:t>{ </a:t>
            </a:r>
          </a:p>
          <a:p>
            <a:pPr>
              <a:buNone/>
            </a:pPr>
            <a:r>
              <a:rPr lang="en-US" dirty="0"/>
              <a:t>/* local variable definition */ </a:t>
            </a:r>
          </a:p>
          <a:p>
            <a:pPr>
              <a:buNone/>
            </a:pPr>
            <a:r>
              <a:rPr lang="en-US" dirty="0" err="1"/>
              <a:t>int</a:t>
            </a:r>
            <a:r>
              <a:rPr lang="en-US" dirty="0"/>
              <a:t> a = 10; </a:t>
            </a:r>
          </a:p>
          <a:p>
            <a:pPr>
              <a:buNone/>
            </a:pPr>
            <a:r>
              <a:rPr lang="en-US" dirty="0"/>
              <a:t>/* while loop execution */ </a:t>
            </a:r>
          </a:p>
          <a:p>
            <a:pPr>
              <a:buNone/>
            </a:pPr>
            <a:r>
              <a:rPr lang="en-US" dirty="0"/>
              <a:t>while( a &lt; 20 ) </a:t>
            </a:r>
          </a:p>
          <a:p>
            <a:pPr>
              <a:buNone/>
            </a:pPr>
            <a:r>
              <a:rPr lang="en-US" dirty="0"/>
              <a:t>{ </a:t>
            </a:r>
          </a:p>
          <a:p>
            <a:pPr>
              <a:buNone/>
            </a:pPr>
            <a:r>
              <a:rPr lang="en-US" dirty="0" err="1"/>
              <a:t>printf</a:t>
            </a:r>
            <a:r>
              <a:rPr lang="en-US" dirty="0"/>
              <a:t>("value of a: %d\n", a); </a:t>
            </a:r>
          </a:p>
          <a:p>
            <a:pPr>
              <a:buNone/>
            </a:pPr>
            <a:r>
              <a:rPr lang="en-US" dirty="0"/>
              <a:t>a++; </a:t>
            </a:r>
          </a:p>
          <a:p>
            <a:pPr>
              <a:buNone/>
            </a:pPr>
            <a:r>
              <a:rPr lang="en-US" dirty="0"/>
              <a:t>if( a &gt; 15) </a:t>
            </a:r>
          </a:p>
          <a:p>
            <a:pPr>
              <a:buNone/>
            </a:pPr>
            <a:r>
              <a:rPr lang="en-US" dirty="0"/>
              <a:t>{ </a:t>
            </a:r>
          </a:p>
          <a:p>
            <a:pPr>
              <a:buNone/>
            </a:pPr>
            <a:r>
              <a:rPr lang="en-US" dirty="0"/>
              <a:t>/* terminate the loop using break statement */ </a:t>
            </a:r>
          </a:p>
          <a:p>
            <a:pPr>
              <a:buNone/>
            </a:pPr>
            <a:r>
              <a:rPr lang="en-US" dirty="0"/>
              <a:t>break; </a:t>
            </a:r>
          </a:p>
          <a:p>
            <a:pPr>
              <a:buNone/>
            </a:pPr>
            <a:r>
              <a:rPr lang="en-US" dirty="0"/>
              <a:t>} </a:t>
            </a:r>
          </a:p>
          <a:p>
            <a:pPr>
              <a:buNone/>
            </a:pPr>
            <a:r>
              <a:rPr lang="en-US" dirty="0"/>
              <a:t>} </a:t>
            </a:r>
          </a:p>
          <a:p>
            <a:pPr>
              <a:buNone/>
            </a:pPr>
            <a:r>
              <a:rPr lang="en-US" dirty="0"/>
              <a:t>return 0; </a:t>
            </a:r>
          </a:p>
          <a:p>
            <a:pPr>
              <a:buNone/>
            </a:pPr>
            <a:r>
              <a:rPr lang="en-US" dirty="0"/>
              <a:t>} </a:t>
            </a:r>
          </a:p>
          <a:p>
            <a:pPr marL="0" indent="0">
              <a:buNone/>
            </a:pPr>
            <a:endParaRPr lang="en-US" dirty="0"/>
          </a:p>
        </p:txBody>
      </p:sp>
      <p:sp>
        <p:nvSpPr>
          <p:cNvPr id="4" name="Content Placeholder 3"/>
          <p:cNvSpPr>
            <a:spLocks noGrp="1"/>
          </p:cNvSpPr>
          <p:nvPr>
            <p:ph sz="half" idx="2"/>
          </p:nvPr>
        </p:nvSpPr>
        <p:spPr>
          <a:xfrm>
            <a:off x="6108700" y="3930650"/>
            <a:ext cx="4038600" cy="2446205"/>
          </a:xfrm>
        </p:spPr>
        <p:txBody>
          <a:bodyPr>
            <a:normAutofit fontScale="62500" lnSpcReduction="20000"/>
          </a:bodyPr>
          <a:lstStyle/>
          <a:p>
            <a:pPr marL="0" indent="0">
              <a:buNone/>
            </a:pPr>
            <a:r>
              <a:rPr lang="en-US" i="1" dirty="0" smtClean="0">
                <a:solidFill>
                  <a:srgbClr val="002060"/>
                </a:solidFill>
              </a:rPr>
              <a:t>When the above code is compiled and executed, it produces the following result: </a:t>
            </a:r>
          </a:p>
          <a:p>
            <a:pPr marL="390525" indent="14288" algn="just">
              <a:buNone/>
            </a:pPr>
            <a:r>
              <a:rPr lang="en-US" dirty="0" smtClean="0">
                <a:solidFill>
                  <a:srgbClr val="0070C0"/>
                </a:solidFill>
              </a:rPr>
              <a:t>value of a: 10 </a:t>
            </a:r>
          </a:p>
          <a:p>
            <a:pPr marL="390525" indent="14288" algn="just">
              <a:buNone/>
            </a:pPr>
            <a:r>
              <a:rPr lang="en-US" dirty="0" smtClean="0">
                <a:solidFill>
                  <a:srgbClr val="0070C0"/>
                </a:solidFill>
              </a:rPr>
              <a:t>value of a: 11 </a:t>
            </a:r>
          </a:p>
          <a:p>
            <a:pPr marL="390525" indent="14288" algn="just">
              <a:buNone/>
            </a:pPr>
            <a:r>
              <a:rPr lang="en-US" dirty="0" smtClean="0">
                <a:solidFill>
                  <a:srgbClr val="0070C0"/>
                </a:solidFill>
              </a:rPr>
              <a:t>value of a: 12 </a:t>
            </a:r>
          </a:p>
          <a:p>
            <a:pPr marL="390525" indent="14288" algn="just">
              <a:buNone/>
            </a:pPr>
            <a:r>
              <a:rPr lang="en-US" dirty="0" smtClean="0">
                <a:solidFill>
                  <a:srgbClr val="0070C0"/>
                </a:solidFill>
              </a:rPr>
              <a:t>value of a: 13 </a:t>
            </a:r>
          </a:p>
          <a:p>
            <a:pPr marL="390525" indent="14288" algn="just">
              <a:buNone/>
            </a:pPr>
            <a:r>
              <a:rPr lang="en-US" dirty="0" smtClean="0">
                <a:solidFill>
                  <a:srgbClr val="0070C0"/>
                </a:solidFill>
              </a:rPr>
              <a:t>value of a: 14</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1"/>
            <a:ext cx="9624060" cy="808640"/>
          </a:xfrm>
        </p:spPr>
        <p:txBody>
          <a:bodyPr>
            <a:normAutofit/>
          </a:bodyPr>
          <a:lstStyle/>
          <a:p>
            <a:pPr algn="l"/>
            <a:r>
              <a:rPr lang="en-US" sz="3600" dirty="0">
                <a:solidFill>
                  <a:srgbClr val="00B0F0"/>
                </a:solidFill>
              </a:rPr>
              <a:t>continue statement in C</a:t>
            </a:r>
          </a:p>
        </p:txBody>
      </p:sp>
      <p:sp>
        <p:nvSpPr>
          <p:cNvPr id="3" name="Content Placeholder 2"/>
          <p:cNvSpPr>
            <a:spLocks noGrp="1"/>
          </p:cNvSpPr>
          <p:nvPr>
            <p:ph sz="half" idx="1"/>
          </p:nvPr>
        </p:nvSpPr>
        <p:spPr>
          <a:xfrm>
            <a:off x="625639" y="1187451"/>
            <a:ext cx="4797261" cy="5486400"/>
          </a:xfrm>
        </p:spPr>
        <p:txBody>
          <a:bodyPr>
            <a:normAutofit/>
          </a:bodyPr>
          <a:lstStyle/>
          <a:p>
            <a:pPr marL="287338" indent="-287338" algn="just"/>
            <a:r>
              <a:rPr lang="en-US" sz="2000" dirty="0"/>
              <a:t>The continue statement in C programming language works somewhat like the break statement. Instead of forcing termination, however, continue forces the next iteration of the loop to take place, skipping any code in between. </a:t>
            </a:r>
          </a:p>
          <a:p>
            <a:pPr marL="287338" indent="-287338" algn="just"/>
            <a:r>
              <a:rPr lang="en-US" sz="2000" dirty="0"/>
              <a:t>For the for loop, continue statement causes the conditional test and increment portions of the loop to execute. For the while and do...while loops, continue statement causes the program control passes to the conditional tests. </a:t>
            </a:r>
          </a:p>
          <a:p>
            <a:pPr marL="117475" indent="222250" algn="just">
              <a:buNone/>
            </a:pPr>
            <a:r>
              <a:rPr lang="en-US" sz="2000" dirty="0">
                <a:solidFill>
                  <a:srgbClr val="C00000"/>
                </a:solidFill>
              </a:rPr>
              <a:t>Syntax </a:t>
            </a:r>
          </a:p>
          <a:p>
            <a:pPr marL="117475" indent="222250" algn="just">
              <a:buNone/>
            </a:pPr>
            <a:r>
              <a:rPr lang="en-US" sz="2000" dirty="0" smtClean="0"/>
              <a:t>continue</a:t>
            </a:r>
            <a:r>
              <a:rPr lang="en-US" sz="2000" dirty="0"/>
              <a:t>;</a:t>
            </a:r>
          </a:p>
        </p:txBody>
      </p:sp>
      <p:pic>
        <p:nvPicPr>
          <p:cNvPr id="10242" name="Picture 2"/>
          <p:cNvPicPr>
            <a:picLocks noGrp="1" noChangeAspect="1" noChangeArrowheads="1"/>
          </p:cNvPicPr>
          <p:nvPr>
            <p:ph sz="half" idx="2"/>
          </p:nvPr>
        </p:nvPicPr>
        <p:blipFill>
          <a:blip r:embed="rId2"/>
          <a:srcRect/>
          <a:stretch>
            <a:fillRect/>
          </a:stretch>
        </p:blipFill>
        <p:spPr bwMode="auto">
          <a:xfrm>
            <a:off x="6623050" y="1492250"/>
            <a:ext cx="3295650" cy="4343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1"/>
            <a:ext cx="9624060" cy="656240"/>
          </a:xfrm>
        </p:spPr>
        <p:txBody>
          <a:bodyPr>
            <a:normAutofit/>
          </a:bodyPr>
          <a:lstStyle/>
          <a:p>
            <a:pPr algn="l"/>
            <a:r>
              <a:rPr lang="en-US" sz="3600" dirty="0" err="1">
                <a:solidFill>
                  <a:srgbClr val="00B0F0"/>
                </a:solidFill>
              </a:rPr>
              <a:t>goto</a:t>
            </a:r>
            <a:r>
              <a:rPr lang="en-US" sz="3600" dirty="0">
                <a:solidFill>
                  <a:srgbClr val="00B0F0"/>
                </a:solidFill>
              </a:rPr>
              <a:t> statement in C</a:t>
            </a:r>
          </a:p>
        </p:txBody>
      </p:sp>
      <p:sp>
        <p:nvSpPr>
          <p:cNvPr id="3" name="Content Placeholder 2"/>
          <p:cNvSpPr>
            <a:spLocks noGrp="1"/>
          </p:cNvSpPr>
          <p:nvPr>
            <p:ph sz="half" idx="1"/>
          </p:nvPr>
        </p:nvSpPr>
        <p:spPr>
          <a:xfrm>
            <a:off x="625639" y="1111250"/>
            <a:ext cx="4797261" cy="5791199"/>
          </a:xfrm>
        </p:spPr>
        <p:txBody>
          <a:bodyPr>
            <a:normAutofit fontScale="62500" lnSpcReduction="20000"/>
          </a:bodyPr>
          <a:lstStyle/>
          <a:p>
            <a:pPr marL="0" indent="0" algn="just">
              <a:buNone/>
            </a:pPr>
            <a:r>
              <a:rPr lang="en-US" dirty="0"/>
              <a:t>A </a:t>
            </a:r>
            <a:r>
              <a:rPr lang="en-US" dirty="0" err="1"/>
              <a:t>goto</a:t>
            </a:r>
            <a:r>
              <a:rPr lang="en-US" dirty="0"/>
              <a:t> statement in C programming language provides an unconditional jump from the </a:t>
            </a:r>
            <a:r>
              <a:rPr lang="en-US" dirty="0" err="1"/>
              <a:t>goto</a:t>
            </a:r>
            <a:r>
              <a:rPr lang="en-US" dirty="0"/>
              <a:t> to a labeled statement in the same function. </a:t>
            </a:r>
          </a:p>
          <a:p>
            <a:pPr marL="0" indent="0" algn="just">
              <a:buNone/>
            </a:pPr>
            <a:r>
              <a:rPr lang="en-US" dirty="0"/>
              <a:t>NOTE: Use of </a:t>
            </a:r>
            <a:r>
              <a:rPr lang="en-US" dirty="0" err="1"/>
              <a:t>goto</a:t>
            </a:r>
            <a:r>
              <a:rPr lang="en-US" dirty="0"/>
              <a:t> statement is highly discouraged in any programming language because it makes difficult to trace the control flow of a program, making the program hard to understand and hard to modify. Any program that uses a </a:t>
            </a:r>
            <a:r>
              <a:rPr lang="en-US" dirty="0" err="1"/>
              <a:t>goto</a:t>
            </a:r>
            <a:r>
              <a:rPr lang="en-US" dirty="0"/>
              <a:t> can be rewritten so that it doesn't need the </a:t>
            </a:r>
            <a:r>
              <a:rPr lang="en-US" dirty="0" err="1"/>
              <a:t>goto</a:t>
            </a:r>
            <a:r>
              <a:rPr lang="en-US" dirty="0"/>
              <a:t>. </a:t>
            </a:r>
          </a:p>
          <a:p>
            <a:pPr marL="0" indent="0" algn="just">
              <a:buNone/>
            </a:pPr>
            <a:r>
              <a:rPr lang="en-US" dirty="0">
                <a:solidFill>
                  <a:srgbClr val="C00000"/>
                </a:solidFill>
              </a:rPr>
              <a:t>Syntax </a:t>
            </a:r>
          </a:p>
          <a:p>
            <a:pPr marL="0" indent="0" algn="just">
              <a:buNone/>
            </a:pPr>
            <a:r>
              <a:rPr lang="en-US" dirty="0" err="1" smtClean="0"/>
              <a:t>goto</a:t>
            </a:r>
            <a:r>
              <a:rPr lang="en-US" dirty="0" smtClean="0"/>
              <a:t> </a:t>
            </a:r>
            <a:r>
              <a:rPr lang="en-US" dirty="0"/>
              <a:t>label; </a:t>
            </a:r>
          </a:p>
          <a:p>
            <a:pPr marL="0" indent="0" algn="just">
              <a:buNone/>
            </a:pPr>
            <a:r>
              <a:rPr lang="en-US" dirty="0"/>
              <a:t>.. </a:t>
            </a:r>
          </a:p>
          <a:p>
            <a:pPr marL="0" indent="0" algn="just">
              <a:buNone/>
            </a:pPr>
            <a:r>
              <a:rPr lang="en-US" dirty="0"/>
              <a:t>. </a:t>
            </a:r>
          </a:p>
          <a:p>
            <a:pPr marL="0" indent="0" algn="just">
              <a:buNone/>
            </a:pPr>
            <a:r>
              <a:rPr lang="en-US" dirty="0"/>
              <a:t>label: statement; </a:t>
            </a:r>
          </a:p>
          <a:p>
            <a:pPr marL="0" indent="0" algn="just">
              <a:buNone/>
            </a:pPr>
            <a:r>
              <a:rPr lang="en-US" dirty="0"/>
              <a:t>Here label can be any plain text except C keyword and it can be set anywhere in the C program above or below to </a:t>
            </a:r>
            <a:r>
              <a:rPr lang="en-US" dirty="0" err="1"/>
              <a:t>goto</a:t>
            </a:r>
            <a:r>
              <a:rPr lang="en-US" dirty="0"/>
              <a:t> statement.</a:t>
            </a:r>
          </a:p>
        </p:txBody>
      </p:sp>
      <p:pic>
        <p:nvPicPr>
          <p:cNvPr id="11266" name="Picture 2"/>
          <p:cNvPicPr>
            <a:picLocks noGrp="1" noChangeAspect="1" noChangeArrowheads="1"/>
          </p:cNvPicPr>
          <p:nvPr>
            <p:ph sz="half" idx="2"/>
          </p:nvPr>
        </p:nvPicPr>
        <p:blipFill>
          <a:blip r:embed="rId2"/>
          <a:srcRect/>
          <a:stretch>
            <a:fillRect/>
          </a:stretch>
        </p:blipFill>
        <p:spPr bwMode="auto">
          <a:xfrm>
            <a:off x="6489700" y="1492250"/>
            <a:ext cx="31242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1"/>
            <a:ext cx="9624060" cy="808640"/>
          </a:xfrm>
        </p:spPr>
        <p:txBody>
          <a:bodyPr>
            <a:normAutofit/>
          </a:bodyPr>
          <a:lstStyle/>
          <a:p>
            <a:r>
              <a:rPr lang="en-US" sz="3600" dirty="0">
                <a:solidFill>
                  <a:srgbClr val="00B0F0"/>
                </a:solidFill>
              </a:rPr>
              <a:t>The Infinite Loop</a:t>
            </a:r>
          </a:p>
        </p:txBody>
      </p:sp>
      <p:sp>
        <p:nvSpPr>
          <p:cNvPr id="3" name="Content Placeholder 2"/>
          <p:cNvSpPr>
            <a:spLocks noGrp="1"/>
          </p:cNvSpPr>
          <p:nvPr>
            <p:ph sz="half" idx="1"/>
          </p:nvPr>
        </p:nvSpPr>
        <p:spPr>
          <a:xfrm>
            <a:off x="1003300" y="1111250"/>
            <a:ext cx="8991600" cy="5791200"/>
          </a:xfrm>
        </p:spPr>
        <p:txBody>
          <a:bodyPr>
            <a:normAutofit fontScale="55000" lnSpcReduction="20000"/>
          </a:bodyPr>
          <a:lstStyle/>
          <a:p>
            <a:pPr marL="0" indent="0" algn="just">
              <a:lnSpc>
                <a:spcPct val="120000"/>
              </a:lnSpc>
              <a:buNone/>
            </a:pPr>
            <a:r>
              <a:rPr lang="en-US" dirty="0"/>
              <a:t>A loop becomes </a:t>
            </a:r>
            <a:r>
              <a:rPr lang="en-US" b="1" dirty="0"/>
              <a:t>infinite loop if a condition never becomes false. The for loop is traditionally used for this purpose. Since none of the three expressions that form the for loop are required, you can make an endless loop by leaving the conditional expression empty. </a:t>
            </a:r>
          </a:p>
          <a:p>
            <a:pPr marL="390525" indent="66675" algn="just">
              <a:lnSpc>
                <a:spcPct val="120000"/>
              </a:lnSpc>
              <a:buNone/>
            </a:pPr>
            <a:r>
              <a:rPr lang="en-US" dirty="0"/>
              <a:t>#include &lt;</a:t>
            </a:r>
            <a:r>
              <a:rPr lang="en-US" dirty="0" err="1"/>
              <a:t>stdio.h</a:t>
            </a:r>
            <a:r>
              <a:rPr lang="en-US" dirty="0"/>
              <a:t>&gt; </a:t>
            </a:r>
          </a:p>
          <a:p>
            <a:pPr marL="390525" indent="66675" algn="just">
              <a:lnSpc>
                <a:spcPct val="120000"/>
              </a:lnSpc>
              <a:buNone/>
            </a:pPr>
            <a:r>
              <a:rPr lang="en-US" dirty="0" err="1"/>
              <a:t>int</a:t>
            </a:r>
            <a:r>
              <a:rPr lang="en-US" dirty="0"/>
              <a:t> main () </a:t>
            </a:r>
          </a:p>
          <a:p>
            <a:pPr marL="390525" indent="66675" algn="just">
              <a:lnSpc>
                <a:spcPct val="120000"/>
              </a:lnSpc>
              <a:buNone/>
            </a:pPr>
            <a:r>
              <a:rPr lang="en-US" dirty="0"/>
              <a:t>{ TUTORIALS POINT Simply Easy Learning Page 58 </a:t>
            </a:r>
          </a:p>
          <a:p>
            <a:pPr marL="390525" indent="66675" algn="just">
              <a:lnSpc>
                <a:spcPct val="120000"/>
              </a:lnSpc>
              <a:buNone/>
            </a:pPr>
            <a:endParaRPr lang="en-US" dirty="0"/>
          </a:p>
          <a:p>
            <a:pPr marL="390525" indent="66675" algn="just">
              <a:lnSpc>
                <a:spcPct val="120000"/>
              </a:lnSpc>
              <a:buNone/>
            </a:pPr>
            <a:r>
              <a:rPr lang="en-US" dirty="0"/>
              <a:t>for( ; ; ) </a:t>
            </a:r>
          </a:p>
          <a:p>
            <a:pPr marL="390525" indent="66675" algn="just">
              <a:lnSpc>
                <a:spcPct val="120000"/>
              </a:lnSpc>
              <a:buNone/>
            </a:pPr>
            <a:r>
              <a:rPr lang="en-US" dirty="0"/>
              <a:t>{ </a:t>
            </a:r>
          </a:p>
          <a:p>
            <a:pPr marL="390525" indent="66675" algn="just">
              <a:lnSpc>
                <a:spcPct val="120000"/>
              </a:lnSpc>
              <a:buNone/>
            </a:pPr>
            <a:r>
              <a:rPr lang="en-US" dirty="0" err="1"/>
              <a:t>printf</a:t>
            </a:r>
            <a:r>
              <a:rPr lang="en-US" dirty="0"/>
              <a:t>("This loop will run forever.\n"); </a:t>
            </a:r>
          </a:p>
          <a:p>
            <a:pPr marL="390525" indent="66675" algn="just">
              <a:lnSpc>
                <a:spcPct val="120000"/>
              </a:lnSpc>
              <a:buNone/>
            </a:pPr>
            <a:r>
              <a:rPr lang="en-US" dirty="0"/>
              <a:t>} </a:t>
            </a:r>
          </a:p>
          <a:p>
            <a:pPr marL="390525" indent="66675" algn="just">
              <a:lnSpc>
                <a:spcPct val="120000"/>
              </a:lnSpc>
              <a:buNone/>
            </a:pPr>
            <a:r>
              <a:rPr lang="en-US" dirty="0"/>
              <a:t>return 0; </a:t>
            </a:r>
          </a:p>
          <a:p>
            <a:pPr marL="390525" indent="66675" algn="just">
              <a:lnSpc>
                <a:spcPct val="120000"/>
              </a:lnSpc>
              <a:buNone/>
            </a:pPr>
            <a:r>
              <a:rPr lang="en-US" dirty="0"/>
              <a:t>} </a:t>
            </a:r>
          </a:p>
          <a:p>
            <a:pPr marL="0" indent="0" algn="just">
              <a:lnSpc>
                <a:spcPct val="120000"/>
              </a:lnSpc>
              <a:buNone/>
            </a:pPr>
            <a:r>
              <a:rPr lang="en-US" dirty="0"/>
              <a:t>When the conditional expression is absent, it is assumed to be true. You may have an initialization and increment expression, but C programmers more commonly use the </a:t>
            </a:r>
            <a:r>
              <a:rPr lang="en-US" b="1" dirty="0"/>
              <a:t>for(;;) construct to signify an infinite loop. </a:t>
            </a:r>
            <a:endParaRPr lang="en-US" b="1" dirty="0" smtClean="0"/>
          </a:p>
          <a:p>
            <a:pPr marL="0" indent="0" algn="just">
              <a:lnSpc>
                <a:spcPct val="120000"/>
              </a:lnSpc>
              <a:buNone/>
            </a:pPr>
            <a:endParaRPr lang="en-US" b="1" dirty="0"/>
          </a:p>
          <a:p>
            <a:pPr marL="390525" indent="14288" algn="just">
              <a:lnSpc>
                <a:spcPct val="120000"/>
              </a:lnSpc>
              <a:buNone/>
            </a:pPr>
            <a:r>
              <a:rPr lang="en-US" b="1" dirty="0"/>
              <a:t>NOTE: You can terminate an infinite loop by pressing Ctrl + C keys.</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UNIT-4</a:t>
            </a:r>
            <a:br>
              <a:rPr lang="en-US" sz="3600" b="1" dirty="0" smtClean="0">
                <a:solidFill>
                  <a:srgbClr val="C00000"/>
                </a:solidFill>
              </a:rPr>
            </a:br>
            <a:r>
              <a:rPr lang="en-US" sz="3600" b="1" dirty="0" smtClean="0">
                <a:solidFill>
                  <a:srgbClr val="C00000"/>
                </a:solidFill>
              </a:rPr>
              <a:t>Pointers in C</a:t>
            </a:r>
            <a:endParaRPr lang="en-US" sz="3600" b="1" dirty="0">
              <a:solidFill>
                <a:srgbClr val="C00000"/>
              </a:solidFill>
            </a:endParaRPr>
          </a:p>
        </p:txBody>
      </p:sp>
      <p:sp>
        <p:nvSpPr>
          <p:cNvPr id="3" name="Content Placeholder 2"/>
          <p:cNvSpPr>
            <a:spLocks noGrp="1"/>
          </p:cNvSpPr>
          <p:nvPr>
            <p:ph sz="half" idx="1"/>
          </p:nvPr>
        </p:nvSpPr>
        <p:spPr>
          <a:xfrm>
            <a:off x="1917700" y="2101850"/>
            <a:ext cx="7162800" cy="2667000"/>
          </a:xfrm>
        </p:spPr>
        <p:txBody>
          <a:bodyPr/>
          <a:lstStyle/>
          <a:p>
            <a:pPr>
              <a:spcAft>
                <a:spcPts val="600"/>
              </a:spcAft>
            </a:pPr>
            <a:r>
              <a:rPr lang="en-IN" dirty="0" smtClean="0"/>
              <a:t>Introduction to Pointers</a:t>
            </a:r>
            <a:endParaRPr lang="en-US" dirty="0" smtClean="0"/>
          </a:p>
          <a:p>
            <a:pPr>
              <a:spcAft>
                <a:spcPts val="600"/>
              </a:spcAft>
            </a:pPr>
            <a:r>
              <a:rPr lang="en-IN" dirty="0" smtClean="0"/>
              <a:t>Address </a:t>
            </a:r>
            <a:r>
              <a:rPr lang="en-IN" dirty="0" smtClean="0"/>
              <a:t>operator and pointers </a:t>
            </a:r>
            <a:endParaRPr lang="en-US" dirty="0" smtClean="0"/>
          </a:p>
          <a:p>
            <a:pPr>
              <a:spcAft>
                <a:spcPts val="600"/>
              </a:spcAft>
            </a:pPr>
            <a:r>
              <a:rPr lang="en-IN" dirty="0" smtClean="0"/>
              <a:t>Declaring </a:t>
            </a:r>
            <a:r>
              <a:rPr lang="en-IN" dirty="0" smtClean="0"/>
              <a:t>and Initializing pointers, </a:t>
            </a:r>
            <a:endParaRPr lang="en-US" dirty="0" smtClean="0"/>
          </a:p>
          <a:p>
            <a:pPr>
              <a:spcAft>
                <a:spcPts val="600"/>
              </a:spcAft>
            </a:pPr>
            <a:r>
              <a:rPr lang="en-IN" dirty="0" smtClean="0"/>
              <a:t>Single </a:t>
            </a:r>
            <a:r>
              <a:rPr lang="en-IN" dirty="0" smtClean="0"/>
              <a:t>pointer</a:t>
            </a:r>
            <a:r>
              <a:rPr lang="en-IN" dirty="0" smtClean="0"/>
              <a:t>,</a:t>
            </a:r>
            <a:endParaRPr lang="en-US" dirty="0" smtClean="0"/>
          </a:p>
          <a:p>
            <a:pPr>
              <a:buNone/>
            </a:pP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1"/>
            <a:ext cx="9624060" cy="884839"/>
          </a:xfrm>
        </p:spPr>
        <p:txBody>
          <a:bodyPr>
            <a:normAutofit/>
          </a:bodyPr>
          <a:lstStyle/>
          <a:p>
            <a:r>
              <a:rPr lang="en-US" sz="3600" b="1" dirty="0" smtClean="0">
                <a:solidFill>
                  <a:srgbClr val="00B0F0"/>
                </a:solidFill>
              </a:rPr>
              <a:t>Introduction to Pointers in C</a:t>
            </a:r>
            <a:endParaRPr lang="en-US" sz="3600" dirty="0">
              <a:solidFill>
                <a:srgbClr val="00B0F0"/>
              </a:solidFill>
            </a:endParaRPr>
          </a:p>
        </p:txBody>
      </p:sp>
      <p:sp>
        <p:nvSpPr>
          <p:cNvPr id="3" name="Content Placeholder 2"/>
          <p:cNvSpPr>
            <a:spLocks noGrp="1"/>
          </p:cNvSpPr>
          <p:nvPr>
            <p:ph sz="half" idx="1"/>
          </p:nvPr>
        </p:nvSpPr>
        <p:spPr>
          <a:xfrm>
            <a:off x="625638" y="1416051"/>
            <a:ext cx="9064461" cy="5486400"/>
          </a:xfrm>
        </p:spPr>
        <p:txBody>
          <a:bodyPr>
            <a:normAutofit lnSpcReduction="10000"/>
          </a:bodyPr>
          <a:lstStyle/>
          <a:p>
            <a:pPr algn="just"/>
            <a:r>
              <a:rPr lang="en-US" dirty="0"/>
              <a:t>Pointers in C are easy and fun to learn. Some C programming tasks are performed more easily with pointers, and other tasks, such as dynamic memory allocation, cannot be performed without using pointers. So it becomes necessary to learn pointers to become a perfect C programmer. Let's start learning them in simple and easy steps. </a:t>
            </a:r>
          </a:p>
          <a:p>
            <a:pPr algn="just"/>
            <a:r>
              <a:rPr lang="en-US" dirty="0"/>
              <a:t>As you know, every variable is a memory location and every memory location has its address defined which can be accessed using </a:t>
            </a:r>
            <a:r>
              <a:rPr lang="en-US" b="1" dirty="0"/>
              <a:t>ampersand (&amp;) operator, which denotes an address in memory.</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1"/>
            <a:ext cx="9624060" cy="808640"/>
          </a:xfrm>
        </p:spPr>
        <p:txBody>
          <a:bodyPr>
            <a:normAutofit/>
          </a:bodyPr>
          <a:lstStyle/>
          <a:p>
            <a:r>
              <a:rPr lang="en-US" sz="3600" dirty="0">
                <a:solidFill>
                  <a:srgbClr val="00B0F0"/>
                </a:solidFill>
              </a:rPr>
              <a:t>What Are Pointers?</a:t>
            </a:r>
          </a:p>
        </p:txBody>
      </p:sp>
      <p:sp>
        <p:nvSpPr>
          <p:cNvPr id="3" name="Content Placeholder 2"/>
          <p:cNvSpPr>
            <a:spLocks noGrp="1"/>
          </p:cNvSpPr>
          <p:nvPr>
            <p:ph sz="half" idx="1"/>
          </p:nvPr>
        </p:nvSpPr>
        <p:spPr>
          <a:xfrm>
            <a:off x="1155700" y="1187450"/>
            <a:ext cx="8610599" cy="5715000"/>
          </a:xfrm>
        </p:spPr>
        <p:txBody>
          <a:bodyPr>
            <a:normAutofit fontScale="55000" lnSpcReduction="20000"/>
          </a:bodyPr>
          <a:lstStyle/>
          <a:p>
            <a:pPr marL="0" indent="0">
              <a:lnSpc>
                <a:spcPct val="120000"/>
              </a:lnSpc>
              <a:buNone/>
            </a:pPr>
            <a:r>
              <a:rPr lang="en-US" dirty="0"/>
              <a:t>A pointer is a variable whose value is the address of another variable, i.e., direct address of the memory location. Like any variable or constant, you must declare a pointer before you can use it to store any variable address. </a:t>
            </a:r>
            <a:endParaRPr lang="en-US" dirty="0" smtClean="0"/>
          </a:p>
          <a:p>
            <a:pPr marL="0" indent="0">
              <a:lnSpc>
                <a:spcPct val="120000"/>
              </a:lnSpc>
              <a:buNone/>
            </a:pPr>
            <a:r>
              <a:rPr lang="en-US" dirty="0" smtClean="0"/>
              <a:t>The </a:t>
            </a:r>
            <a:r>
              <a:rPr lang="en-US" dirty="0"/>
              <a:t>general form of a pointer variable declaration is: </a:t>
            </a:r>
          </a:p>
          <a:p>
            <a:pPr marL="0" indent="574675">
              <a:lnSpc>
                <a:spcPct val="120000"/>
              </a:lnSpc>
              <a:buNone/>
            </a:pPr>
            <a:r>
              <a:rPr lang="en-US" dirty="0">
                <a:solidFill>
                  <a:srgbClr val="C00000"/>
                </a:solidFill>
              </a:rPr>
              <a:t>type *</a:t>
            </a:r>
            <a:r>
              <a:rPr lang="en-US" dirty="0" err="1">
                <a:solidFill>
                  <a:srgbClr val="C00000"/>
                </a:solidFill>
              </a:rPr>
              <a:t>var</a:t>
            </a:r>
            <a:r>
              <a:rPr lang="en-US" dirty="0">
                <a:solidFill>
                  <a:srgbClr val="C00000"/>
                </a:solidFill>
              </a:rPr>
              <a:t>-name; </a:t>
            </a:r>
          </a:p>
          <a:p>
            <a:pPr marL="0" indent="0">
              <a:lnSpc>
                <a:spcPct val="120000"/>
              </a:lnSpc>
              <a:buNone/>
            </a:pPr>
            <a:r>
              <a:rPr lang="en-US" dirty="0"/>
              <a:t>Here, type is the pointer's base type; it must be a valid C data type and </a:t>
            </a:r>
            <a:r>
              <a:rPr lang="en-US" dirty="0" err="1"/>
              <a:t>var</a:t>
            </a:r>
            <a:r>
              <a:rPr lang="en-US" dirty="0"/>
              <a:t>-name is the name of the pointer variable. The asterisk * you used to declare a pointer is the same asterisk that you use for multiplication. However, in this statement the asterisk is being used to designate a variable as a pointer</a:t>
            </a:r>
            <a:r>
              <a:rPr lang="en-US" dirty="0" smtClean="0"/>
              <a:t>.</a:t>
            </a:r>
          </a:p>
          <a:p>
            <a:pPr marL="0" indent="0">
              <a:lnSpc>
                <a:spcPct val="120000"/>
              </a:lnSpc>
              <a:buNone/>
            </a:pPr>
            <a:r>
              <a:rPr lang="en-US" dirty="0" smtClean="0"/>
              <a:t>Following </a:t>
            </a:r>
            <a:r>
              <a:rPr lang="en-US" dirty="0"/>
              <a:t>are the valid pointer declaration: </a:t>
            </a:r>
          </a:p>
          <a:p>
            <a:pPr marL="0" indent="574675">
              <a:lnSpc>
                <a:spcPct val="120000"/>
              </a:lnSpc>
              <a:buNone/>
            </a:pPr>
            <a:r>
              <a:rPr lang="en-US" dirty="0" err="1">
                <a:solidFill>
                  <a:srgbClr val="C00000"/>
                </a:solidFill>
              </a:rPr>
              <a:t>int</a:t>
            </a:r>
            <a:r>
              <a:rPr lang="en-US" dirty="0">
                <a:solidFill>
                  <a:srgbClr val="C00000"/>
                </a:solidFill>
              </a:rPr>
              <a:t> *</a:t>
            </a:r>
            <a:r>
              <a:rPr lang="en-US" dirty="0" err="1">
                <a:solidFill>
                  <a:srgbClr val="C00000"/>
                </a:solidFill>
              </a:rPr>
              <a:t>ip</a:t>
            </a:r>
            <a:r>
              <a:rPr lang="en-US" dirty="0">
                <a:solidFill>
                  <a:srgbClr val="C00000"/>
                </a:solidFill>
              </a:rPr>
              <a:t>; /* pointer to an integer */ </a:t>
            </a:r>
          </a:p>
          <a:p>
            <a:pPr marL="0" indent="574675">
              <a:lnSpc>
                <a:spcPct val="120000"/>
              </a:lnSpc>
              <a:buNone/>
            </a:pPr>
            <a:r>
              <a:rPr lang="en-US" dirty="0">
                <a:solidFill>
                  <a:srgbClr val="C00000"/>
                </a:solidFill>
              </a:rPr>
              <a:t>double *</a:t>
            </a:r>
            <a:r>
              <a:rPr lang="en-US" dirty="0" err="1">
                <a:solidFill>
                  <a:srgbClr val="C00000"/>
                </a:solidFill>
              </a:rPr>
              <a:t>dp</a:t>
            </a:r>
            <a:r>
              <a:rPr lang="en-US" dirty="0">
                <a:solidFill>
                  <a:srgbClr val="C00000"/>
                </a:solidFill>
              </a:rPr>
              <a:t>; /* pointer to a double */ </a:t>
            </a:r>
          </a:p>
          <a:p>
            <a:pPr marL="0" indent="574675">
              <a:lnSpc>
                <a:spcPct val="120000"/>
              </a:lnSpc>
              <a:buNone/>
            </a:pPr>
            <a:r>
              <a:rPr lang="en-US" dirty="0">
                <a:solidFill>
                  <a:srgbClr val="C00000"/>
                </a:solidFill>
              </a:rPr>
              <a:t>float *</a:t>
            </a:r>
            <a:r>
              <a:rPr lang="en-US" dirty="0" err="1">
                <a:solidFill>
                  <a:srgbClr val="C00000"/>
                </a:solidFill>
              </a:rPr>
              <a:t>fp</a:t>
            </a:r>
            <a:r>
              <a:rPr lang="en-US" dirty="0">
                <a:solidFill>
                  <a:srgbClr val="C00000"/>
                </a:solidFill>
              </a:rPr>
              <a:t>; /* pointer to a float */ </a:t>
            </a:r>
          </a:p>
          <a:p>
            <a:pPr marL="0" indent="574675">
              <a:lnSpc>
                <a:spcPct val="120000"/>
              </a:lnSpc>
              <a:buNone/>
            </a:pPr>
            <a:r>
              <a:rPr lang="en-US" dirty="0">
                <a:solidFill>
                  <a:srgbClr val="C00000"/>
                </a:solidFill>
              </a:rPr>
              <a:t>char *</a:t>
            </a:r>
            <a:r>
              <a:rPr lang="en-US" dirty="0" err="1">
                <a:solidFill>
                  <a:srgbClr val="C00000"/>
                </a:solidFill>
              </a:rPr>
              <a:t>ch</a:t>
            </a:r>
            <a:r>
              <a:rPr lang="en-US" dirty="0">
                <a:solidFill>
                  <a:srgbClr val="C00000"/>
                </a:solidFill>
              </a:rPr>
              <a:t> /* pointer to a character */ </a:t>
            </a:r>
          </a:p>
          <a:p>
            <a:pPr marL="0" indent="0">
              <a:lnSpc>
                <a:spcPct val="120000"/>
              </a:lnSpc>
              <a:buNone/>
            </a:pPr>
            <a:r>
              <a:rPr lang="en-US" dirty="0"/>
              <a:t>The actual data type of the value of all pointers, whether integer, float, character, or otherwise, is the same, a long hexadecimal number that represents a memory address. The only difference between pointers of different data types is the data type of the variable or constant that the pointer points to.</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1"/>
            <a:ext cx="9624060" cy="732440"/>
          </a:xfrm>
        </p:spPr>
        <p:txBody>
          <a:bodyPr>
            <a:normAutofit/>
          </a:bodyPr>
          <a:lstStyle/>
          <a:p>
            <a:r>
              <a:rPr lang="en-US" sz="3600" dirty="0">
                <a:solidFill>
                  <a:srgbClr val="00B0F0"/>
                </a:solidFill>
              </a:rPr>
              <a:t>How to use Pointers?</a:t>
            </a:r>
          </a:p>
        </p:txBody>
      </p:sp>
      <p:sp>
        <p:nvSpPr>
          <p:cNvPr id="3" name="Content Placeholder 2"/>
          <p:cNvSpPr>
            <a:spLocks noGrp="1"/>
          </p:cNvSpPr>
          <p:nvPr>
            <p:ph sz="half" idx="1"/>
          </p:nvPr>
        </p:nvSpPr>
        <p:spPr>
          <a:xfrm>
            <a:off x="625638" y="1035050"/>
            <a:ext cx="9064461" cy="6248400"/>
          </a:xfrm>
        </p:spPr>
        <p:txBody>
          <a:bodyPr>
            <a:noAutofit/>
          </a:bodyPr>
          <a:lstStyle/>
          <a:p>
            <a:pPr marL="0" indent="0" algn="just">
              <a:buNone/>
            </a:pPr>
            <a:r>
              <a:rPr lang="en-US" sz="1700" dirty="0"/>
              <a:t>There are few important operations, which we will do with the help of pointers very frequently. </a:t>
            </a:r>
            <a:endParaRPr lang="en-US" sz="1700" dirty="0" smtClean="0"/>
          </a:p>
          <a:p>
            <a:pPr marL="342900" indent="-342900" algn="just">
              <a:buAutoNum type="alphaLcParenBoth"/>
            </a:pPr>
            <a:r>
              <a:rPr lang="en-US" sz="1700" b="1" dirty="0" smtClean="0"/>
              <a:t>we </a:t>
            </a:r>
            <a:r>
              <a:rPr lang="en-US" sz="1700" b="1" dirty="0"/>
              <a:t>define a pointer variable </a:t>
            </a:r>
            <a:endParaRPr lang="en-US" sz="1700" b="1" dirty="0" smtClean="0"/>
          </a:p>
          <a:p>
            <a:pPr marL="342900" indent="-342900" algn="just">
              <a:buAutoNum type="alphaLcParenBoth"/>
            </a:pPr>
            <a:r>
              <a:rPr lang="en-US" sz="1700" b="1" dirty="0" smtClean="0"/>
              <a:t>assign </a:t>
            </a:r>
            <a:r>
              <a:rPr lang="en-US" sz="1700" b="1" dirty="0"/>
              <a:t>the address of a variable to a pointer and </a:t>
            </a:r>
            <a:endParaRPr lang="en-US" sz="1700" b="1" dirty="0" smtClean="0"/>
          </a:p>
          <a:p>
            <a:pPr marL="342900" indent="-342900" algn="just">
              <a:buAutoNum type="alphaLcParenBoth"/>
            </a:pPr>
            <a:r>
              <a:rPr lang="en-US" sz="1700" b="1" dirty="0" smtClean="0"/>
              <a:t>finally </a:t>
            </a:r>
            <a:r>
              <a:rPr lang="en-US" sz="1700" b="1" dirty="0"/>
              <a:t>access the value at the address available in the pointer variable. </a:t>
            </a:r>
            <a:endParaRPr lang="en-US" sz="1700" b="1" dirty="0" smtClean="0"/>
          </a:p>
          <a:p>
            <a:pPr marL="342900" indent="-342900" algn="just">
              <a:buAutoNum type="alphaLcParenBoth"/>
            </a:pPr>
            <a:r>
              <a:rPr lang="en-US" sz="1700" b="1" dirty="0" smtClean="0"/>
              <a:t>This </a:t>
            </a:r>
            <a:r>
              <a:rPr lang="en-US" sz="1700" b="1" dirty="0"/>
              <a:t>is done by using unary operator * that returns the value of the variable located at the address specified by its operand. </a:t>
            </a:r>
            <a:endParaRPr lang="en-US" sz="1700" b="1" dirty="0" smtClean="0"/>
          </a:p>
          <a:p>
            <a:pPr algn="just">
              <a:buNone/>
            </a:pPr>
            <a:r>
              <a:rPr lang="en-US" sz="1700" b="1" dirty="0" smtClean="0"/>
              <a:t>Following </a:t>
            </a:r>
            <a:r>
              <a:rPr lang="en-US" sz="1700" b="1" dirty="0"/>
              <a:t>example makes use of these operations: </a:t>
            </a:r>
          </a:p>
          <a:p>
            <a:pPr marL="390525" indent="14288" algn="just">
              <a:buNone/>
            </a:pPr>
            <a:r>
              <a:rPr lang="en-US" sz="1700" dirty="0">
                <a:solidFill>
                  <a:srgbClr val="C00000"/>
                </a:solidFill>
              </a:rPr>
              <a:t>#include &lt;</a:t>
            </a:r>
            <a:r>
              <a:rPr lang="en-US" sz="1700" dirty="0" err="1">
                <a:solidFill>
                  <a:srgbClr val="C00000"/>
                </a:solidFill>
              </a:rPr>
              <a:t>stdio.h</a:t>
            </a:r>
            <a:r>
              <a:rPr lang="en-US" sz="1700" dirty="0">
                <a:solidFill>
                  <a:srgbClr val="C00000"/>
                </a:solidFill>
              </a:rPr>
              <a:t>&gt; </a:t>
            </a:r>
          </a:p>
          <a:p>
            <a:pPr marL="390525" indent="14288" algn="just">
              <a:buNone/>
            </a:pPr>
            <a:r>
              <a:rPr lang="en-US" sz="1700" dirty="0" err="1">
                <a:solidFill>
                  <a:srgbClr val="C00000"/>
                </a:solidFill>
              </a:rPr>
              <a:t>int</a:t>
            </a:r>
            <a:r>
              <a:rPr lang="en-US" sz="1700" dirty="0">
                <a:solidFill>
                  <a:srgbClr val="C00000"/>
                </a:solidFill>
              </a:rPr>
              <a:t> main () </a:t>
            </a:r>
          </a:p>
          <a:p>
            <a:pPr marL="390525" indent="14288" algn="just">
              <a:buNone/>
            </a:pPr>
            <a:r>
              <a:rPr lang="en-US" sz="1700" dirty="0">
                <a:solidFill>
                  <a:srgbClr val="C00000"/>
                </a:solidFill>
              </a:rPr>
              <a:t>{ </a:t>
            </a:r>
          </a:p>
          <a:p>
            <a:pPr marL="390525" indent="14288" algn="just">
              <a:buNone/>
            </a:pPr>
            <a:r>
              <a:rPr lang="en-US" sz="1700" dirty="0" err="1">
                <a:solidFill>
                  <a:srgbClr val="C00000"/>
                </a:solidFill>
              </a:rPr>
              <a:t>int</a:t>
            </a:r>
            <a:r>
              <a:rPr lang="en-US" sz="1700" dirty="0">
                <a:solidFill>
                  <a:srgbClr val="C00000"/>
                </a:solidFill>
              </a:rPr>
              <a:t> </a:t>
            </a:r>
            <a:r>
              <a:rPr lang="en-US" sz="1700" dirty="0" err="1">
                <a:solidFill>
                  <a:srgbClr val="C00000"/>
                </a:solidFill>
              </a:rPr>
              <a:t>var</a:t>
            </a:r>
            <a:r>
              <a:rPr lang="en-US" sz="1700" dirty="0">
                <a:solidFill>
                  <a:srgbClr val="C00000"/>
                </a:solidFill>
              </a:rPr>
              <a:t> = 20; /* actual variable declaration */ </a:t>
            </a:r>
          </a:p>
          <a:p>
            <a:pPr marL="390525" indent="14288" algn="just">
              <a:buNone/>
            </a:pPr>
            <a:r>
              <a:rPr lang="en-US" sz="1700" dirty="0" err="1">
                <a:solidFill>
                  <a:srgbClr val="C00000"/>
                </a:solidFill>
              </a:rPr>
              <a:t>int</a:t>
            </a:r>
            <a:r>
              <a:rPr lang="en-US" sz="1700" dirty="0">
                <a:solidFill>
                  <a:srgbClr val="C00000"/>
                </a:solidFill>
              </a:rPr>
              <a:t> *</a:t>
            </a:r>
            <a:r>
              <a:rPr lang="en-US" sz="1700" dirty="0" err="1">
                <a:solidFill>
                  <a:srgbClr val="C00000"/>
                </a:solidFill>
              </a:rPr>
              <a:t>ip</a:t>
            </a:r>
            <a:r>
              <a:rPr lang="en-US" sz="1700" dirty="0">
                <a:solidFill>
                  <a:srgbClr val="C00000"/>
                </a:solidFill>
              </a:rPr>
              <a:t>; /* pointer variable declaration */ </a:t>
            </a:r>
          </a:p>
          <a:p>
            <a:pPr marL="390525" indent="14288" algn="just">
              <a:buNone/>
            </a:pPr>
            <a:r>
              <a:rPr lang="en-US" sz="1700" dirty="0" err="1">
                <a:solidFill>
                  <a:srgbClr val="C00000"/>
                </a:solidFill>
              </a:rPr>
              <a:t>ip</a:t>
            </a:r>
            <a:r>
              <a:rPr lang="en-US" sz="1700" dirty="0">
                <a:solidFill>
                  <a:srgbClr val="C00000"/>
                </a:solidFill>
              </a:rPr>
              <a:t> = &amp;</a:t>
            </a:r>
            <a:r>
              <a:rPr lang="en-US" sz="1700" dirty="0" err="1">
                <a:solidFill>
                  <a:srgbClr val="C00000"/>
                </a:solidFill>
              </a:rPr>
              <a:t>var</a:t>
            </a:r>
            <a:r>
              <a:rPr lang="en-US" sz="1700" dirty="0">
                <a:solidFill>
                  <a:srgbClr val="C00000"/>
                </a:solidFill>
              </a:rPr>
              <a:t>; /* store address of </a:t>
            </a:r>
            <a:r>
              <a:rPr lang="en-US" sz="1700" dirty="0" err="1">
                <a:solidFill>
                  <a:srgbClr val="C00000"/>
                </a:solidFill>
              </a:rPr>
              <a:t>var</a:t>
            </a:r>
            <a:r>
              <a:rPr lang="en-US" sz="1700" dirty="0">
                <a:solidFill>
                  <a:srgbClr val="C00000"/>
                </a:solidFill>
              </a:rPr>
              <a:t> in pointer variable*/ </a:t>
            </a:r>
          </a:p>
          <a:p>
            <a:pPr marL="390525" indent="14288" algn="just">
              <a:buNone/>
            </a:pPr>
            <a:r>
              <a:rPr lang="en-US" sz="1700" dirty="0" err="1">
                <a:solidFill>
                  <a:srgbClr val="C00000"/>
                </a:solidFill>
              </a:rPr>
              <a:t>printf</a:t>
            </a:r>
            <a:r>
              <a:rPr lang="en-US" sz="1700" dirty="0">
                <a:solidFill>
                  <a:srgbClr val="C00000"/>
                </a:solidFill>
              </a:rPr>
              <a:t>("Address of </a:t>
            </a:r>
            <a:r>
              <a:rPr lang="en-US" sz="1700" dirty="0" err="1">
                <a:solidFill>
                  <a:srgbClr val="C00000"/>
                </a:solidFill>
              </a:rPr>
              <a:t>var</a:t>
            </a:r>
            <a:r>
              <a:rPr lang="en-US" sz="1700" dirty="0">
                <a:solidFill>
                  <a:srgbClr val="C00000"/>
                </a:solidFill>
              </a:rPr>
              <a:t> variable: %x\n", &amp;</a:t>
            </a:r>
            <a:r>
              <a:rPr lang="en-US" sz="1700" dirty="0" err="1">
                <a:solidFill>
                  <a:srgbClr val="C00000"/>
                </a:solidFill>
              </a:rPr>
              <a:t>var</a:t>
            </a:r>
            <a:r>
              <a:rPr lang="en-US" sz="1700" dirty="0">
                <a:solidFill>
                  <a:srgbClr val="C00000"/>
                </a:solidFill>
              </a:rPr>
              <a:t> ); </a:t>
            </a:r>
          </a:p>
          <a:p>
            <a:pPr marL="390525" indent="14288" algn="just">
              <a:buNone/>
            </a:pPr>
            <a:r>
              <a:rPr lang="en-US" sz="1700" dirty="0">
                <a:solidFill>
                  <a:srgbClr val="C00000"/>
                </a:solidFill>
              </a:rPr>
              <a:t>/* address stored in pointer variable */ </a:t>
            </a:r>
          </a:p>
          <a:p>
            <a:pPr marL="390525" indent="14288" algn="just">
              <a:buNone/>
            </a:pPr>
            <a:r>
              <a:rPr lang="en-US" sz="1700" dirty="0" err="1">
                <a:solidFill>
                  <a:srgbClr val="C00000"/>
                </a:solidFill>
              </a:rPr>
              <a:t>printf</a:t>
            </a:r>
            <a:r>
              <a:rPr lang="en-US" sz="1700" dirty="0">
                <a:solidFill>
                  <a:srgbClr val="C00000"/>
                </a:solidFill>
              </a:rPr>
              <a:t>("Address stored in </a:t>
            </a:r>
            <a:r>
              <a:rPr lang="en-US" sz="1700" dirty="0" err="1">
                <a:solidFill>
                  <a:srgbClr val="C00000"/>
                </a:solidFill>
              </a:rPr>
              <a:t>ip</a:t>
            </a:r>
            <a:r>
              <a:rPr lang="en-US" sz="1700" dirty="0">
                <a:solidFill>
                  <a:srgbClr val="C00000"/>
                </a:solidFill>
              </a:rPr>
              <a:t> variable: %x\n", </a:t>
            </a:r>
            <a:r>
              <a:rPr lang="en-US" sz="1700" dirty="0" err="1">
                <a:solidFill>
                  <a:srgbClr val="C00000"/>
                </a:solidFill>
              </a:rPr>
              <a:t>ip</a:t>
            </a:r>
            <a:r>
              <a:rPr lang="en-US" sz="1700" dirty="0">
                <a:solidFill>
                  <a:srgbClr val="C00000"/>
                </a:solidFill>
              </a:rPr>
              <a:t> ); </a:t>
            </a:r>
          </a:p>
          <a:p>
            <a:pPr marL="390525" indent="14288" algn="just">
              <a:buNone/>
            </a:pPr>
            <a:r>
              <a:rPr lang="en-US" sz="1700" dirty="0">
                <a:solidFill>
                  <a:srgbClr val="C00000"/>
                </a:solidFill>
              </a:rPr>
              <a:t>/* access the value using the pointer */ </a:t>
            </a:r>
          </a:p>
          <a:p>
            <a:pPr marL="390525" indent="14288" algn="just">
              <a:buNone/>
            </a:pPr>
            <a:r>
              <a:rPr lang="en-US" sz="1700" dirty="0" err="1">
                <a:solidFill>
                  <a:srgbClr val="C00000"/>
                </a:solidFill>
              </a:rPr>
              <a:t>printf</a:t>
            </a:r>
            <a:r>
              <a:rPr lang="en-US" sz="1700" dirty="0">
                <a:solidFill>
                  <a:srgbClr val="C00000"/>
                </a:solidFill>
              </a:rPr>
              <a:t>("Value of *</a:t>
            </a:r>
            <a:r>
              <a:rPr lang="en-US" sz="1700" dirty="0" err="1">
                <a:solidFill>
                  <a:srgbClr val="C00000"/>
                </a:solidFill>
              </a:rPr>
              <a:t>ip</a:t>
            </a:r>
            <a:r>
              <a:rPr lang="en-US" sz="1700" dirty="0">
                <a:solidFill>
                  <a:srgbClr val="C00000"/>
                </a:solidFill>
              </a:rPr>
              <a:t> variable: %d\n", *</a:t>
            </a:r>
            <a:r>
              <a:rPr lang="en-US" sz="1700" dirty="0" err="1">
                <a:solidFill>
                  <a:srgbClr val="C00000"/>
                </a:solidFill>
              </a:rPr>
              <a:t>ip</a:t>
            </a:r>
            <a:r>
              <a:rPr lang="en-US" sz="1700" dirty="0">
                <a:solidFill>
                  <a:srgbClr val="C00000"/>
                </a:solidFill>
              </a:rPr>
              <a:t> ); </a:t>
            </a:r>
          </a:p>
          <a:p>
            <a:pPr marL="390525" indent="14288" algn="just">
              <a:buNone/>
            </a:pPr>
            <a:r>
              <a:rPr lang="en-US" sz="1700" dirty="0">
                <a:solidFill>
                  <a:srgbClr val="C00000"/>
                </a:solidFill>
              </a:rPr>
              <a:t>return 0; </a:t>
            </a:r>
          </a:p>
          <a:p>
            <a:pPr marL="390525" indent="14288" algn="just">
              <a:buNone/>
            </a:pPr>
            <a:r>
              <a:rPr lang="en-US" sz="1700" dirty="0" smtClean="0">
                <a:solidFill>
                  <a:srgbClr val="C00000"/>
                </a:solidFill>
              </a:rPr>
              <a:t>}</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500" y="1035050"/>
            <a:ext cx="7467600" cy="3276600"/>
          </a:xfrm>
        </p:spPr>
        <p:txBody>
          <a:bodyPr>
            <a:normAutofit/>
          </a:bodyPr>
          <a:lstStyle/>
          <a:p>
            <a:pPr algn="l"/>
            <a:r>
              <a:rPr lang="en-US" sz="2800" dirty="0" smtClean="0"/>
              <a:t>When the above code is compiled and executed, it produces result something as follows: </a:t>
            </a:r>
            <a:br>
              <a:rPr lang="en-US" sz="2800" dirty="0" smtClean="0"/>
            </a:br>
            <a:r>
              <a:rPr lang="en-US" sz="2800" dirty="0" smtClean="0">
                <a:solidFill>
                  <a:srgbClr val="0070C0"/>
                </a:solidFill>
              </a:rPr>
              <a:t>Address of </a:t>
            </a:r>
            <a:r>
              <a:rPr lang="en-US" sz="2800" dirty="0" err="1" smtClean="0">
                <a:solidFill>
                  <a:srgbClr val="0070C0"/>
                </a:solidFill>
              </a:rPr>
              <a:t>var</a:t>
            </a:r>
            <a:r>
              <a:rPr lang="en-US" sz="2800" dirty="0" smtClean="0">
                <a:solidFill>
                  <a:srgbClr val="0070C0"/>
                </a:solidFill>
              </a:rPr>
              <a:t> variable: bffd8b3c </a:t>
            </a:r>
            <a:br>
              <a:rPr lang="en-US" sz="2800" dirty="0" smtClean="0">
                <a:solidFill>
                  <a:srgbClr val="0070C0"/>
                </a:solidFill>
              </a:rPr>
            </a:br>
            <a:r>
              <a:rPr lang="en-US" sz="2800" dirty="0" smtClean="0">
                <a:solidFill>
                  <a:srgbClr val="0070C0"/>
                </a:solidFill>
              </a:rPr>
              <a:t>Address stored in </a:t>
            </a:r>
            <a:r>
              <a:rPr lang="en-US" sz="2800" dirty="0" err="1" smtClean="0">
                <a:solidFill>
                  <a:srgbClr val="0070C0"/>
                </a:solidFill>
              </a:rPr>
              <a:t>ip</a:t>
            </a:r>
            <a:r>
              <a:rPr lang="en-US" sz="2800" dirty="0" smtClean="0">
                <a:solidFill>
                  <a:srgbClr val="0070C0"/>
                </a:solidFill>
              </a:rPr>
              <a:t> variable: bffd8b3c </a:t>
            </a:r>
            <a:br>
              <a:rPr lang="en-US" sz="2800" dirty="0" smtClean="0">
                <a:solidFill>
                  <a:srgbClr val="0070C0"/>
                </a:solidFill>
              </a:rPr>
            </a:br>
            <a:r>
              <a:rPr lang="en-US" sz="2800" dirty="0" smtClean="0">
                <a:solidFill>
                  <a:srgbClr val="0070C0"/>
                </a:solidFill>
              </a:rPr>
              <a:t>Value of *</a:t>
            </a:r>
            <a:r>
              <a:rPr lang="en-US" sz="2800" dirty="0" err="1" smtClean="0">
                <a:solidFill>
                  <a:srgbClr val="0070C0"/>
                </a:solidFill>
              </a:rPr>
              <a:t>ip</a:t>
            </a:r>
            <a:r>
              <a:rPr lang="en-US" sz="2800" dirty="0" smtClean="0">
                <a:solidFill>
                  <a:srgbClr val="0070C0"/>
                </a:solidFill>
              </a:rPr>
              <a:t> variable: 20</a:t>
            </a:r>
            <a:br>
              <a:rPr lang="en-US" sz="2800" dirty="0" smtClean="0">
                <a:solidFill>
                  <a:srgbClr val="0070C0"/>
                </a:solidFill>
              </a:rPr>
            </a:b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42254" y="4772008"/>
            <a:ext cx="1751375" cy="1889125"/>
          </a:xfrm>
          <a:prstGeom prst="rect">
            <a:avLst/>
          </a:prstGeom>
        </p:spPr>
      </p:pic>
      <p:pic>
        <p:nvPicPr>
          <p:cNvPr id="3" name="object 3"/>
          <p:cNvPicPr/>
          <p:nvPr/>
        </p:nvPicPr>
        <p:blipFill>
          <a:blip r:embed="rId3" cstate="print"/>
          <a:stretch>
            <a:fillRect/>
          </a:stretch>
        </p:blipFill>
        <p:spPr>
          <a:xfrm>
            <a:off x="6576596" y="2587707"/>
            <a:ext cx="2272852" cy="1731698"/>
          </a:xfrm>
          <a:prstGeom prst="rect">
            <a:avLst/>
          </a:prstGeom>
        </p:spPr>
      </p:pic>
      <p:sp>
        <p:nvSpPr>
          <p:cNvPr id="6" name="object 6"/>
          <p:cNvSpPr txBox="1"/>
          <p:nvPr/>
        </p:nvSpPr>
        <p:spPr>
          <a:xfrm>
            <a:off x="927100" y="2101850"/>
            <a:ext cx="4267200" cy="509114"/>
          </a:xfrm>
          <a:prstGeom prst="rect">
            <a:avLst/>
          </a:prstGeom>
        </p:spPr>
        <p:txBody>
          <a:bodyPr vert="horz" wrap="square" lIns="0" tIns="100330" rIns="0" bIns="0" rtlCol="0">
            <a:spAutoFit/>
          </a:bodyPr>
          <a:lstStyle/>
          <a:p>
            <a:pPr marL="317500">
              <a:spcBef>
                <a:spcPts val="695"/>
              </a:spcBef>
              <a:tabLst>
                <a:tab pos="1573530" algn="l"/>
              </a:tabLst>
            </a:pPr>
            <a:r>
              <a:rPr sz="2650" b="0" spc="-100" smtClean="0">
                <a:latin typeface="Bookman Old Style"/>
                <a:cs typeface="Bookman Old Style"/>
              </a:rPr>
              <a:t>Step</a:t>
            </a:r>
            <a:r>
              <a:rPr sz="2650" b="0" spc="-105" smtClean="0">
                <a:latin typeface="Bookman Old Style"/>
                <a:cs typeface="Bookman Old Style"/>
              </a:rPr>
              <a:t> </a:t>
            </a:r>
            <a:r>
              <a:rPr sz="2650" b="0" spc="-85" dirty="0">
                <a:latin typeface="Bookman Old Style"/>
                <a:cs typeface="Bookman Old Style"/>
              </a:rPr>
              <a:t>1:</a:t>
            </a:r>
            <a:r>
              <a:rPr sz="2650" b="0" spc="-85">
                <a:latin typeface="Bookman Old Style"/>
                <a:cs typeface="Bookman Old Style"/>
              </a:rPr>
              <a:t>	</a:t>
            </a:r>
            <a:r>
              <a:rPr lang="en-US" sz="2650" b="0" spc="-85" dirty="0" smtClean="0">
                <a:latin typeface="Bookman Old Style"/>
                <a:cs typeface="Bookman Old Style"/>
              </a:rPr>
              <a:t>    </a:t>
            </a:r>
            <a:r>
              <a:rPr sz="2650" b="0" spc="-100" smtClean="0">
                <a:latin typeface="Bookman Old Style"/>
                <a:cs typeface="Bookman Old Style"/>
              </a:rPr>
              <a:t>Input</a:t>
            </a:r>
            <a:r>
              <a:rPr sz="2650" b="0" spc="25" smtClean="0">
                <a:latin typeface="Bookman Old Style"/>
                <a:cs typeface="Bookman Old Style"/>
              </a:rPr>
              <a:t> </a:t>
            </a:r>
            <a:r>
              <a:rPr sz="2650" b="0" spc="45" dirty="0">
                <a:latin typeface="Bookman Old Style"/>
                <a:cs typeface="Bookman Old Style"/>
              </a:rPr>
              <a:t>Lft</a:t>
            </a:r>
            <a:endParaRPr sz="2650">
              <a:latin typeface="Bookman Old Style"/>
              <a:cs typeface="Bookman Old Style"/>
            </a:endParaRPr>
          </a:p>
        </p:txBody>
      </p:sp>
      <p:sp>
        <p:nvSpPr>
          <p:cNvPr id="7" name="object 7"/>
          <p:cNvSpPr txBox="1"/>
          <p:nvPr/>
        </p:nvSpPr>
        <p:spPr>
          <a:xfrm>
            <a:off x="1201599" y="2677091"/>
            <a:ext cx="1099185" cy="1009650"/>
          </a:xfrm>
          <a:prstGeom prst="rect">
            <a:avLst/>
          </a:prstGeom>
        </p:spPr>
        <p:txBody>
          <a:bodyPr vert="horz" wrap="square" lIns="0" tIns="100330" rIns="0" bIns="0" rtlCol="0">
            <a:spAutoFit/>
          </a:bodyPr>
          <a:lstStyle/>
          <a:p>
            <a:pPr marL="12700">
              <a:lnSpc>
                <a:spcPct val="100000"/>
              </a:lnSpc>
              <a:spcBef>
                <a:spcPts val="790"/>
              </a:spcBef>
            </a:pPr>
            <a:r>
              <a:rPr sz="2650" b="0" spc="-100" dirty="0">
                <a:latin typeface="Bookman Old Style"/>
                <a:cs typeface="Bookman Old Style"/>
              </a:rPr>
              <a:t>Step</a:t>
            </a:r>
            <a:r>
              <a:rPr sz="2650" b="0" spc="-45" dirty="0">
                <a:latin typeface="Bookman Old Style"/>
                <a:cs typeface="Bookman Old Style"/>
              </a:rPr>
              <a:t> </a:t>
            </a:r>
            <a:r>
              <a:rPr sz="2650" b="0" spc="-175" dirty="0">
                <a:latin typeface="Bookman Old Style"/>
                <a:cs typeface="Bookman Old Style"/>
              </a:rPr>
              <a:t>2:</a:t>
            </a:r>
            <a:endParaRPr sz="2650">
              <a:latin typeface="Bookman Old Style"/>
              <a:cs typeface="Bookman Old Style"/>
            </a:endParaRPr>
          </a:p>
          <a:p>
            <a:pPr marL="12700">
              <a:lnSpc>
                <a:spcPct val="100000"/>
              </a:lnSpc>
              <a:spcBef>
                <a:spcPts val="695"/>
              </a:spcBef>
            </a:pPr>
            <a:r>
              <a:rPr sz="2650" b="0" spc="-100" dirty="0">
                <a:latin typeface="Bookman Old Style"/>
                <a:cs typeface="Bookman Old Style"/>
              </a:rPr>
              <a:t>Step</a:t>
            </a:r>
            <a:r>
              <a:rPr sz="2650" b="0" spc="-40" dirty="0">
                <a:latin typeface="Bookman Old Style"/>
                <a:cs typeface="Bookman Old Style"/>
              </a:rPr>
              <a:t> </a:t>
            </a:r>
            <a:r>
              <a:rPr sz="2650" b="0" spc="-175" dirty="0">
                <a:latin typeface="Bookman Old Style"/>
                <a:cs typeface="Bookman Old Style"/>
              </a:rPr>
              <a:t>3:</a:t>
            </a:r>
            <a:endParaRPr sz="2650">
              <a:latin typeface="Bookman Old Style"/>
              <a:cs typeface="Bookman Old Style"/>
            </a:endParaRPr>
          </a:p>
        </p:txBody>
      </p:sp>
      <p:sp>
        <p:nvSpPr>
          <p:cNvPr id="8" name="object 8"/>
          <p:cNvSpPr txBox="1"/>
          <p:nvPr/>
        </p:nvSpPr>
        <p:spPr>
          <a:xfrm>
            <a:off x="2907837" y="2677091"/>
            <a:ext cx="2426335" cy="1009650"/>
          </a:xfrm>
          <a:prstGeom prst="rect">
            <a:avLst/>
          </a:prstGeom>
        </p:spPr>
        <p:txBody>
          <a:bodyPr vert="horz" wrap="square" lIns="0" tIns="12065" rIns="0" bIns="0" rtlCol="0">
            <a:spAutoFit/>
          </a:bodyPr>
          <a:lstStyle/>
          <a:p>
            <a:pPr marL="12700" marR="5080" indent="-635">
              <a:lnSpc>
                <a:spcPct val="121800"/>
              </a:lnSpc>
              <a:spcBef>
                <a:spcPts val="95"/>
              </a:spcBef>
              <a:tabLst>
                <a:tab pos="1202690" algn="l"/>
              </a:tabLst>
            </a:pPr>
            <a:r>
              <a:rPr sz="2650" b="0" spc="-90" dirty="0">
                <a:latin typeface="Bookman Old Style"/>
                <a:cs typeface="Bookman Old Style"/>
              </a:rPr>
              <a:t>Lcm</a:t>
            </a:r>
            <a:r>
              <a:rPr sz="2650" b="0" spc="-5" dirty="0">
                <a:latin typeface="Bookman Old Style"/>
                <a:cs typeface="Bookman Old Style"/>
              </a:rPr>
              <a:t> </a:t>
            </a:r>
            <a:r>
              <a:rPr sz="2650" b="0" spc="-45" dirty="0">
                <a:latin typeface="Bookman Old Style"/>
                <a:cs typeface="Bookman Old Style"/>
              </a:rPr>
              <a:t>‹-	</a:t>
            </a:r>
            <a:r>
              <a:rPr sz="2650" b="0" spc="45" dirty="0">
                <a:latin typeface="Bookman Old Style"/>
                <a:cs typeface="Bookman Old Style"/>
              </a:rPr>
              <a:t>Lft </a:t>
            </a:r>
            <a:r>
              <a:rPr sz="2650" b="0" spc="-204" dirty="0">
                <a:latin typeface="Bookman Old Style"/>
                <a:cs typeface="Bookman Old Style"/>
              </a:rPr>
              <a:t>x </a:t>
            </a:r>
            <a:r>
              <a:rPr sz="2650" b="0" spc="-215" dirty="0">
                <a:latin typeface="Bookman Old Style"/>
                <a:cs typeface="Bookman Old Style"/>
              </a:rPr>
              <a:t>30  </a:t>
            </a:r>
            <a:r>
              <a:rPr sz="2650" b="0" spc="-15" dirty="0">
                <a:latin typeface="Bookman Old Style"/>
                <a:cs typeface="Bookman Old Style"/>
              </a:rPr>
              <a:t>Print</a:t>
            </a:r>
            <a:r>
              <a:rPr sz="2650" b="0" spc="-60" dirty="0">
                <a:latin typeface="Bookman Old Style"/>
                <a:cs typeface="Bookman Old Style"/>
              </a:rPr>
              <a:t> </a:t>
            </a:r>
            <a:r>
              <a:rPr sz="2650" b="0" spc="-90" dirty="0">
                <a:latin typeface="Bookman Old Style"/>
                <a:cs typeface="Bookman Old Style"/>
              </a:rPr>
              <a:t>Lcm</a:t>
            </a:r>
            <a:endParaRPr sz="2650">
              <a:latin typeface="Bookman Old Style"/>
              <a:cs typeface="Bookman Old Style"/>
            </a:endParaRPr>
          </a:p>
        </p:txBody>
      </p:sp>
      <p:sp>
        <p:nvSpPr>
          <p:cNvPr id="9" name="object 9"/>
          <p:cNvSpPr txBox="1"/>
          <p:nvPr/>
        </p:nvSpPr>
        <p:spPr>
          <a:xfrm>
            <a:off x="7017925" y="1797711"/>
            <a:ext cx="1816100" cy="438784"/>
          </a:xfrm>
          <a:prstGeom prst="rect">
            <a:avLst/>
          </a:prstGeom>
        </p:spPr>
        <p:txBody>
          <a:bodyPr vert="horz" wrap="square" lIns="0" tIns="13970" rIns="0" bIns="0" rtlCol="0">
            <a:spAutoFit/>
          </a:bodyPr>
          <a:lstStyle/>
          <a:p>
            <a:pPr marL="12700">
              <a:lnSpc>
                <a:spcPct val="100000"/>
              </a:lnSpc>
              <a:spcBef>
                <a:spcPts val="110"/>
              </a:spcBef>
            </a:pPr>
            <a:r>
              <a:rPr sz="2700" b="0" spc="100" dirty="0">
                <a:latin typeface="Bookman Old Style"/>
                <a:cs typeface="Bookman Old Style"/>
              </a:rPr>
              <a:t>Flowchart</a:t>
            </a:r>
            <a:endParaRPr sz="2700">
              <a:latin typeface="Bookman Old Style"/>
              <a:cs typeface="Bookman Old Style"/>
            </a:endParaRPr>
          </a:p>
        </p:txBody>
      </p:sp>
      <p:sp>
        <p:nvSpPr>
          <p:cNvPr id="10" name="object 10"/>
          <p:cNvSpPr txBox="1"/>
          <p:nvPr/>
        </p:nvSpPr>
        <p:spPr>
          <a:xfrm>
            <a:off x="7360009" y="2680778"/>
            <a:ext cx="634365" cy="247015"/>
          </a:xfrm>
          <a:prstGeom prst="rect">
            <a:avLst/>
          </a:prstGeom>
        </p:spPr>
        <p:txBody>
          <a:bodyPr vert="horz" wrap="square" lIns="0" tIns="12700" rIns="0" bIns="0" rtlCol="0">
            <a:spAutoFit/>
          </a:bodyPr>
          <a:lstStyle/>
          <a:p>
            <a:pPr marL="12700">
              <a:lnSpc>
                <a:spcPct val="100000"/>
              </a:lnSpc>
              <a:spcBef>
                <a:spcPts val="100"/>
              </a:spcBef>
            </a:pPr>
            <a:r>
              <a:rPr sz="1450" b="0" spc="-5" dirty="0">
                <a:latin typeface="Bookman Old Style"/>
                <a:cs typeface="Bookman Old Style"/>
              </a:rPr>
              <a:t>START</a:t>
            </a:r>
            <a:endParaRPr sz="1450">
              <a:latin typeface="Bookman Old Style"/>
              <a:cs typeface="Bookman Old Style"/>
            </a:endParaRPr>
          </a:p>
        </p:txBody>
      </p:sp>
      <p:sp>
        <p:nvSpPr>
          <p:cNvPr id="11" name="object 11"/>
          <p:cNvSpPr txBox="1"/>
          <p:nvPr/>
        </p:nvSpPr>
        <p:spPr>
          <a:xfrm>
            <a:off x="6931298" y="4346463"/>
            <a:ext cx="1526540" cy="425450"/>
          </a:xfrm>
          <a:prstGeom prst="rect">
            <a:avLst/>
          </a:prstGeom>
          <a:ln w="14758">
            <a:solidFill>
              <a:srgbClr val="0F0F0F"/>
            </a:solidFill>
          </a:ln>
        </p:spPr>
        <p:txBody>
          <a:bodyPr vert="horz" wrap="square" lIns="0" tIns="79375" rIns="0" bIns="0" rtlCol="0">
            <a:spAutoFit/>
          </a:bodyPr>
          <a:lstStyle/>
          <a:p>
            <a:pPr marL="212725">
              <a:lnSpc>
                <a:spcPct val="100000"/>
              </a:lnSpc>
              <a:spcBef>
                <a:spcPts val="625"/>
              </a:spcBef>
              <a:tabLst>
                <a:tab pos="940435" algn="l"/>
              </a:tabLst>
            </a:pPr>
            <a:r>
              <a:rPr sz="1600" spc="10" dirty="0">
                <a:latin typeface="Courier New"/>
                <a:cs typeface="Courier New"/>
              </a:rPr>
              <a:t>Lam	Lux</a:t>
            </a:r>
            <a:endParaRPr sz="1600">
              <a:latin typeface="Courier New"/>
              <a:cs typeface="Courier New"/>
            </a:endParaRPr>
          </a:p>
        </p:txBody>
      </p:sp>
      <p:sp>
        <p:nvSpPr>
          <p:cNvPr id="12" name="object 12"/>
          <p:cNvSpPr txBox="1"/>
          <p:nvPr/>
        </p:nvSpPr>
        <p:spPr>
          <a:xfrm>
            <a:off x="7430604" y="6286842"/>
            <a:ext cx="527685" cy="276860"/>
          </a:xfrm>
          <a:prstGeom prst="rect">
            <a:avLst/>
          </a:prstGeom>
        </p:spPr>
        <p:txBody>
          <a:bodyPr vert="horz" wrap="square" lIns="0" tIns="12065" rIns="0" bIns="0" rtlCol="0">
            <a:spAutoFit/>
          </a:bodyPr>
          <a:lstStyle/>
          <a:p>
            <a:pPr marL="12700">
              <a:lnSpc>
                <a:spcPct val="100000"/>
              </a:lnSpc>
              <a:spcBef>
                <a:spcPts val="95"/>
              </a:spcBef>
            </a:pPr>
            <a:r>
              <a:rPr sz="1650" spc="-10" dirty="0">
                <a:latin typeface="Courier New"/>
                <a:cs typeface="Courier New"/>
              </a:rPr>
              <a:t>STOP</a:t>
            </a:r>
            <a:endParaRPr sz="1650">
              <a:latin typeface="Courier New"/>
              <a:cs typeface="Courier New"/>
            </a:endParaRPr>
          </a:p>
        </p:txBody>
      </p:sp>
      <p:sp>
        <p:nvSpPr>
          <p:cNvPr id="15" name="Title 14"/>
          <p:cNvSpPr>
            <a:spLocks noGrp="1"/>
          </p:cNvSpPr>
          <p:nvPr>
            <p:ph type="title"/>
          </p:nvPr>
        </p:nvSpPr>
        <p:spPr>
          <a:xfrm>
            <a:off x="622301" y="577851"/>
            <a:ext cx="2895600" cy="685800"/>
          </a:xfrm>
        </p:spPr>
        <p:txBody>
          <a:bodyPr>
            <a:normAutofit fontScale="90000"/>
          </a:bodyPr>
          <a:lstStyle/>
          <a:p>
            <a:r>
              <a:rPr lang="en-US" sz="3600" spc="-55" dirty="0" smtClean="0">
                <a:solidFill>
                  <a:srgbClr val="EF0501"/>
                </a:solidFill>
                <a:latin typeface="Bookman Old Style"/>
                <a:cs typeface="Bookman Old Style"/>
              </a:rPr>
              <a:t>Algorithm</a:t>
            </a:r>
            <a:r>
              <a:rPr lang="en-US" sz="3600" dirty="0" smtClean="0">
                <a:latin typeface="Bookman Old Style"/>
                <a:cs typeface="Bookman Old Style"/>
              </a:rPr>
              <a:t/>
            </a:r>
            <a:br>
              <a:rPr lang="en-US" sz="3600" dirty="0" smtClean="0">
                <a:latin typeface="Bookman Old Style"/>
                <a:cs typeface="Bookman Old Style"/>
              </a:rPr>
            </a:b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1"/>
            <a:ext cx="9624060" cy="656240"/>
          </a:xfrm>
        </p:spPr>
        <p:txBody>
          <a:bodyPr>
            <a:normAutofit/>
          </a:bodyPr>
          <a:lstStyle/>
          <a:p>
            <a:r>
              <a:rPr lang="en-US" sz="3600" dirty="0">
                <a:solidFill>
                  <a:srgbClr val="00B0F0"/>
                </a:solidFill>
              </a:rPr>
              <a:t>NULL Pointers in C</a:t>
            </a:r>
          </a:p>
        </p:txBody>
      </p:sp>
      <p:sp>
        <p:nvSpPr>
          <p:cNvPr id="3" name="Content Placeholder 2"/>
          <p:cNvSpPr>
            <a:spLocks noGrp="1"/>
          </p:cNvSpPr>
          <p:nvPr>
            <p:ph sz="half" idx="1"/>
          </p:nvPr>
        </p:nvSpPr>
        <p:spPr>
          <a:xfrm>
            <a:off x="625638" y="1111250"/>
            <a:ext cx="9521662" cy="5791200"/>
          </a:xfrm>
        </p:spPr>
        <p:txBody>
          <a:bodyPr>
            <a:noAutofit/>
          </a:bodyPr>
          <a:lstStyle/>
          <a:p>
            <a:pPr marL="0" indent="0" algn="just">
              <a:lnSpc>
                <a:spcPct val="120000"/>
              </a:lnSpc>
              <a:buNone/>
            </a:pPr>
            <a:r>
              <a:rPr lang="en-US" sz="1600" dirty="0"/>
              <a:t>It is always a good practice to assign a </a:t>
            </a:r>
            <a:r>
              <a:rPr lang="en-US" sz="1600" b="1" dirty="0"/>
              <a:t>NULL value to a pointer variable in case you do not have exact address to be assigned. This is done at the time of variable declaration. A pointer that is assigned NULL is called a null pointer. </a:t>
            </a:r>
          </a:p>
          <a:p>
            <a:pPr marL="0" indent="0" algn="just">
              <a:lnSpc>
                <a:spcPct val="120000"/>
              </a:lnSpc>
              <a:buNone/>
            </a:pPr>
            <a:r>
              <a:rPr lang="en-US" sz="1600" dirty="0"/>
              <a:t>The </a:t>
            </a:r>
            <a:r>
              <a:rPr lang="en-US" sz="1600" b="1" dirty="0"/>
              <a:t>NULL pointer is a constant with a value of zero defined in several standard libraries. </a:t>
            </a:r>
            <a:endParaRPr lang="en-US" sz="1600" b="1" dirty="0" smtClean="0"/>
          </a:p>
          <a:p>
            <a:pPr marL="0" indent="0" algn="just">
              <a:lnSpc>
                <a:spcPct val="120000"/>
              </a:lnSpc>
              <a:buNone/>
            </a:pPr>
            <a:r>
              <a:rPr lang="en-US" sz="1600" b="1" dirty="0" smtClean="0"/>
              <a:t>Consider </a:t>
            </a:r>
            <a:r>
              <a:rPr lang="en-US" sz="1600" b="1" dirty="0"/>
              <a:t>the following program: </a:t>
            </a:r>
          </a:p>
          <a:p>
            <a:pPr marL="0" indent="914400" algn="just">
              <a:lnSpc>
                <a:spcPct val="120000"/>
              </a:lnSpc>
              <a:buNone/>
            </a:pPr>
            <a:r>
              <a:rPr lang="en-US" sz="1600" dirty="0">
                <a:solidFill>
                  <a:srgbClr val="C00000"/>
                </a:solidFill>
              </a:rPr>
              <a:t>#include &lt;</a:t>
            </a:r>
            <a:r>
              <a:rPr lang="en-US" sz="1600" dirty="0" err="1">
                <a:solidFill>
                  <a:srgbClr val="C00000"/>
                </a:solidFill>
              </a:rPr>
              <a:t>stdio.h</a:t>
            </a:r>
            <a:r>
              <a:rPr lang="en-US" sz="1600" dirty="0">
                <a:solidFill>
                  <a:srgbClr val="C00000"/>
                </a:solidFill>
              </a:rPr>
              <a:t>&gt; </a:t>
            </a:r>
          </a:p>
          <a:p>
            <a:pPr marL="0" indent="914400" algn="just">
              <a:lnSpc>
                <a:spcPct val="120000"/>
              </a:lnSpc>
              <a:buNone/>
            </a:pPr>
            <a:r>
              <a:rPr lang="en-US" sz="1600" dirty="0" err="1">
                <a:solidFill>
                  <a:srgbClr val="C00000"/>
                </a:solidFill>
              </a:rPr>
              <a:t>int</a:t>
            </a:r>
            <a:r>
              <a:rPr lang="en-US" sz="1600" dirty="0">
                <a:solidFill>
                  <a:srgbClr val="C00000"/>
                </a:solidFill>
              </a:rPr>
              <a:t> main () </a:t>
            </a:r>
          </a:p>
          <a:p>
            <a:pPr marL="0" indent="914400" algn="just">
              <a:lnSpc>
                <a:spcPct val="120000"/>
              </a:lnSpc>
              <a:buNone/>
            </a:pPr>
            <a:r>
              <a:rPr lang="en-US" sz="1600" dirty="0">
                <a:solidFill>
                  <a:srgbClr val="C00000"/>
                </a:solidFill>
              </a:rPr>
              <a:t>{ </a:t>
            </a:r>
          </a:p>
          <a:p>
            <a:pPr marL="0" indent="914400" algn="just">
              <a:lnSpc>
                <a:spcPct val="120000"/>
              </a:lnSpc>
              <a:buNone/>
            </a:pPr>
            <a:r>
              <a:rPr lang="en-US" sz="1600" dirty="0" err="1">
                <a:solidFill>
                  <a:srgbClr val="C00000"/>
                </a:solidFill>
              </a:rPr>
              <a:t>int</a:t>
            </a:r>
            <a:r>
              <a:rPr lang="en-US" sz="1600" dirty="0">
                <a:solidFill>
                  <a:srgbClr val="C00000"/>
                </a:solidFill>
              </a:rPr>
              <a:t> *</a:t>
            </a:r>
            <a:r>
              <a:rPr lang="en-US" sz="1600" dirty="0" err="1">
                <a:solidFill>
                  <a:srgbClr val="C00000"/>
                </a:solidFill>
              </a:rPr>
              <a:t>ptr</a:t>
            </a:r>
            <a:r>
              <a:rPr lang="en-US" sz="1600" dirty="0">
                <a:solidFill>
                  <a:srgbClr val="C00000"/>
                </a:solidFill>
              </a:rPr>
              <a:t> = NULL; </a:t>
            </a:r>
          </a:p>
          <a:p>
            <a:pPr marL="0" indent="914400" algn="just">
              <a:lnSpc>
                <a:spcPct val="120000"/>
              </a:lnSpc>
              <a:buNone/>
            </a:pPr>
            <a:r>
              <a:rPr lang="en-US" sz="1600" dirty="0" err="1">
                <a:solidFill>
                  <a:srgbClr val="C00000"/>
                </a:solidFill>
              </a:rPr>
              <a:t>printf</a:t>
            </a:r>
            <a:r>
              <a:rPr lang="en-US" sz="1600" dirty="0">
                <a:solidFill>
                  <a:srgbClr val="C00000"/>
                </a:solidFill>
              </a:rPr>
              <a:t>("The value of </a:t>
            </a:r>
            <a:r>
              <a:rPr lang="en-US" sz="1600" dirty="0" err="1">
                <a:solidFill>
                  <a:srgbClr val="C00000"/>
                </a:solidFill>
              </a:rPr>
              <a:t>ptr</a:t>
            </a:r>
            <a:r>
              <a:rPr lang="en-US" sz="1600" dirty="0">
                <a:solidFill>
                  <a:srgbClr val="C00000"/>
                </a:solidFill>
              </a:rPr>
              <a:t> is : %x\n", &amp;</a:t>
            </a:r>
            <a:r>
              <a:rPr lang="en-US" sz="1600" dirty="0" err="1">
                <a:solidFill>
                  <a:srgbClr val="C00000"/>
                </a:solidFill>
              </a:rPr>
              <a:t>ptr</a:t>
            </a:r>
            <a:r>
              <a:rPr lang="en-US" sz="1600" dirty="0">
                <a:solidFill>
                  <a:srgbClr val="C00000"/>
                </a:solidFill>
              </a:rPr>
              <a:t> ); </a:t>
            </a:r>
          </a:p>
          <a:p>
            <a:pPr marL="0" indent="914400" algn="just">
              <a:lnSpc>
                <a:spcPct val="120000"/>
              </a:lnSpc>
              <a:buNone/>
            </a:pPr>
            <a:r>
              <a:rPr lang="en-US" sz="1600" dirty="0">
                <a:solidFill>
                  <a:srgbClr val="C00000"/>
                </a:solidFill>
              </a:rPr>
              <a:t>return 0; </a:t>
            </a:r>
          </a:p>
          <a:p>
            <a:pPr marL="0" indent="914400" algn="just">
              <a:lnSpc>
                <a:spcPct val="120000"/>
              </a:lnSpc>
              <a:buNone/>
            </a:pPr>
            <a:r>
              <a:rPr lang="en-US" sz="1600" dirty="0">
                <a:solidFill>
                  <a:srgbClr val="C00000"/>
                </a:solidFill>
              </a:rPr>
              <a:t>} </a:t>
            </a:r>
          </a:p>
          <a:p>
            <a:pPr marL="0" indent="0" algn="just">
              <a:lnSpc>
                <a:spcPct val="120000"/>
              </a:lnSpc>
              <a:buNone/>
            </a:pPr>
            <a:r>
              <a:rPr lang="en-US" sz="1600" dirty="0"/>
              <a:t>When the above code is compiled and executed, it produces the following result: </a:t>
            </a:r>
            <a:r>
              <a:rPr lang="en-US" sz="1600" dirty="0" smtClean="0"/>
              <a:t> The </a:t>
            </a:r>
            <a:r>
              <a:rPr lang="en-US" sz="1600" dirty="0"/>
              <a:t>value of </a:t>
            </a:r>
            <a:r>
              <a:rPr lang="en-US" sz="1600" dirty="0" err="1"/>
              <a:t>ptr</a:t>
            </a:r>
            <a:r>
              <a:rPr lang="en-US" sz="1600" dirty="0"/>
              <a:t> is 0 </a:t>
            </a:r>
          </a:p>
          <a:p>
            <a:pPr marL="0" indent="0" algn="just">
              <a:lnSpc>
                <a:spcPct val="120000"/>
              </a:lnSpc>
              <a:buNone/>
            </a:pPr>
            <a:r>
              <a:rPr lang="en-US" sz="1600" dirty="0" smtClean="0"/>
              <a:t>To </a:t>
            </a:r>
            <a:r>
              <a:rPr lang="en-US" sz="1600" dirty="0"/>
              <a:t>check for a null pointer you can use an if statement as follows: </a:t>
            </a:r>
          </a:p>
          <a:p>
            <a:pPr marL="0" indent="862013" algn="just">
              <a:lnSpc>
                <a:spcPct val="120000"/>
              </a:lnSpc>
              <a:buNone/>
            </a:pPr>
            <a:r>
              <a:rPr lang="en-US" sz="1600" dirty="0">
                <a:solidFill>
                  <a:srgbClr val="C00000"/>
                </a:solidFill>
              </a:rPr>
              <a:t>if(</a:t>
            </a:r>
            <a:r>
              <a:rPr lang="en-US" sz="1600" dirty="0" err="1">
                <a:solidFill>
                  <a:srgbClr val="C00000"/>
                </a:solidFill>
              </a:rPr>
              <a:t>ptr</a:t>
            </a:r>
            <a:r>
              <a:rPr lang="en-US" sz="1600" dirty="0">
                <a:solidFill>
                  <a:srgbClr val="C00000"/>
                </a:solidFill>
              </a:rPr>
              <a:t>) /* succeeds if p is not null */ </a:t>
            </a:r>
          </a:p>
          <a:p>
            <a:pPr marL="0" indent="862013" algn="just">
              <a:lnSpc>
                <a:spcPct val="120000"/>
              </a:lnSpc>
              <a:buNone/>
            </a:pPr>
            <a:r>
              <a:rPr lang="en-US" sz="1600" dirty="0">
                <a:solidFill>
                  <a:srgbClr val="C00000"/>
                </a:solidFill>
              </a:rPr>
              <a:t>if(!</a:t>
            </a:r>
            <a:r>
              <a:rPr lang="en-US" sz="1600" dirty="0" err="1">
                <a:solidFill>
                  <a:srgbClr val="C00000"/>
                </a:solidFill>
              </a:rPr>
              <a:t>ptr</a:t>
            </a:r>
            <a:r>
              <a:rPr lang="en-US" sz="1600" dirty="0">
                <a:solidFill>
                  <a:srgbClr val="C00000"/>
                </a:solidFill>
              </a:rPr>
              <a:t>) /* succeeds if p is null */ </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1"/>
            <a:ext cx="9624060" cy="808640"/>
          </a:xfrm>
        </p:spPr>
        <p:txBody>
          <a:bodyPr>
            <a:normAutofit/>
          </a:bodyPr>
          <a:lstStyle/>
          <a:p>
            <a:r>
              <a:rPr lang="en-US" sz="3600" dirty="0">
                <a:solidFill>
                  <a:srgbClr val="00B0F0"/>
                </a:solidFill>
              </a:rPr>
              <a:t>Pointer arithmetic</a:t>
            </a:r>
          </a:p>
        </p:txBody>
      </p:sp>
      <p:sp>
        <p:nvSpPr>
          <p:cNvPr id="3" name="Content Placeholder 2"/>
          <p:cNvSpPr>
            <a:spLocks noGrp="1"/>
          </p:cNvSpPr>
          <p:nvPr>
            <p:ph sz="half" idx="1"/>
          </p:nvPr>
        </p:nvSpPr>
        <p:spPr>
          <a:xfrm>
            <a:off x="625638" y="1187450"/>
            <a:ext cx="8912062" cy="5410200"/>
          </a:xfrm>
        </p:spPr>
        <p:txBody>
          <a:bodyPr>
            <a:normAutofit fontScale="70000" lnSpcReduction="20000"/>
          </a:bodyPr>
          <a:lstStyle/>
          <a:p>
            <a:pPr>
              <a:lnSpc>
                <a:spcPct val="120000"/>
              </a:lnSpc>
            </a:pPr>
            <a:r>
              <a:rPr lang="en-US" dirty="0" smtClean="0"/>
              <a:t>C </a:t>
            </a:r>
            <a:r>
              <a:rPr lang="en-US" dirty="0"/>
              <a:t>pointer is an address, which is a numeric value. Therefore, you can perform arithmetic operations on a pointer just as you can a numeric value. There are four arithmetic operators that can be used on pointers: ++, --, +, and - </a:t>
            </a:r>
          </a:p>
          <a:p>
            <a:pPr>
              <a:lnSpc>
                <a:spcPct val="120000"/>
              </a:lnSpc>
            </a:pPr>
            <a:r>
              <a:rPr lang="en-US" dirty="0"/>
              <a:t>To understand pointer arithmetic, let us consider that </a:t>
            </a:r>
            <a:r>
              <a:rPr lang="en-US" dirty="0" err="1"/>
              <a:t>ptr</a:t>
            </a:r>
            <a:r>
              <a:rPr lang="en-US" dirty="0"/>
              <a:t> is an integer pointer which points to the address 1000. Assuming 32-bit integers, let us perform the following arithmetic operation on the pointer</a:t>
            </a:r>
            <a:r>
              <a:rPr lang="en-US" dirty="0" smtClean="0"/>
              <a:t>:</a:t>
            </a:r>
            <a:endParaRPr lang="en-US" dirty="0"/>
          </a:p>
          <a:p>
            <a:pPr marL="390525" indent="693738" algn="just">
              <a:lnSpc>
                <a:spcPct val="120000"/>
              </a:lnSpc>
              <a:buNone/>
            </a:pPr>
            <a:r>
              <a:rPr lang="en-US" dirty="0" err="1">
                <a:solidFill>
                  <a:srgbClr val="C00000"/>
                </a:solidFill>
              </a:rPr>
              <a:t>ptr</a:t>
            </a:r>
            <a:r>
              <a:rPr lang="en-US" dirty="0">
                <a:solidFill>
                  <a:srgbClr val="C00000"/>
                </a:solidFill>
              </a:rPr>
              <a:t>++ </a:t>
            </a:r>
          </a:p>
          <a:p>
            <a:pPr>
              <a:lnSpc>
                <a:spcPct val="120000"/>
              </a:lnSpc>
            </a:pPr>
            <a:r>
              <a:rPr lang="en-US" dirty="0"/>
              <a:t>Now, after the above operation, the </a:t>
            </a:r>
            <a:r>
              <a:rPr lang="en-US" dirty="0" err="1"/>
              <a:t>ptr</a:t>
            </a:r>
            <a:r>
              <a:rPr lang="en-US" dirty="0"/>
              <a:t> will point to the location 1004 because each time </a:t>
            </a:r>
            <a:r>
              <a:rPr lang="en-US" dirty="0" err="1"/>
              <a:t>ptr</a:t>
            </a:r>
            <a:r>
              <a:rPr lang="en-US" dirty="0"/>
              <a:t> is incremented, it will point to the next integer location which is 4 bytes next to the current location. This operation will move the pointer to next memory location without impacting actual value at the memory location. If </a:t>
            </a:r>
            <a:r>
              <a:rPr lang="en-US" dirty="0" err="1"/>
              <a:t>ptr</a:t>
            </a:r>
            <a:r>
              <a:rPr lang="en-US" dirty="0"/>
              <a:t> points to a character whose address is 1000, then above operation will point to the location 1001 because next character will be available at 1001. </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196851"/>
            <a:ext cx="9624060" cy="685799"/>
          </a:xfrm>
        </p:spPr>
        <p:txBody>
          <a:bodyPr>
            <a:normAutofit/>
          </a:bodyPr>
          <a:lstStyle/>
          <a:p>
            <a:r>
              <a:rPr lang="en-US" sz="3600" dirty="0">
                <a:solidFill>
                  <a:srgbClr val="00B0F0"/>
                </a:solidFill>
              </a:rPr>
              <a:t>Incrementing a Pointer</a:t>
            </a:r>
          </a:p>
        </p:txBody>
      </p:sp>
      <p:sp>
        <p:nvSpPr>
          <p:cNvPr id="3" name="Content Placeholder 2"/>
          <p:cNvSpPr>
            <a:spLocks noGrp="1"/>
          </p:cNvSpPr>
          <p:nvPr>
            <p:ph sz="half" idx="1"/>
          </p:nvPr>
        </p:nvSpPr>
        <p:spPr>
          <a:xfrm>
            <a:off x="625639" y="958850"/>
            <a:ext cx="5537918" cy="6400799"/>
          </a:xfrm>
        </p:spPr>
        <p:txBody>
          <a:bodyPr>
            <a:noAutofit/>
          </a:bodyPr>
          <a:lstStyle/>
          <a:p>
            <a:pPr marL="0" indent="0" algn="just">
              <a:buNone/>
            </a:pPr>
            <a:r>
              <a:rPr lang="en-US" sz="1600" dirty="0"/>
              <a:t>We prefer using a pointer in our program instead of an array because the variable pointer can be </a:t>
            </a:r>
            <a:r>
              <a:rPr lang="en-US" sz="1600" dirty="0" smtClean="0"/>
              <a:t>incremented. </a:t>
            </a:r>
          </a:p>
          <a:p>
            <a:pPr marL="0" indent="0" algn="just">
              <a:buNone/>
            </a:pPr>
            <a:r>
              <a:rPr lang="en-US" sz="1600" i="1" dirty="0" smtClean="0">
                <a:solidFill>
                  <a:srgbClr val="C00000"/>
                </a:solidFill>
              </a:rPr>
              <a:t>Example:</a:t>
            </a:r>
            <a:endParaRPr lang="en-US" sz="1600" i="1" dirty="0">
              <a:solidFill>
                <a:srgbClr val="C00000"/>
              </a:solidFill>
            </a:endParaRPr>
          </a:p>
          <a:p>
            <a:pPr marL="0" indent="0" algn="just">
              <a:buNone/>
            </a:pPr>
            <a:r>
              <a:rPr lang="en-US" sz="1600" dirty="0"/>
              <a:t>#include &lt;</a:t>
            </a:r>
            <a:r>
              <a:rPr lang="en-US" sz="1600" dirty="0" err="1"/>
              <a:t>stdio.h</a:t>
            </a:r>
            <a:r>
              <a:rPr lang="en-US" sz="1600" dirty="0"/>
              <a:t>&gt; </a:t>
            </a:r>
          </a:p>
          <a:p>
            <a:pPr marL="0" indent="0" algn="just">
              <a:buNone/>
            </a:pPr>
            <a:r>
              <a:rPr lang="en-US" sz="1600" dirty="0"/>
              <a:t>const </a:t>
            </a:r>
            <a:r>
              <a:rPr lang="en-US" sz="1600" dirty="0" err="1"/>
              <a:t>int</a:t>
            </a:r>
            <a:r>
              <a:rPr lang="en-US" sz="1600" dirty="0"/>
              <a:t> MAX = 3; </a:t>
            </a:r>
          </a:p>
          <a:p>
            <a:pPr marL="0" indent="0" algn="just">
              <a:buNone/>
            </a:pPr>
            <a:r>
              <a:rPr lang="en-US" sz="1600" dirty="0" err="1"/>
              <a:t>int</a:t>
            </a:r>
            <a:r>
              <a:rPr lang="en-US" sz="1600" dirty="0"/>
              <a:t> main () </a:t>
            </a:r>
          </a:p>
          <a:p>
            <a:pPr marL="0" indent="0" algn="just">
              <a:buNone/>
            </a:pPr>
            <a:r>
              <a:rPr lang="en-US" sz="1600" dirty="0"/>
              <a:t>{ </a:t>
            </a:r>
          </a:p>
          <a:p>
            <a:pPr marL="0" indent="0" algn="just">
              <a:buNone/>
            </a:pPr>
            <a:r>
              <a:rPr lang="en-US" sz="1600" dirty="0" err="1"/>
              <a:t>int</a:t>
            </a:r>
            <a:r>
              <a:rPr lang="en-US" sz="1600" dirty="0"/>
              <a:t> </a:t>
            </a:r>
            <a:r>
              <a:rPr lang="en-US" sz="1600" dirty="0" err="1"/>
              <a:t>var</a:t>
            </a:r>
            <a:r>
              <a:rPr lang="en-US" sz="1600" dirty="0"/>
              <a:t>[] = {10, 100, 200}; </a:t>
            </a:r>
          </a:p>
          <a:p>
            <a:pPr marL="0" indent="0" algn="just">
              <a:buNone/>
            </a:pPr>
            <a:r>
              <a:rPr lang="en-US" sz="1600" dirty="0" err="1"/>
              <a:t>int</a:t>
            </a:r>
            <a:r>
              <a:rPr lang="en-US" sz="1600" dirty="0"/>
              <a:t> </a:t>
            </a:r>
            <a:r>
              <a:rPr lang="en-US" sz="1600" dirty="0" err="1"/>
              <a:t>i</a:t>
            </a:r>
            <a:r>
              <a:rPr lang="en-US" sz="1600" dirty="0"/>
              <a:t>, *</a:t>
            </a:r>
            <a:r>
              <a:rPr lang="en-US" sz="1600" dirty="0" err="1"/>
              <a:t>ptr</a:t>
            </a:r>
            <a:r>
              <a:rPr lang="en-US" sz="1600" dirty="0"/>
              <a:t>; </a:t>
            </a:r>
          </a:p>
          <a:p>
            <a:pPr marL="0" indent="0" algn="just">
              <a:buNone/>
            </a:pPr>
            <a:r>
              <a:rPr lang="en-US" sz="1600" dirty="0"/>
              <a:t>/* let us have array address in pointer */ </a:t>
            </a:r>
          </a:p>
          <a:p>
            <a:pPr marL="0" indent="0" algn="just">
              <a:buNone/>
            </a:pPr>
            <a:r>
              <a:rPr lang="en-US" sz="1600" dirty="0" err="1"/>
              <a:t>ptr</a:t>
            </a:r>
            <a:r>
              <a:rPr lang="en-US" sz="1600" dirty="0"/>
              <a:t> = </a:t>
            </a:r>
            <a:r>
              <a:rPr lang="en-US" sz="1600" dirty="0" err="1"/>
              <a:t>var</a:t>
            </a:r>
            <a:r>
              <a:rPr lang="en-US" sz="1600" dirty="0"/>
              <a:t>; </a:t>
            </a:r>
          </a:p>
          <a:p>
            <a:pPr marL="0" indent="0" algn="just">
              <a:buNone/>
            </a:pPr>
            <a:r>
              <a:rPr lang="nn-NO" sz="1600" dirty="0"/>
              <a:t>for ( i = 0; i &lt; MAX; i++) </a:t>
            </a:r>
          </a:p>
          <a:p>
            <a:pPr marL="0" indent="0" algn="just">
              <a:buNone/>
            </a:pPr>
            <a:r>
              <a:rPr lang="en-US" sz="1600" dirty="0"/>
              <a:t>{ </a:t>
            </a:r>
          </a:p>
          <a:p>
            <a:pPr marL="0" indent="0" algn="just">
              <a:buNone/>
            </a:pPr>
            <a:r>
              <a:rPr lang="en-US" sz="1600" dirty="0" err="1"/>
              <a:t>printf</a:t>
            </a:r>
            <a:r>
              <a:rPr lang="en-US" sz="1600" dirty="0"/>
              <a:t>("Address of </a:t>
            </a:r>
            <a:r>
              <a:rPr lang="en-US" sz="1600" dirty="0" err="1"/>
              <a:t>var</a:t>
            </a:r>
            <a:r>
              <a:rPr lang="en-US" sz="1600" dirty="0"/>
              <a:t>[%d] = %x\n", </a:t>
            </a:r>
            <a:r>
              <a:rPr lang="en-US" sz="1600" dirty="0" err="1"/>
              <a:t>i</a:t>
            </a:r>
            <a:r>
              <a:rPr lang="en-US" sz="1600" dirty="0"/>
              <a:t>, </a:t>
            </a:r>
            <a:r>
              <a:rPr lang="en-US" sz="1600" dirty="0" err="1"/>
              <a:t>ptr</a:t>
            </a:r>
            <a:r>
              <a:rPr lang="en-US" sz="1600" dirty="0"/>
              <a:t> ); </a:t>
            </a:r>
          </a:p>
          <a:p>
            <a:pPr marL="0" indent="0" algn="just">
              <a:buNone/>
            </a:pPr>
            <a:r>
              <a:rPr lang="en-US" sz="1600" dirty="0" err="1"/>
              <a:t>printf</a:t>
            </a:r>
            <a:r>
              <a:rPr lang="en-US" sz="1600" dirty="0"/>
              <a:t>("Value of </a:t>
            </a:r>
            <a:r>
              <a:rPr lang="en-US" sz="1600" dirty="0" err="1"/>
              <a:t>var</a:t>
            </a:r>
            <a:r>
              <a:rPr lang="en-US" sz="1600" dirty="0"/>
              <a:t>[%d] = %d\n", </a:t>
            </a:r>
            <a:r>
              <a:rPr lang="en-US" sz="1600" dirty="0" err="1"/>
              <a:t>i</a:t>
            </a:r>
            <a:r>
              <a:rPr lang="en-US" sz="1600" dirty="0"/>
              <a:t>, *</a:t>
            </a:r>
            <a:r>
              <a:rPr lang="en-US" sz="1600" dirty="0" err="1"/>
              <a:t>ptr</a:t>
            </a:r>
            <a:r>
              <a:rPr lang="en-US" sz="1600" dirty="0"/>
              <a:t> ); </a:t>
            </a:r>
          </a:p>
          <a:p>
            <a:pPr marL="0" indent="0" algn="just">
              <a:buNone/>
            </a:pPr>
            <a:endParaRPr lang="en-US" sz="1600" dirty="0"/>
          </a:p>
          <a:p>
            <a:pPr marL="0" indent="0" algn="just">
              <a:buNone/>
            </a:pPr>
            <a:r>
              <a:rPr lang="en-US" sz="1600" dirty="0"/>
              <a:t>/* move to the next location */ </a:t>
            </a:r>
          </a:p>
          <a:p>
            <a:pPr marL="0" indent="0" algn="just">
              <a:buNone/>
            </a:pPr>
            <a:r>
              <a:rPr lang="en-US" sz="1600" dirty="0" err="1"/>
              <a:t>ptr</a:t>
            </a:r>
            <a:r>
              <a:rPr lang="en-US" sz="1600" dirty="0"/>
              <a:t>++; </a:t>
            </a:r>
          </a:p>
          <a:p>
            <a:pPr marL="0" indent="0" algn="just">
              <a:buNone/>
            </a:pPr>
            <a:r>
              <a:rPr lang="en-US" sz="1600" dirty="0"/>
              <a:t>} </a:t>
            </a:r>
          </a:p>
          <a:p>
            <a:pPr marL="0" indent="0" algn="just">
              <a:buNone/>
            </a:pPr>
            <a:r>
              <a:rPr lang="en-US" sz="1600" dirty="0"/>
              <a:t>return 0; </a:t>
            </a:r>
          </a:p>
          <a:p>
            <a:pPr marL="0" indent="0" algn="just">
              <a:buNone/>
            </a:pPr>
            <a:r>
              <a:rPr lang="en-US" sz="1600" dirty="0"/>
              <a:t>} </a:t>
            </a:r>
          </a:p>
        </p:txBody>
      </p:sp>
      <p:sp>
        <p:nvSpPr>
          <p:cNvPr id="4" name="Content Placeholder 3"/>
          <p:cNvSpPr>
            <a:spLocks noGrp="1"/>
          </p:cNvSpPr>
          <p:nvPr>
            <p:ph sz="half" idx="2"/>
          </p:nvPr>
        </p:nvSpPr>
        <p:spPr>
          <a:xfrm>
            <a:off x="6870700" y="3397250"/>
            <a:ext cx="3200400" cy="2590800"/>
          </a:xfrm>
        </p:spPr>
        <p:txBody>
          <a:bodyPr>
            <a:noAutofit/>
          </a:bodyPr>
          <a:lstStyle/>
          <a:p>
            <a:pPr marL="0" indent="0" algn="just">
              <a:buNone/>
            </a:pPr>
            <a:r>
              <a:rPr lang="en-US" sz="1600" b="1" i="1" dirty="0">
                <a:solidFill>
                  <a:srgbClr val="002060"/>
                </a:solidFill>
              </a:rPr>
              <a:t>When the above code is compiled and executed, it produces result something as follows: </a:t>
            </a:r>
          </a:p>
          <a:p>
            <a:pPr marL="0" indent="0" algn="just">
              <a:buNone/>
            </a:pPr>
            <a:r>
              <a:rPr lang="en-US" sz="1600" dirty="0">
                <a:solidFill>
                  <a:srgbClr val="002060"/>
                </a:solidFill>
              </a:rPr>
              <a:t>Address of </a:t>
            </a:r>
            <a:r>
              <a:rPr lang="en-US" sz="1600" dirty="0" err="1">
                <a:solidFill>
                  <a:srgbClr val="002060"/>
                </a:solidFill>
              </a:rPr>
              <a:t>var</a:t>
            </a:r>
            <a:r>
              <a:rPr lang="en-US" sz="1600" dirty="0">
                <a:solidFill>
                  <a:srgbClr val="002060"/>
                </a:solidFill>
              </a:rPr>
              <a:t>[0] = bf882b30 </a:t>
            </a:r>
          </a:p>
          <a:p>
            <a:pPr marL="0" indent="0" algn="just">
              <a:buNone/>
            </a:pPr>
            <a:r>
              <a:rPr lang="en-US" sz="1600" dirty="0">
                <a:solidFill>
                  <a:srgbClr val="002060"/>
                </a:solidFill>
              </a:rPr>
              <a:t>Value of </a:t>
            </a:r>
            <a:r>
              <a:rPr lang="en-US" sz="1600" dirty="0" err="1">
                <a:solidFill>
                  <a:srgbClr val="002060"/>
                </a:solidFill>
              </a:rPr>
              <a:t>var</a:t>
            </a:r>
            <a:r>
              <a:rPr lang="en-US" sz="1600" dirty="0">
                <a:solidFill>
                  <a:srgbClr val="002060"/>
                </a:solidFill>
              </a:rPr>
              <a:t>[0] = 10 </a:t>
            </a:r>
          </a:p>
          <a:p>
            <a:pPr marL="0" indent="0" algn="just">
              <a:buNone/>
            </a:pPr>
            <a:r>
              <a:rPr lang="en-US" sz="1600" dirty="0">
                <a:solidFill>
                  <a:srgbClr val="002060"/>
                </a:solidFill>
              </a:rPr>
              <a:t>Address of </a:t>
            </a:r>
            <a:r>
              <a:rPr lang="en-US" sz="1600" dirty="0" err="1">
                <a:solidFill>
                  <a:srgbClr val="002060"/>
                </a:solidFill>
              </a:rPr>
              <a:t>var</a:t>
            </a:r>
            <a:r>
              <a:rPr lang="en-US" sz="1600" dirty="0">
                <a:solidFill>
                  <a:srgbClr val="002060"/>
                </a:solidFill>
              </a:rPr>
              <a:t>[1] = bf882b34 </a:t>
            </a:r>
          </a:p>
          <a:p>
            <a:pPr marL="0" indent="0" algn="just">
              <a:buNone/>
            </a:pPr>
            <a:r>
              <a:rPr lang="en-US" sz="1600" dirty="0">
                <a:solidFill>
                  <a:srgbClr val="002060"/>
                </a:solidFill>
              </a:rPr>
              <a:t>Value of </a:t>
            </a:r>
            <a:r>
              <a:rPr lang="en-US" sz="1600" dirty="0" err="1">
                <a:solidFill>
                  <a:srgbClr val="002060"/>
                </a:solidFill>
              </a:rPr>
              <a:t>var</a:t>
            </a:r>
            <a:r>
              <a:rPr lang="en-US" sz="1600" dirty="0">
                <a:solidFill>
                  <a:srgbClr val="002060"/>
                </a:solidFill>
              </a:rPr>
              <a:t>[1] = 100 </a:t>
            </a:r>
          </a:p>
          <a:p>
            <a:pPr marL="0" indent="0" algn="just">
              <a:buNone/>
            </a:pPr>
            <a:r>
              <a:rPr lang="en-US" sz="1600" dirty="0">
                <a:solidFill>
                  <a:srgbClr val="002060"/>
                </a:solidFill>
              </a:rPr>
              <a:t>Address of </a:t>
            </a:r>
            <a:r>
              <a:rPr lang="en-US" sz="1600" dirty="0" err="1">
                <a:solidFill>
                  <a:srgbClr val="002060"/>
                </a:solidFill>
              </a:rPr>
              <a:t>var</a:t>
            </a:r>
            <a:r>
              <a:rPr lang="en-US" sz="1600" dirty="0">
                <a:solidFill>
                  <a:srgbClr val="002060"/>
                </a:solidFill>
              </a:rPr>
              <a:t>[2] = bf882b38 </a:t>
            </a:r>
          </a:p>
          <a:p>
            <a:pPr marL="0" indent="0" algn="just">
              <a:buNone/>
            </a:pPr>
            <a:r>
              <a:rPr lang="en-US" sz="1600" dirty="0">
                <a:solidFill>
                  <a:srgbClr val="002060"/>
                </a:solidFill>
              </a:rPr>
              <a:t>Value of </a:t>
            </a:r>
            <a:r>
              <a:rPr lang="en-US" sz="1600" dirty="0" err="1">
                <a:solidFill>
                  <a:srgbClr val="002060"/>
                </a:solidFill>
              </a:rPr>
              <a:t>var</a:t>
            </a:r>
            <a:r>
              <a:rPr lang="en-US" sz="1600" dirty="0">
                <a:solidFill>
                  <a:srgbClr val="002060"/>
                </a:solidFill>
              </a:rPr>
              <a:t>[2] = 200 </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1"/>
            <a:ext cx="9624060" cy="808640"/>
          </a:xfrm>
        </p:spPr>
        <p:txBody>
          <a:bodyPr>
            <a:normAutofit/>
          </a:bodyPr>
          <a:lstStyle/>
          <a:p>
            <a:pPr algn="l"/>
            <a:r>
              <a:rPr lang="en-US" sz="3600" dirty="0">
                <a:solidFill>
                  <a:srgbClr val="00B0F0"/>
                </a:solidFill>
              </a:rPr>
              <a:t>Decrementing a Pointer</a:t>
            </a:r>
          </a:p>
        </p:txBody>
      </p:sp>
      <p:sp>
        <p:nvSpPr>
          <p:cNvPr id="3" name="Content Placeholder 2"/>
          <p:cNvSpPr>
            <a:spLocks noGrp="1"/>
          </p:cNvSpPr>
          <p:nvPr>
            <p:ph sz="half" idx="1"/>
          </p:nvPr>
        </p:nvSpPr>
        <p:spPr>
          <a:xfrm>
            <a:off x="625639" y="1187451"/>
            <a:ext cx="5537918" cy="5791200"/>
          </a:xfrm>
        </p:spPr>
        <p:txBody>
          <a:bodyPr>
            <a:normAutofit fontScale="55000" lnSpcReduction="20000"/>
          </a:bodyPr>
          <a:lstStyle/>
          <a:p>
            <a:pPr marL="0" indent="0" algn="just">
              <a:buNone/>
            </a:pPr>
            <a:r>
              <a:rPr lang="en-US" dirty="0"/>
              <a:t>The same considerations apply to decrementing a pointer, which decreases its value by the number of bytes of its data type as shown below: </a:t>
            </a:r>
          </a:p>
          <a:p>
            <a:pPr algn="just">
              <a:buNone/>
            </a:pPr>
            <a:r>
              <a:rPr lang="en-US" dirty="0"/>
              <a:t>#include &lt;</a:t>
            </a:r>
            <a:r>
              <a:rPr lang="en-US" dirty="0" err="1"/>
              <a:t>stdio.h</a:t>
            </a:r>
            <a:r>
              <a:rPr lang="en-US" dirty="0"/>
              <a:t>&gt; </a:t>
            </a:r>
          </a:p>
          <a:p>
            <a:pPr algn="just">
              <a:buNone/>
            </a:pPr>
            <a:r>
              <a:rPr lang="en-US" dirty="0"/>
              <a:t>const </a:t>
            </a:r>
            <a:r>
              <a:rPr lang="en-US" dirty="0" err="1"/>
              <a:t>int</a:t>
            </a:r>
            <a:r>
              <a:rPr lang="en-US" dirty="0"/>
              <a:t> MAX = 3; </a:t>
            </a:r>
          </a:p>
          <a:p>
            <a:pPr algn="just">
              <a:buNone/>
            </a:pPr>
            <a:r>
              <a:rPr lang="en-US" dirty="0" err="1"/>
              <a:t>int</a:t>
            </a:r>
            <a:r>
              <a:rPr lang="en-US" dirty="0"/>
              <a:t> main () </a:t>
            </a:r>
          </a:p>
          <a:p>
            <a:pPr algn="just">
              <a:buNone/>
            </a:pPr>
            <a:r>
              <a:rPr lang="en-US" dirty="0"/>
              <a:t>{ </a:t>
            </a:r>
          </a:p>
          <a:p>
            <a:pPr algn="just">
              <a:buNone/>
            </a:pPr>
            <a:r>
              <a:rPr lang="en-US" dirty="0" err="1"/>
              <a:t>int</a:t>
            </a:r>
            <a:r>
              <a:rPr lang="en-US" dirty="0"/>
              <a:t> </a:t>
            </a:r>
            <a:r>
              <a:rPr lang="en-US" dirty="0" err="1"/>
              <a:t>var</a:t>
            </a:r>
            <a:r>
              <a:rPr lang="en-US" dirty="0"/>
              <a:t>[] = {10, 100, 200}; </a:t>
            </a:r>
          </a:p>
          <a:p>
            <a:pPr algn="just">
              <a:buNone/>
            </a:pPr>
            <a:r>
              <a:rPr lang="en-US" dirty="0" err="1"/>
              <a:t>int</a:t>
            </a:r>
            <a:r>
              <a:rPr lang="en-US" dirty="0"/>
              <a:t> </a:t>
            </a:r>
            <a:r>
              <a:rPr lang="en-US" dirty="0" err="1"/>
              <a:t>i</a:t>
            </a:r>
            <a:r>
              <a:rPr lang="en-US" dirty="0"/>
              <a:t>, *</a:t>
            </a:r>
            <a:r>
              <a:rPr lang="en-US" dirty="0" err="1"/>
              <a:t>ptr</a:t>
            </a:r>
            <a:r>
              <a:rPr lang="en-US" dirty="0"/>
              <a:t>; </a:t>
            </a:r>
          </a:p>
          <a:p>
            <a:pPr algn="just">
              <a:buNone/>
            </a:pPr>
            <a:r>
              <a:rPr lang="en-US" dirty="0"/>
              <a:t>/* let us have array address in pointer */ </a:t>
            </a:r>
          </a:p>
          <a:p>
            <a:pPr algn="just">
              <a:buNone/>
            </a:pPr>
            <a:r>
              <a:rPr lang="en-US" dirty="0" err="1"/>
              <a:t>ptr</a:t>
            </a:r>
            <a:r>
              <a:rPr lang="en-US" dirty="0"/>
              <a:t> = &amp;</a:t>
            </a:r>
            <a:r>
              <a:rPr lang="en-US" dirty="0" err="1"/>
              <a:t>var</a:t>
            </a:r>
            <a:r>
              <a:rPr lang="en-US" dirty="0"/>
              <a:t>[MAX-1]; </a:t>
            </a:r>
          </a:p>
          <a:p>
            <a:pPr algn="just">
              <a:buNone/>
            </a:pPr>
            <a:r>
              <a:rPr lang="nn-NO" dirty="0"/>
              <a:t>for ( i = MAX; i &gt; 0; i--) </a:t>
            </a:r>
          </a:p>
          <a:p>
            <a:pPr algn="just">
              <a:buNone/>
            </a:pPr>
            <a:r>
              <a:rPr lang="en-US" dirty="0"/>
              <a:t>{ </a:t>
            </a:r>
          </a:p>
          <a:p>
            <a:pPr algn="just">
              <a:buNone/>
            </a:pPr>
            <a:r>
              <a:rPr lang="en-US" dirty="0" err="1"/>
              <a:t>printf</a:t>
            </a:r>
            <a:r>
              <a:rPr lang="en-US" dirty="0"/>
              <a:t>("Address of </a:t>
            </a:r>
            <a:r>
              <a:rPr lang="en-US" dirty="0" err="1"/>
              <a:t>var</a:t>
            </a:r>
            <a:r>
              <a:rPr lang="en-US" dirty="0"/>
              <a:t>[%d] = %x\n", </a:t>
            </a:r>
            <a:r>
              <a:rPr lang="en-US" dirty="0" err="1"/>
              <a:t>i</a:t>
            </a:r>
            <a:r>
              <a:rPr lang="en-US" dirty="0"/>
              <a:t>, </a:t>
            </a:r>
            <a:r>
              <a:rPr lang="en-US" dirty="0" err="1"/>
              <a:t>ptr</a:t>
            </a:r>
            <a:r>
              <a:rPr lang="en-US" dirty="0"/>
              <a:t> ); </a:t>
            </a:r>
          </a:p>
          <a:p>
            <a:pPr algn="just">
              <a:buNone/>
            </a:pPr>
            <a:r>
              <a:rPr lang="en-US" dirty="0" err="1"/>
              <a:t>printf</a:t>
            </a:r>
            <a:r>
              <a:rPr lang="en-US" dirty="0"/>
              <a:t>("Value of </a:t>
            </a:r>
            <a:r>
              <a:rPr lang="en-US" dirty="0" err="1"/>
              <a:t>var</a:t>
            </a:r>
            <a:r>
              <a:rPr lang="en-US" dirty="0"/>
              <a:t>[%d] = %d\n", </a:t>
            </a:r>
            <a:r>
              <a:rPr lang="en-US" dirty="0" err="1"/>
              <a:t>i</a:t>
            </a:r>
            <a:r>
              <a:rPr lang="en-US" dirty="0"/>
              <a:t>, *</a:t>
            </a:r>
            <a:r>
              <a:rPr lang="en-US" dirty="0" err="1"/>
              <a:t>ptr</a:t>
            </a:r>
            <a:r>
              <a:rPr lang="en-US" dirty="0"/>
              <a:t> ); </a:t>
            </a:r>
          </a:p>
          <a:p>
            <a:pPr algn="just">
              <a:buNone/>
            </a:pPr>
            <a:r>
              <a:rPr lang="en-US" dirty="0"/>
              <a:t>/* move to the previous location */ </a:t>
            </a:r>
          </a:p>
          <a:p>
            <a:pPr algn="just">
              <a:buNone/>
            </a:pPr>
            <a:r>
              <a:rPr lang="en-US" dirty="0" err="1"/>
              <a:t>ptr</a:t>
            </a:r>
            <a:r>
              <a:rPr lang="en-US" dirty="0"/>
              <a:t>--; </a:t>
            </a:r>
          </a:p>
          <a:p>
            <a:pPr algn="just">
              <a:buNone/>
            </a:pPr>
            <a:r>
              <a:rPr lang="en-US" dirty="0"/>
              <a:t>} </a:t>
            </a:r>
          </a:p>
          <a:p>
            <a:pPr algn="just">
              <a:buNone/>
            </a:pPr>
            <a:r>
              <a:rPr lang="en-US" dirty="0"/>
              <a:t>return 0; </a:t>
            </a:r>
          </a:p>
          <a:p>
            <a:pPr algn="just">
              <a:buNone/>
            </a:pPr>
            <a:r>
              <a:rPr lang="en-US" dirty="0"/>
              <a:t>} </a:t>
            </a:r>
          </a:p>
        </p:txBody>
      </p:sp>
      <p:sp>
        <p:nvSpPr>
          <p:cNvPr id="4" name="Content Placeholder 3"/>
          <p:cNvSpPr>
            <a:spLocks noGrp="1"/>
          </p:cNvSpPr>
          <p:nvPr>
            <p:ph sz="half" idx="2"/>
          </p:nvPr>
        </p:nvSpPr>
        <p:spPr>
          <a:xfrm>
            <a:off x="6341785" y="3702050"/>
            <a:ext cx="3653115" cy="2590800"/>
          </a:xfrm>
        </p:spPr>
        <p:txBody>
          <a:bodyPr>
            <a:normAutofit fontScale="55000" lnSpcReduction="20000"/>
          </a:bodyPr>
          <a:lstStyle/>
          <a:p>
            <a:pPr marL="0" indent="0">
              <a:buNone/>
            </a:pPr>
            <a:r>
              <a:rPr lang="en-US" i="1" dirty="0">
                <a:solidFill>
                  <a:srgbClr val="002060"/>
                </a:solidFill>
              </a:rPr>
              <a:t>When the above code is compiled and executed, it produces result something as follows: </a:t>
            </a:r>
          </a:p>
          <a:p>
            <a:pPr marL="233363" indent="0">
              <a:buNone/>
            </a:pPr>
            <a:r>
              <a:rPr lang="en-US" dirty="0">
                <a:solidFill>
                  <a:srgbClr val="002060"/>
                </a:solidFill>
              </a:rPr>
              <a:t>Address of </a:t>
            </a:r>
            <a:r>
              <a:rPr lang="en-US" dirty="0" err="1">
                <a:solidFill>
                  <a:srgbClr val="002060"/>
                </a:solidFill>
              </a:rPr>
              <a:t>var</a:t>
            </a:r>
            <a:r>
              <a:rPr lang="en-US" dirty="0">
                <a:solidFill>
                  <a:srgbClr val="002060"/>
                </a:solidFill>
              </a:rPr>
              <a:t>[3] = bfedbcd8 </a:t>
            </a:r>
          </a:p>
          <a:p>
            <a:pPr marL="233363" indent="0">
              <a:buNone/>
            </a:pPr>
            <a:r>
              <a:rPr lang="en-US" dirty="0">
                <a:solidFill>
                  <a:srgbClr val="002060"/>
                </a:solidFill>
              </a:rPr>
              <a:t>Value of </a:t>
            </a:r>
            <a:r>
              <a:rPr lang="en-US" dirty="0" err="1">
                <a:solidFill>
                  <a:srgbClr val="002060"/>
                </a:solidFill>
              </a:rPr>
              <a:t>var</a:t>
            </a:r>
            <a:r>
              <a:rPr lang="en-US" dirty="0">
                <a:solidFill>
                  <a:srgbClr val="002060"/>
                </a:solidFill>
              </a:rPr>
              <a:t>[3] = 200 </a:t>
            </a:r>
          </a:p>
          <a:p>
            <a:pPr marL="233363" indent="0">
              <a:buNone/>
            </a:pPr>
            <a:r>
              <a:rPr lang="en-US" dirty="0">
                <a:solidFill>
                  <a:srgbClr val="002060"/>
                </a:solidFill>
              </a:rPr>
              <a:t>Address of </a:t>
            </a:r>
            <a:r>
              <a:rPr lang="en-US" dirty="0" err="1">
                <a:solidFill>
                  <a:srgbClr val="002060"/>
                </a:solidFill>
              </a:rPr>
              <a:t>var</a:t>
            </a:r>
            <a:r>
              <a:rPr lang="en-US" dirty="0">
                <a:solidFill>
                  <a:srgbClr val="002060"/>
                </a:solidFill>
              </a:rPr>
              <a:t>[2] = bfedbcd4 </a:t>
            </a:r>
          </a:p>
          <a:p>
            <a:pPr marL="233363" indent="0">
              <a:buNone/>
            </a:pPr>
            <a:r>
              <a:rPr lang="en-US" dirty="0">
                <a:solidFill>
                  <a:srgbClr val="002060"/>
                </a:solidFill>
              </a:rPr>
              <a:t>Value of </a:t>
            </a:r>
            <a:r>
              <a:rPr lang="en-US" dirty="0" err="1">
                <a:solidFill>
                  <a:srgbClr val="002060"/>
                </a:solidFill>
              </a:rPr>
              <a:t>var</a:t>
            </a:r>
            <a:r>
              <a:rPr lang="en-US" dirty="0">
                <a:solidFill>
                  <a:srgbClr val="002060"/>
                </a:solidFill>
              </a:rPr>
              <a:t>[2] = 100 </a:t>
            </a:r>
          </a:p>
          <a:p>
            <a:pPr marL="233363" indent="0">
              <a:buNone/>
            </a:pPr>
            <a:r>
              <a:rPr lang="en-US" dirty="0">
                <a:solidFill>
                  <a:srgbClr val="002060"/>
                </a:solidFill>
              </a:rPr>
              <a:t>Address of </a:t>
            </a:r>
            <a:r>
              <a:rPr lang="en-US" dirty="0" err="1">
                <a:solidFill>
                  <a:srgbClr val="002060"/>
                </a:solidFill>
              </a:rPr>
              <a:t>var</a:t>
            </a:r>
            <a:r>
              <a:rPr lang="en-US" dirty="0">
                <a:solidFill>
                  <a:srgbClr val="002060"/>
                </a:solidFill>
              </a:rPr>
              <a:t>[1] = bfedbcd0 </a:t>
            </a:r>
          </a:p>
          <a:p>
            <a:pPr marL="233363" indent="0">
              <a:buNone/>
            </a:pPr>
            <a:r>
              <a:rPr lang="en-US" dirty="0">
                <a:solidFill>
                  <a:srgbClr val="002060"/>
                </a:solidFill>
              </a:rPr>
              <a:t>Value of </a:t>
            </a:r>
            <a:r>
              <a:rPr lang="en-US" dirty="0" err="1">
                <a:solidFill>
                  <a:srgbClr val="002060"/>
                </a:solidFill>
              </a:rPr>
              <a:t>var</a:t>
            </a:r>
            <a:r>
              <a:rPr lang="en-US" dirty="0">
                <a:solidFill>
                  <a:srgbClr val="002060"/>
                </a:solidFill>
              </a:rPr>
              <a:t>[1] = 10 </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27100" y="425450"/>
            <a:ext cx="8915400" cy="6629400"/>
          </a:xfrm>
        </p:spPr>
        <p:txBody>
          <a:bodyPr>
            <a:normAutofit fontScale="92500" lnSpcReduction="20000"/>
          </a:bodyPr>
          <a:lstStyle/>
          <a:p>
            <a:pPr marL="390525" indent="-390525" algn="ctr">
              <a:buNone/>
            </a:pPr>
            <a:r>
              <a:rPr lang="en-US" sz="3600" dirty="0">
                <a:solidFill>
                  <a:srgbClr val="00B0F0"/>
                </a:solidFill>
              </a:rPr>
              <a:t>Pointer Comparisons</a:t>
            </a:r>
          </a:p>
          <a:p>
            <a:pPr marL="0" indent="0" algn="just">
              <a:lnSpc>
                <a:spcPct val="120000"/>
              </a:lnSpc>
              <a:buNone/>
            </a:pPr>
            <a:r>
              <a:rPr lang="en-US" sz="1900" dirty="0"/>
              <a:t>Pointers may be compared by using relational operators, such as ==, &lt;, and &gt;. If p1 and p2 point to variables that are related to each other, such as elements of the same array, then p1 and p2 can be meaningfully </a:t>
            </a:r>
            <a:r>
              <a:rPr lang="en-US" sz="1900" dirty="0" smtClean="0"/>
              <a:t>compared</a:t>
            </a:r>
            <a:r>
              <a:rPr lang="en-US" sz="1900" dirty="0"/>
              <a:t>. </a:t>
            </a:r>
            <a:endParaRPr lang="en-US" sz="1900" dirty="0" smtClean="0"/>
          </a:p>
          <a:p>
            <a:pPr marL="690563" indent="1425575">
              <a:buNone/>
            </a:pPr>
            <a:r>
              <a:rPr lang="en-US" sz="1800" dirty="0">
                <a:solidFill>
                  <a:srgbClr val="C00000"/>
                </a:solidFill>
              </a:rPr>
              <a:t>#include &lt;</a:t>
            </a:r>
            <a:r>
              <a:rPr lang="en-US" sz="1800" dirty="0" err="1">
                <a:solidFill>
                  <a:srgbClr val="C00000"/>
                </a:solidFill>
              </a:rPr>
              <a:t>stdio.h</a:t>
            </a:r>
            <a:r>
              <a:rPr lang="en-US" sz="1800" dirty="0" smtClean="0">
                <a:solidFill>
                  <a:srgbClr val="C00000"/>
                </a:solidFill>
              </a:rPr>
              <a:t>&gt;</a:t>
            </a:r>
            <a:endParaRPr lang="en-US" sz="1800" dirty="0">
              <a:solidFill>
                <a:srgbClr val="C00000"/>
              </a:solidFill>
            </a:endParaRPr>
          </a:p>
          <a:p>
            <a:pPr marL="690563" indent="1425575">
              <a:buNone/>
            </a:pPr>
            <a:r>
              <a:rPr lang="en-US" sz="1800" dirty="0" smtClean="0">
                <a:solidFill>
                  <a:srgbClr val="C00000"/>
                </a:solidFill>
              </a:rPr>
              <a:t>const </a:t>
            </a:r>
            <a:r>
              <a:rPr lang="en-US" sz="1800" dirty="0" err="1">
                <a:solidFill>
                  <a:srgbClr val="C00000"/>
                </a:solidFill>
              </a:rPr>
              <a:t>int</a:t>
            </a:r>
            <a:r>
              <a:rPr lang="en-US" sz="1800" dirty="0">
                <a:solidFill>
                  <a:srgbClr val="C00000"/>
                </a:solidFill>
              </a:rPr>
              <a:t> MAX = 3; </a:t>
            </a:r>
          </a:p>
          <a:p>
            <a:pPr marL="690563" indent="1425575">
              <a:buNone/>
            </a:pPr>
            <a:r>
              <a:rPr lang="en-US" sz="1800" dirty="0" err="1">
                <a:solidFill>
                  <a:srgbClr val="C00000"/>
                </a:solidFill>
              </a:rPr>
              <a:t>int</a:t>
            </a:r>
            <a:r>
              <a:rPr lang="en-US" sz="1800" dirty="0">
                <a:solidFill>
                  <a:srgbClr val="C00000"/>
                </a:solidFill>
              </a:rPr>
              <a:t> main () </a:t>
            </a:r>
          </a:p>
          <a:p>
            <a:pPr marL="690563" indent="1425575">
              <a:buNone/>
            </a:pPr>
            <a:r>
              <a:rPr lang="en-US" sz="1800" dirty="0">
                <a:solidFill>
                  <a:srgbClr val="C00000"/>
                </a:solidFill>
              </a:rPr>
              <a:t>{ </a:t>
            </a:r>
          </a:p>
          <a:p>
            <a:pPr marL="690563" indent="1425575">
              <a:buNone/>
            </a:pPr>
            <a:r>
              <a:rPr lang="en-US" sz="1800" dirty="0" err="1">
                <a:solidFill>
                  <a:srgbClr val="C00000"/>
                </a:solidFill>
              </a:rPr>
              <a:t>int</a:t>
            </a:r>
            <a:r>
              <a:rPr lang="en-US" sz="1800" dirty="0">
                <a:solidFill>
                  <a:srgbClr val="C00000"/>
                </a:solidFill>
              </a:rPr>
              <a:t> </a:t>
            </a:r>
            <a:r>
              <a:rPr lang="en-US" sz="1800" dirty="0" err="1">
                <a:solidFill>
                  <a:srgbClr val="C00000"/>
                </a:solidFill>
              </a:rPr>
              <a:t>var</a:t>
            </a:r>
            <a:r>
              <a:rPr lang="en-US" sz="1800" dirty="0">
                <a:solidFill>
                  <a:srgbClr val="C00000"/>
                </a:solidFill>
              </a:rPr>
              <a:t>[] = {10, 100, 200}; </a:t>
            </a:r>
          </a:p>
          <a:p>
            <a:pPr marL="690563" indent="1425575">
              <a:buNone/>
            </a:pPr>
            <a:r>
              <a:rPr lang="en-US" sz="1800" dirty="0" err="1">
                <a:solidFill>
                  <a:srgbClr val="C00000"/>
                </a:solidFill>
              </a:rPr>
              <a:t>int</a:t>
            </a:r>
            <a:r>
              <a:rPr lang="en-US" sz="1800" dirty="0">
                <a:solidFill>
                  <a:srgbClr val="C00000"/>
                </a:solidFill>
              </a:rPr>
              <a:t> </a:t>
            </a:r>
            <a:r>
              <a:rPr lang="en-US" sz="1800" dirty="0" err="1">
                <a:solidFill>
                  <a:srgbClr val="C00000"/>
                </a:solidFill>
              </a:rPr>
              <a:t>i</a:t>
            </a:r>
            <a:r>
              <a:rPr lang="en-US" sz="1800" dirty="0">
                <a:solidFill>
                  <a:srgbClr val="C00000"/>
                </a:solidFill>
              </a:rPr>
              <a:t>, *</a:t>
            </a:r>
            <a:r>
              <a:rPr lang="en-US" sz="1800" dirty="0" err="1">
                <a:solidFill>
                  <a:srgbClr val="C00000"/>
                </a:solidFill>
              </a:rPr>
              <a:t>ptr</a:t>
            </a:r>
            <a:r>
              <a:rPr lang="en-US" sz="1800" dirty="0">
                <a:solidFill>
                  <a:srgbClr val="C00000"/>
                </a:solidFill>
              </a:rPr>
              <a:t>; </a:t>
            </a:r>
          </a:p>
          <a:p>
            <a:pPr marL="690563" indent="1425575">
              <a:buNone/>
            </a:pPr>
            <a:r>
              <a:rPr lang="en-US" sz="1800" dirty="0">
                <a:solidFill>
                  <a:srgbClr val="C00000"/>
                </a:solidFill>
              </a:rPr>
              <a:t>/* let us have address of the first element in pointer */ </a:t>
            </a:r>
          </a:p>
          <a:p>
            <a:pPr marL="690563" indent="1425575">
              <a:buNone/>
            </a:pPr>
            <a:r>
              <a:rPr lang="en-US" sz="1800" dirty="0" err="1">
                <a:solidFill>
                  <a:srgbClr val="C00000"/>
                </a:solidFill>
              </a:rPr>
              <a:t>ptr</a:t>
            </a:r>
            <a:r>
              <a:rPr lang="en-US" sz="1800" dirty="0">
                <a:solidFill>
                  <a:srgbClr val="C00000"/>
                </a:solidFill>
              </a:rPr>
              <a:t> = </a:t>
            </a:r>
            <a:r>
              <a:rPr lang="en-US" sz="1800" dirty="0" err="1">
                <a:solidFill>
                  <a:srgbClr val="C00000"/>
                </a:solidFill>
              </a:rPr>
              <a:t>var</a:t>
            </a:r>
            <a:r>
              <a:rPr lang="en-US" sz="1800" dirty="0">
                <a:solidFill>
                  <a:srgbClr val="C00000"/>
                </a:solidFill>
              </a:rPr>
              <a:t>; </a:t>
            </a:r>
          </a:p>
          <a:p>
            <a:pPr marL="690563" indent="1425575">
              <a:buNone/>
            </a:pPr>
            <a:r>
              <a:rPr lang="en-US" sz="1800" dirty="0" err="1">
                <a:solidFill>
                  <a:srgbClr val="C00000"/>
                </a:solidFill>
              </a:rPr>
              <a:t>i</a:t>
            </a:r>
            <a:r>
              <a:rPr lang="en-US" sz="1800" dirty="0">
                <a:solidFill>
                  <a:srgbClr val="C00000"/>
                </a:solidFill>
              </a:rPr>
              <a:t> = 0; </a:t>
            </a:r>
          </a:p>
          <a:p>
            <a:pPr marL="690563" indent="1425575">
              <a:buNone/>
            </a:pPr>
            <a:r>
              <a:rPr lang="en-US" sz="1800" dirty="0">
                <a:solidFill>
                  <a:srgbClr val="C00000"/>
                </a:solidFill>
              </a:rPr>
              <a:t>while ( </a:t>
            </a:r>
            <a:r>
              <a:rPr lang="en-US" sz="1800" dirty="0" err="1">
                <a:solidFill>
                  <a:srgbClr val="C00000"/>
                </a:solidFill>
              </a:rPr>
              <a:t>ptr</a:t>
            </a:r>
            <a:r>
              <a:rPr lang="en-US" sz="1800" dirty="0">
                <a:solidFill>
                  <a:srgbClr val="C00000"/>
                </a:solidFill>
              </a:rPr>
              <a:t> &lt;= &amp;</a:t>
            </a:r>
            <a:r>
              <a:rPr lang="en-US" sz="1800" dirty="0" err="1">
                <a:solidFill>
                  <a:srgbClr val="C00000"/>
                </a:solidFill>
              </a:rPr>
              <a:t>var</a:t>
            </a:r>
            <a:r>
              <a:rPr lang="en-US" sz="1800" dirty="0">
                <a:solidFill>
                  <a:srgbClr val="C00000"/>
                </a:solidFill>
              </a:rPr>
              <a:t>[MAX - 1] ) </a:t>
            </a:r>
          </a:p>
          <a:p>
            <a:pPr marL="690563" indent="1425575">
              <a:buNone/>
            </a:pPr>
            <a:r>
              <a:rPr lang="en-US" sz="1800" dirty="0">
                <a:solidFill>
                  <a:srgbClr val="C00000"/>
                </a:solidFill>
              </a:rPr>
              <a:t>{ </a:t>
            </a:r>
          </a:p>
          <a:p>
            <a:pPr marL="690563" indent="1425575">
              <a:buNone/>
            </a:pPr>
            <a:r>
              <a:rPr lang="en-US" sz="1800" dirty="0" err="1">
                <a:solidFill>
                  <a:srgbClr val="C00000"/>
                </a:solidFill>
              </a:rPr>
              <a:t>printf</a:t>
            </a:r>
            <a:r>
              <a:rPr lang="en-US" sz="1800" dirty="0">
                <a:solidFill>
                  <a:srgbClr val="C00000"/>
                </a:solidFill>
              </a:rPr>
              <a:t>("Address of </a:t>
            </a:r>
            <a:r>
              <a:rPr lang="en-US" sz="1800" dirty="0" err="1">
                <a:solidFill>
                  <a:srgbClr val="C00000"/>
                </a:solidFill>
              </a:rPr>
              <a:t>var</a:t>
            </a:r>
            <a:r>
              <a:rPr lang="en-US" sz="1800" dirty="0">
                <a:solidFill>
                  <a:srgbClr val="C00000"/>
                </a:solidFill>
              </a:rPr>
              <a:t>[%d] = %x\n", </a:t>
            </a:r>
            <a:r>
              <a:rPr lang="en-US" sz="1800" dirty="0" err="1">
                <a:solidFill>
                  <a:srgbClr val="C00000"/>
                </a:solidFill>
              </a:rPr>
              <a:t>i</a:t>
            </a:r>
            <a:r>
              <a:rPr lang="en-US" sz="1800" dirty="0">
                <a:solidFill>
                  <a:srgbClr val="C00000"/>
                </a:solidFill>
              </a:rPr>
              <a:t>, </a:t>
            </a:r>
            <a:r>
              <a:rPr lang="en-US" sz="1800" dirty="0" err="1">
                <a:solidFill>
                  <a:srgbClr val="C00000"/>
                </a:solidFill>
              </a:rPr>
              <a:t>ptr</a:t>
            </a:r>
            <a:r>
              <a:rPr lang="en-US" sz="1800" dirty="0">
                <a:solidFill>
                  <a:srgbClr val="C00000"/>
                </a:solidFill>
              </a:rPr>
              <a:t> ); </a:t>
            </a:r>
          </a:p>
          <a:p>
            <a:pPr marL="690563" indent="1425575">
              <a:buNone/>
            </a:pPr>
            <a:r>
              <a:rPr lang="en-US" sz="1800" dirty="0" err="1">
                <a:solidFill>
                  <a:srgbClr val="C00000"/>
                </a:solidFill>
              </a:rPr>
              <a:t>printf</a:t>
            </a:r>
            <a:r>
              <a:rPr lang="en-US" sz="1800" dirty="0">
                <a:solidFill>
                  <a:srgbClr val="C00000"/>
                </a:solidFill>
              </a:rPr>
              <a:t>("Value of </a:t>
            </a:r>
            <a:r>
              <a:rPr lang="en-US" sz="1800" dirty="0" err="1">
                <a:solidFill>
                  <a:srgbClr val="C00000"/>
                </a:solidFill>
              </a:rPr>
              <a:t>var</a:t>
            </a:r>
            <a:r>
              <a:rPr lang="en-US" sz="1800" dirty="0">
                <a:solidFill>
                  <a:srgbClr val="C00000"/>
                </a:solidFill>
              </a:rPr>
              <a:t>[%d] = %d\n", </a:t>
            </a:r>
            <a:r>
              <a:rPr lang="en-US" sz="1800" dirty="0" err="1">
                <a:solidFill>
                  <a:srgbClr val="C00000"/>
                </a:solidFill>
              </a:rPr>
              <a:t>i</a:t>
            </a:r>
            <a:r>
              <a:rPr lang="en-US" sz="1800" dirty="0">
                <a:solidFill>
                  <a:srgbClr val="C00000"/>
                </a:solidFill>
              </a:rPr>
              <a:t>, *</a:t>
            </a:r>
            <a:r>
              <a:rPr lang="en-US" sz="1800" dirty="0" err="1">
                <a:solidFill>
                  <a:srgbClr val="C00000"/>
                </a:solidFill>
              </a:rPr>
              <a:t>ptr</a:t>
            </a:r>
            <a:r>
              <a:rPr lang="en-US" sz="1800" dirty="0">
                <a:solidFill>
                  <a:srgbClr val="C00000"/>
                </a:solidFill>
              </a:rPr>
              <a:t> ); </a:t>
            </a:r>
          </a:p>
          <a:p>
            <a:pPr marL="690563" indent="1425575">
              <a:buNone/>
            </a:pPr>
            <a:endParaRPr lang="en-US" sz="1800" dirty="0">
              <a:solidFill>
                <a:srgbClr val="C00000"/>
              </a:solidFill>
            </a:endParaRPr>
          </a:p>
          <a:p>
            <a:pPr marL="690563" indent="1425575">
              <a:buNone/>
            </a:pPr>
            <a:r>
              <a:rPr lang="en-US" sz="1800" dirty="0">
                <a:solidFill>
                  <a:srgbClr val="C00000"/>
                </a:solidFill>
              </a:rPr>
              <a:t>/* point to the previous location */ </a:t>
            </a:r>
          </a:p>
          <a:p>
            <a:pPr marL="690563" indent="1425575">
              <a:buNone/>
            </a:pPr>
            <a:r>
              <a:rPr lang="en-US" sz="1800" dirty="0" err="1">
                <a:solidFill>
                  <a:srgbClr val="C00000"/>
                </a:solidFill>
              </a:rPr>
              <a:t>ptr</a:t>
            </a:r>
            <a:r>
              <a:rPr lang="en-US" sz="1800" dirty="0">
                <a:solidFill>
                  <a:srgbClr val="C00000"/>
                </a:solidFill>
              </a:rPr>
              <a:t>++; </a:t>
            </a:r>
          </a:p>
          <a:p>
            <a:pPr marL="690563" indent="1425575">
              <a:buNone/>
            </a:pPr>
            <a:r>
              <a:rPr lang="en-US" sz="1800" dirty="0" err="1">
                <a:solidFill>
                  <a:srgbClr val="C00000"/>
                </a:solidFill>
              </a:rPr>
              <a:t>i</a:t>
            </a:r>
            <a:r>
              <a:rPr lang="en-US" sz="1800" dirty="0">
                <a:solidFill>
                  <a:srgbClr val="C00000"/>
                </a:solidFill>
              </a:rPr>
              <a:t>++; </a:t>
            </a:r>
          </a:p>
          <a:p>
            <a:pPr marL="690563" indent="1425575">
              <a:buNone/>
            </a:pPr>
            <a:r>
              <a:rPr lang="en-US" sz="1800" dirty="0">
                <a:solidFill>
                  <a:srgbClr val="C00000"/>
                </a:solidFill>
              </a:rPr>
              <a:t>} </a:t>
            </a:r>
          </a:p>
          <a:p>
            <a:pPr marL="690563" indent="1425575">
              <a:buNone/>
            </a:pPr>
            <a:r>
              <a:rPr lang="en-US" sz="1800" dirty="0">
                <a:solidFill>
                  <a:srgbClr val="C00000"/>
                </a:solidFill>
              </a:rPr>
              <a:t>return 0; </a:t>
            </a:r>
          </a:p>
          <a:p>
            <a:pPr marL="690563" indent="1425575">
              <a:buNone/>
            </a:pPr>
            <a:r>
              <a:rPr lang="en-US" sz="1800" dirty="0">
                <a:solidFill>
                  <a:srgbClr val="C00000"/>
                </a:solidFill>
              </a:rPr>
              <a:t>} </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5638" y="1035049"/>
            <a:ext cx="8531061" cy="4800601"/>
          </a:xfrm>
        </p:spPr>
        <p:txBody>
          <a:bodyPr>
            <a:normAutofit/>
          </a:bodyPr>
          <a:lstStyle/>
          <a:p>
            <a:pPr marL="0" indent="0" algn="just">
              <a:buNone/>
            </a:pPr>
            <a:r>
              <a:rPr lang="en-US" sz="2800" i="1" dirty="0">
                <a:solidFill>
                  <a:srgbClr val="002060"/>
                </a:solidFill>
              </a:rPr>
              <a:t>When the above code is compiled and executed, it produces result something as follows: </a:t>
            </a:r>
            <a:endParaRPr lang="en-US" sz="2800" i="1" dirty="0" smtClean="0">
              <a:solidFill>
                <a:srgbClr val="002060"/>
              </a:solidFill>
            </a:endParaRPr>
          </a:p>
          <a:p>
            <a:pPr algn="just">
              <a:buNone/>
            </a:pPr>
            <a:endParaRPr lang="en-US" dirty="0"/>
          </a:p>
          <a:p>
            <a:pPr marL="2168525" indent="0" algn="just">
              <a:buNone/>
            </a:pPr>
            <a:r>
              <a:rPr lang="en-US" sz="2000" dirty="0">
                <a:solidFill>
                  <a:srgbClr val="002060"/>
                </a:solidFill>
              </a:rPr>
              <a:t>Address of </a:t>
            </a:r>
            <a:r>
              <a:rPr lang="en-US" sz="2000" dirty="0" err="1">
                <a:solidFill>
                  <a:srgbClr val="002060"/>
                </a:solidFill>
              </a:rPr>
              <a:t>var</a:t>
            </a:r>
            <a:r>
              <a:rPr lang="en-US" sz="2000" dirty="0">
                <a:solidFill>
                  <a:srgbClr val="002060"/>
                </a:solidFill>
              </a:rPr>
              <a:t>[0] = bfdbcb20 </a:t>
            </a:r>
          </a:p>
          <a:p>
            <a:pPr marL="2168525" indent="0" algn="just">
              <a:buNone/>
            </a:pPr>
            <a:r>
              <a:rPr lang="en-US" sz="2000" dirty="0">
                <a:solidFill>
                  <a:srgbClr val="002060"/>
                </a:solidFill>
              </a:rPr>
              <a:t>Value of </a:t>
            </a:r>
            <a:r>
              <a:rPr lang="en-US" sz="2000" dirty="0" err="1">
                <a:solidFill>
                  <a:srgbClr val="002060"/>
                </a:solidFill>
              </a:rPr>
              <a:t>var</a:t>
            </a:r>
            <a:r>
              <a:rPr lang="en-US" sz="2000" dirty="0">
                <a:solidFill>
                  <a:srgbClr val="002060"/>
                </a:solidFill>
              </a:rPr>
              <a:t>[0] = 10 </a:t>
            </a:r>
          </a:p>
          <a:p>
            <a:pPr marL="2168525" indent="0" algn="just">
              <a:buNone/>
            </a:pPr>
            <a:r>
              <a:rPr lang="en-US" sz="2000" dirty="0">
                <a:solidFill>
                  <a:srgbClr val="002060"/>
                </a:solidFill>
              </a:rPr>
              <a:t>Address of </a:t>
            </a:r>
            <a:r>
              <a:rPr lang="en-US" sz="2000" dirty="0" err="1">
                <a:solidFill>
                  <a:srgbClr val="002060"/>
                </a:solidFill>
              </a:rPr>
              <a:t>var</a:t>
            </a:r>
            <a:r>
              <a:rPr lang="en-US" sz="2000" dirty="0">
                <a:solidFill>
                  <a:srgbClr val="002060"/>
                </a:solidFill>
              </a:rPr>
              <a:t>[1] = bfdbcb24 </a:t>
            </a:r>
          </a:p>
          <a:p>
            <a:pPr marL="2168525" indent="0" algn="just">
              <a:buNone/>
            </a:pPr>
            <a:r>
              <a:rPr lang="en-US" sz="2000" dirty="0">
                <a:solidFill>
                  <a:srgbClr val="002060"/>
                </a:solidFill>
              </a:rPr>
              <a:t>Value of </a:t>
            </a:r>
            <a:r>
              <a:rPr lang="en-US" sz="2000" dirty="0" err="1">
                <a:solidFill>
                  <a:srgbClr val="002060"/>
                </a:solidFill>
              </a:rPr>
              <a:t>var</a:t>
            </a:r>
            <a:r>
              <a:rPr lang="en-US" sz="2000" dirty="0">
                <a:solidFill>
                  <a:srgbClr val="002060"/>
                </a:solidFill>
              </a:rPr>
              <a:t>[1] = 100 </a:t>
            </a:r>
          </a:p>
          <a:p>
            <a:pPr marL="2168525" indent="0" algn="just">
              <a:buNone/>
            </a:pPr>
            <a:r>
              <a:rPr lang="en-US" sz="2000" dirty="0">
                <a:solidFill>
                  <a:srgbClr val="002060"/>
                </a:solidFill>
              </a:rPr>
              <a:t>Address of </a:t>
            </a:r>
            <a:r>
              <a:rPr lang="en-US" sz="2000" dirty="0" err="1">
                <a:solidFill>
                  <a:srgbClr val="002060"/>
                </a:solidFill>
              </a:rPr>
              <a:t>var</a:t>
            </a:r>
            <a:r>
              <a:rPr lang="en-US" sz="2000" dirty="0">
                <a:solidFill>
                  <a:srgbClr val="002060"/>
                </a:solidFill>
              </a:rPr>
              <a:t>[2] = bfdbcb28 </a:t>
            </a:r>
          </a:p>
          <a:p>
            <a:pPr marL="2168525" indent="0" algn="just">
              <a:buNone/>
            </a:pPr>
            <a:r>
              <a:rPr lang="en-US" sz="2000" dirty="0">
                <a:solidFill>
                  <a:srgbClr val="002060"/>
                </a:solidFill>
              </a:rPr>
              <a:t>Value of </a:t>
            </a:r>
            <a:r>
              <a:rPr lang="en-US" sz="2000" dirty="0" err="1">
                <a:solidFill>
                  <a:srgbClr val="002060"/>
                </a:solidFill>
              </a:rPr>
              <a:t>var</a:t>
            </a:r>
            <a:r>
              <a:rPr lang="en-US" sz="2000" dirty="0">
                <a:solidFill>
                  <a:srgbClr val="002060"/>
                </a:solidFill>
              </a:rPr>
              <a:t>[2] = 200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0"/>
            <a:ext cx="9624060" cy="4237640"/>
          </a:xfrm>
        </p:spPr>
        <p:txBody>
          <a:bodyPr>
            <a:normAutofit/>
          </a:bodyPr>
          <a:lstStyle/>
          <a:p>
            <a:pPr>
              <a:lnSpc>
                <a:spcPct val="200000"/>
              </a:lnSpc>
            </a:pPr>
            <a:r>
              <a:rPr lang="en-US" sz="5400" i="1" dirty="0" smtClean="0">
                <a:solidFill>
                  <a:srgbClr val="FF0000"/>
                </a:solidFill>
              </a:rPr>
              <a:t>End of Presentation</a:t>
            </a:r>
            <a:r>
              <a:rPr lang="en-US" sz="5400" dirty="0" smtClean="0">
                <a:solidFill>
                  <a:srgbClr val="FF0000"/>
                </a:solidFill>
              </a:rPr>
              <a:t/>
            </a:r>
            <a:br>
              <a:rPr lang="en-US" sz="5400" dirty="0" smtClean="0">
                <a:solidFill>
                  <a:srgbClr val="FF0000"/>
                </a:solidFill>
              </a:rPr>
            </a:br>
            <a:r>
              <a:rPr lang="en-US" sz="5400" b="1" dirty="0" smtClean="0">
                <a:solidFill>
                  <a:srgbClr val="FF0000"/>
                </a:solidFill>
              </a:rPr>
              <a:t>THANKS</a:t>
            </a:r>
            <a:endParaRPr lang="en-US" sz="5400" b="1" dirty="0">
              <a:solidFill>
                <a:srgbClr val="FF0000"/>
              </a:solidFill>
            </a:endParaRPr>
          </a:p>
        </p:txBody>
      </p:sp>
      <p:sp>
        <p:nvSpPr>
          <p:cNvPr id="3" name="Content Placeholder 2"/>
          <p:cNvSpPr>
            <a:spLocks noGrp="1"/>
          </p:cNvSpPr>
          <p:nvPr>
            <p:ph sz="half" idx="1"/>
          </p:nvPr>
        </p:nvSpPr>
        <p:spPr>
          <a:xfrm>
            <a:off x="4584700" y="5683250"/>
            <a:ext cx="5537918" cy="1447800"/>
          </a:xfrm>
        </p:spPr>
        <p:txBody>
          <a:bodyPr/>
          <a:lstStyle/>
          <a:p>
            <a:pPr marL="1711325" indent="457200" algn="just">
              <a:buNone/>
            </a:pPr>
            <a:r>
              <a:rPr lang="en-US" dirty="0" err="1" smtClean="0">
                <a:solidFill>
                  <a:srgbClr val="0070C0"/>
                </a:solidFill>
              </a:rPr>
              <a:t>Ravinder</a:t>
            </a:r>
            <a:r>
              <a:rPr lang="en-US" dirty="0" smtClean="0">
                <a:solidFill>
                  <a:srgbClr val="0070C0"/>
                </a:solidFill>
              </a:rPr>
              <a:t> Kumar</a:t>
            </a:r>
          </a:p>
          <a:p>
            <a:pPr marL="1711325" indent="457200" algn="just">
              <a:buNone/>
            </a:pPr>
            <a:r>
              <a:rPr lang="en-US" dirty="0" smtClean="0">
                <a:solidFill>
                  <a:srgbClr val="0070C0"/>
                </a:solidFill>
              </a:rPr>
              <a:t>Lecturer, ECE</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1050070" y="2084277"/>
            <a:ext cx="7878030" cy="1162241"/>
          </a:xfrm>
          <a:prstGeom prst="rect">
            <a:avLst/>
          </a:prstGeom>
        </p:spPr>
        <p:txBody>
          <a:bodyPr vert="horz" wrap="square" lIns="0" tIns="69215" rIns="0" bIns="0" rtlCol="0">
            <a:spAutoFit/>
          </a:bodyPr>
          <a:lstStyle/>
          <a:p>
            <a:pPr marL="22860" marR="5080" indent="-10795" algn="ctr">
              <a:lnSpc>
                <a:spcPct val="90800"/>
              </a:lnSpc>
              <a:spcBef>
                <a:spcPts val="545"/>
              </a:spcBef>
            </a:pPr>
            <a:r>
              <a:rPr sz="3800" b="0" spc="10" smtClean="0">
                <a:solidFill>
                  <a:srgbClr val="C00000"/>
                </a:solidFill>
                <a:latin typeface="Bookman Old Style"/>
                <a:cs typeface="Bookman Old Style"/>
              </a:rPr>
              <a:t>PROGRAMMING </a:t>
            </a:r>
            <a:r>
              <a:rPr lang="en-US" sz="3800" b="0" spc="10" dirty="0" smtClean="0">
                <a:solidFill>
                  <a:srgbClr val="C00000"/>
                </a:solidFill>
                <a:latin typeface="Bookman Old Style"/>
                <a:cs typeface="Bookman Old Style"/>
              </a:rPr>
              <a:t>LANGUAGE</a:t>
            </a:r>
            <a:r>
              <a:rPr sz="3800" b="0" spc="10" smtClean="0">
                <a:solidFill>
                  <a:srgbClr val="C00000"/>
                </a:solidFill>
                <a:latin typeface="Bookman Old Style"/>
                <a:cs typeface="Bookman Old Style"/>
              </a:rPr>
              <a:t> </a:t>
            </a:r>
            <a:r>
              <a:rPr sz="3900" b="0" spc="-75" smtClean="0">
                <a:solidFill>
                  <a:srgbClr val="C00000"/>
                </a:solidFill>
                <a:latin typeface="Bookman Old Style"/>
                <a:cs typeface="Bookman Old Style"/>
              </a:rPr>
              <a:t>AND </a:t>
            </a:r>
            <a:r>
              <a:rPr sz="3900" b="0" spc="-105" dirty="0">
                <a:solidFill>
                  <a:srgbClr val="C00000"/>
                </a:solidFill>
                <a:latin typeface="Bookman Old Style"/>
                <a:cs typeface="Bookman Old Style"/>
              </a:rPr>
              <a:t>LANGUAGE  </a:t>
            </a:r>
            <a:r>
              <a:rPr sz="3900" b="0" spc="-45" dirty="0">
                <a:solidFill>
                  <a:srgbClr val="C00000"/>
                </a:solidFill>
                <a:cs typeface="Bookman Old Style"/>
              </a:rPr>
              <a:t>TRANSLATORS</a:t>
            </a:r>
            <a:endParaRPr sz="3900">
              <a:solidFill>
                <a:srgbClr val="C00000"/>
              </a:solidFill>
              <a:cs typeface="Bookman Old Style"/>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28467" y="3071304"/>
            <a:ext cx="257175" cy="0"/>
          </a:xfrm>
          <a:custGeom>
            <a:avLst/>
            <a:gdLst/>
            <a:ahLst/>
            <a:cxnLst/>
            <a:rect l="l" t="t" r="r" b="b"/>
            <a:pathLst>
              <a:path w="257175">
                <a:moveTo>
                  <a:pt x="0" y="0"/>
                </a:moveTo>
                <a:lnTo>
                  <a:pt x="256802" y="0"/>
                </a:lnTo>
              </a:path>
            </a:pathLst>
          </a:custGeom>
          <a:ln w="20662">
            <a:solidFill>
              <a:srgbClr val="030334"/>
            </a:solidFill>
          </a:ln>
        </p:spPr>
        <p:txBody>
          <a:bodyPr wrap="square" lIns="0" tIns="0" rIns="0" bIns="0" rtlCol="0"/>
          <a:lstStyle/>
          <a:p>
            <a:endParaRPr/>
          </a:p>
        </p:txBody>
      </p:sp>
      <p:sp>
        <p:nvSpPr>
          <p:cNvPr id="3" name="object 3"/>
          <p:cNvSpPr txBox="1">
            <a:spLocks noGrp="1"/>
          </p:cNvSpPr>
          <p:nvPr>
            <p:ph type="title"/>
          </p:nvPr>
        </p:nvSpPr>
        <p:spPr>
          <a:xfrm>
            <a:off x="1550103" y="330441"/>
            <a:ext cx="6245225" cy="564515"/>
          </a:xfrm>
          <a:prstGeom prst="rect">
            <a:avLst/>
          </a:prstGeom>
        </p:spPr>
        <p:txBody>
          <a:bodyPr vert="horz" wrap="square" lIns="0" tIns="17145" rIns="0" bIns="0" rtlCol="0">
            <a:spAutoFit/>
          </a:bodyPr>
          <a:lstStyle/>
          <a:p>
            <a:pPr marL="12700" algn="ctr">
              <a:lnSpc>
                <a:spcPct val="100000"/>
              </a:lnSpc>
              <a:spcBef>
                <a:spcPts val="135"/>
              </a:spcBef>
            </a:pPr>
            <a:r>
              <a:rPr sz="3500" b="0" spc="-114" smtClean="0">
                <a:solidFill>
                  <a:srgbClr val="08AAEB"/>
                </a:solidFill>
                <a:latin typeface="Bookman Old Style"/>
                <a:cs typeface="Bookman Old Style"/>
              </a:rPr>
              <a:t>LOW </a:t>
            </a:r>
            <a:r>
              <a:rPr sz="3500" b="0" spc="-100" smtClean="0">
                <a:solidFill>
                  <a:srgbClr val="00AEED"/>
                </a:solidFill>
                <a:latin typeface="Bookman Old Style"/>
                <a:cs typeface="Bookman Old Style"/>
              </a:rPr>
              <a:t>LEVEL</a:t>
            </a:r>
            <a:r>
              <a:rPr lang="en-US" sz="3500" b="0" spc="-100" dirty="0" smtClean="0">
                <a:solidFill>
                  <a:srgbClr val="00AEED"/>
                </a:solidFill>
                <a:latin typeface="Bookman Old Style"/>
                <a:cs typeface="Bookman Old Style"/>
              </a:rPr>
              <a:t> LANGUAGE</a:t>
            </a:r>
            <a:endParaRPr sz="3500">
              <a:latin typeface="Bookman Old Style"/>
              <a:cs typeface="Bookman Old Style"/>
            </a:endParaRPr>
          </a:p>
        </p:txBody>
      </p:sp>
      <p:sp>
        <p:nvSpPr>
          <p:cNvPr id="4" name="object 4"/>
          <p:cNvSpPr txBox="1"/>
          <p:nvPr/>
        </p:nvSpPr>
        <p:spPr>
          <a:xfrm>
            <a:off x="1308100" y="1416050"/>
            <a:ext cx="7749540" cy="4734629"/>
          </a:xfrm>
          <a:prstGeom prst="rect">
            <a:avLst/>
          </a:prstGeom>
        </p:spPr>
        <p:txBody>
          <a:bodyPr vert="horz" wrap="square" lIns="0" tIns="15240" rIns="0" bIns="0" rtlCol="0">
            <a:spAutoFit/>
          </a:bodyPr>
          <a:lstStyle/>
          <a:p>
            <a:pPr marL="12700">
              <a:lnSpc>
                <a:spcPct val="100000"/>
              </a:lnSpc>
              <a:spcBef>
                <a:spcPts val="120"/>
              </a:spcBef>
            </a:pPr>
            <a:r>
              <a:rPr sz="2350" b="0" u="heavy" spc="-30" dirty="0">
                <a:solidFill>
                  <a:srgbClr val="F40305"/>
                </a:solidFill>
                <a:uFill>
                  <a:solidFill>
                    <a:srgbClr val="AF1C1C"/>
                  </a:solidFill>
                </a:uFill>
                <a:latin typeface="Bookman Old Style"/>
                <a:cs typeface="Bookman Old Style"/>
              </a:rPr>
              <a:t>Definition:</a:t>
            </a:r>
            <a:r>
              <a:rPr sz="2350" b="0" u="heavy" spc="-465" dirty="0">
                <a:solidFill>
                  <a:srgbClr val="F40305"/>
                </a:solidFill>
                <a:uFill>
                  <a:solidFill>
                    <a:srgbClr val="AF1C1C"/>
                  </a:solidFill>
                </a:uFill>
                <a:latin typeface="Bookman Old Style"/>
                <a:cs typeface="Bookman Old Style"/>
              </a:rPr>
              <a:t> </a:t>
            </a:r>
            <a:r>
              <a:rPr sz="2350" b="0" u="heavy" spc="-315" dirty="0">
                <a:solidFill>
                  <a:srgbClr val="C61A18"/>
                </a:solidFill>
                <a:uFill>
                  <a:solidFill>
                    <a:srgbClr val="AF1C1C"/>
                  </a:solidFill>
                </a:uFill>
                <a:latin typeface="Bookman Old Style"/>
                <a:cs typeface="Bookman Old Style"/>
              </a:rPr>
              <a:t>-</a:t>
            </a:r>
            <a:endParaRPr sz="2350">
              <a:latin typeface="Bookman Old Style"/>
              <a:cs typeface="Bookman Old Style"/>
            </a:endParaRPr>
          </a:p>
          <a:p>
            <a:pPr marL="419734" marR="5080" indent="-635">
              <a:lnSpc>
                <a:spcPct val="80200"/>
              </a:lnSpc>
              <a:spcBef>
                <a:spcPts val="600"/>
              </a:spcBef>
              <a:tabLst>
                <a:tab pos="832485" algn="l"/>
                <a:tab pos="874394" algn="l"/>
                <a:tab pos="1776730" algn="l"/>
                <a:tab pos="1865630" algn="l"/>
                <a:tab pos="1916430" algn="l"/>
                <a:tab pos="2119630" algn="l"/>
                <a:tab pos="2261870" algn="l"/>
                <a:tab pos="3204210" algn="l"/>
                <a:tab pos="3533140" algn="l"/>
                <a:tab pos="3933825" algn="l"/>
                <a:tab pos="4307840" algn="l"/>
                <a:tab pos="4642485" algn="l"/>
                <a:tab pos="4954905" algn="l"/>
                <a:tab pos="5633085" algn="l"/>
                <a:tab pos="5779770" algn="l"/>
                <a:tab pos="5991225" algn="l"/>
                <a:tab pos="6273800" algn="l"/>
                <a:tab pos="6558280" algn="l"/>
                <a:tab pos="6883400" algn="l"/>
                <a:tab pos="6999605" algn="l"/>
                <a:tab pos="7240270" algn="l"/>
                <a:tab pos="7445375" algn="l"/>
              </a:tabLst>
            </a:pPr>
            <a:r>
              <a:rPr sz="2050" b="0" spc="20" dirty="0">
                <a:solidFill>
                  <a:srgbClr val="05005B"/>
                </a:solidFill>
                <a:latin typeface="Bookman Old Style"/>
                <a:cs typeface="Bookman Old Style"/>
              </a:rPr>
              <a:t>In	</a:t>
            </a:r>
            <a:r>
              <a:rPr sz="2050" b="0" spc="-95" dirty="0">
                <a:solidFill>
                  <a:srgbClr val="333162"/>
                </a:solidFill>
                <a:latin typeface="Bookman Old Style"/>
                <a:cs typeface="Bookman Old Style"/>
              </a:rPr>
              <a:t>computer	</a:t>
            </a:r>
            <a:r>
              <a:rPr sz="2050" b="0" spc="-100" dirty="0">
                <a:solidFill>
                  <a:srgbClr val="0A0548"/>
                </a:solidFill>
                <a:latin typeface="Bookman Old Style"/>
                <a:cs typeface="Bookman Old Style"/>
              </a:rPr>
              <a:t>science,	</a:t>
            </a:r>
            <a:r>
              <a:rPr sz="2050" b="0" spc="-140" dirty="0">
                <a:solidFill>
                  <a:srgbClr val="030050"/>
                </a:solidFill>
                <a:latin typeface="Bookman Old Style"/>
                <a:cs typeface="Bookman Old Style"/>
              </a:rPr>
              <a:t>a </a:t>
            </a:r>
            <a:r>
              <a:rPr sz="2050" b="0" spc="-30" dirty="0">
                <a:solidFill>
                  <a:srgbClr val="070054"/>
                </a:solidFill>
                <a:latin typeface="Bookman Old Style"/>
                <a:cs typeface="Bookman Old Style"/>
              </a:rPr>
              <a:t>low-level </a:t>
            </a:r>
            <a:r>
              <a:rPr sz="2050" b="0" spc="-60" dirty="0">
                <a:solidFill>
                  <a:srgbClr val="03014D"/>
                </a:solidFill>
                <a:latin typeface="Bookman Old Style"/>
                <a:cs typeface="Bookman Old Style"/>
              </a:rPr>
              <a:t>programming </a:t>
            </a:r>
            <a:r>
              <a:rPr sz="2050" b="0" spc="-70" dirty="0">
                <a:solidFill>
                  <a:srgbClr val="050156"/>
                </a:solidFill>
                <a:latin typeface="Bookman Old Style"/>
                <a:cs typeface="Bookman Old Style"/>
              </a:rPr>
              <a:t>language </a:t>
            </a:r>
            <a:r>
              <a:rPr sz="2050" b="0" spc="-90" dirty="0">
                <a:solidFill>
                  <a:srgbClr val="070156"/>
                </a:solidFill>
                <a:latin typeface="Bookman Old Style"/>
                <a:cs typeface="Bookman Old Style"/>
              </a:rPr>
              <a:t>is  </a:t>
            </a:r>
            <a:r>
              <a:rPr sz="2050" b="0" spc="-140" dirty="0">
                <a:solidFill>
                  <a:srgbClr val="0A0852"/>
                </a:solidFill>
                <a:latin typeface="Bookman Old Style"/>
                <a:cs typeface="Bookman Old Style"/>
              </a:rPr>
              <a:t>a		</a:t>
            </a:r>
            <a:r>
              <a:rPr sz="2050" b="0" spc="-60" dirty="0">
                <a:solidFill>
                  <a:srgbClr val="000056"/>
                </a:solidFill>
                <a:latin typeface="Bookman Old Style"/>
                <a:cs typeface="Bookman Old Style"/>
              </a:rPr>
              <a:t>programming</a:t>
            </a:r>
            <a:r>
              <a:rPr sz="2050" b="0" spc="320" dirty="0">
                <a:solidFill>
                  <a:srgbClr val="000056"/>
                </a:solidFill>
                <a:latin typeface="Bookman Old Style"/>
                <a:cs typeface="Bookman Old Style"/>
              </a:rPr>
              <a:t> </a:t>
            </a:r>
            <a:r>
              <a:rPr sz="2050" b="0" spc="-70" dirty="0">
                <a:solidFill>
                  <a:srgbClr val="030059"/>
                </a:solidFill>
                <a:latin typeface="Bookman Old Style"/>
                <a:cs typeface="Bookman Old Style"/>
              </a:rPr>
              <a:t>language</a:t>
            </a:r>
            <a:r>
              <a:rPr sz="2050" b="0" spc="295" dirty="0">
                <a:solidFill>
                  <a:srgbClr val="030059"/>
                </a:solidFill>
                <a:latin typeface="Bookman Old Style"/>
                <a:cs typeface="Bookman Old Style"/>
              </a:rPr>
              <a:t> </a:t>
            </a:r>
            <a:r>
              <a:rPr sz="2050" b="0" spc="-65" dirty="0">
                <a:solidFill>
                  <a:srgbClr val="524F90"/>
                </a:solidFill>
                <a:latin typeface="Bookman Old Style"/>
                <a:cs typeface="Bookman Old Style"/>
              </a:rPr>
              <a:t>that	</a:t>
            </a:r>
            <a:r>
              <a:rPr sz="2050" b="0" spc="-65" dirty="0">
                <a:solidFill>
                  <a:srgbClr val="03004F"/>
                </a:solidFill>
                <a:latin typeface="Bookman Old Style"/>
                <a:cs typeface="Bookman Old Style"/>
              </a:rPr>
              <a:t>provides		</a:t>
            </a:r>
            <a:r>
              <a:rPr sz="2050" b="0" spc="-5" dirty="0">
                <a:solidFill>
                  <a:srgbClr val="08015D"/>
                </a:solidFill>
                <a:latin typeface="Bookman Old Style"/>
                <a:cs typeface="Bookman Old Style"/>
              </a:rPr>
              <a:t>little	</a:t>
            </a:r>
            <a:r>
              <a:rPr sz="2050" b="0" spc="-40" dirty="0">
                <a:solidFill>
                  <a:srgbClr val="030152"/>
                </a:solidFill>
                <a:latin typeface="Bookman Old Style"/>
                <a:cs typeface="Bookman Old Style"/>
              </a:rPr>
              <a:t>or		</a:t>
            </a:r>
            <a:r>
              <a:rPr sz="2050" b="0" spc="-130" dirty="0">
                <a:solidFill>
                  <a:srgbClr val="050056"/>
                </a:solidFill>
                <a:latin typeface="Bookman Old Style"/>
                <a:cs typeface="Bookman Old Style"/>
              </a:rPr>
              <a:t>no  </a:t>
            </a:r>
            <a:r>
              <a:rPr sz="2050" b="0" spc="-65" dirty="0">
                <a:solidFill>
                  <a:srgbClr val="070352"/>
                </a:solidFill>
                <a:latin typeface="Bookman Old Style"/>
                <a:cs typeface="Bookman Old Style"/>
              </a:rPr>
              <a:t>abstraction		</a:t>
            </a:r>
            <a:r>
              <a:rPr sz="2050" b="0" spc="-60" dirty="0">
                <a:solidFill>
                  <a:srgbClr val="08054F"/>
                </a:solidFill>
                <a:latin typeface="Bookman Old Style"/>
                <a:cs typeface="Bookman Old Style"/>
              </a:rPr>
              <a:t>from</a:t>
            </a:r>
            <a:r>
              <a:rPr sz="2050" b="0" spc="345" dirty="0">
                <a:solidFill>
                  <a:srgbClr val="08054F"/>
                </a:solidFill>
                <a:latin typeface="Bookman Old Style"/>
                <a:cs typeface="Bookman Old Style"/>
              </a:rPr>
              <a:t> </a:t>
            </a:r>
            <a:r>
              <a:rPr sz="2050" b="0" spc="-140" dirty="0">
                <a:solidFill>
                  <a:srgbClr val="05014D"/>
                </a:solidFill>
                <a:latin typeface="Bookman Old Style"/>
                <a:cs typeface="Bookman Old Style"/>
              </a:rPr>
              <a:t>a</a:t>
            </a:r>
            <a:r>
              <a:rPr sz="2050" b="0" spc="315" dirty="0">
                <a:solidFill>
                  <a:srgbClr val="05014D"/>
                </a:solidFill>
                <a:latin typeface="Bookman Old Style"/>
                <a:cs typeface="Bookman Old Style"/>
              </a:rPr>
              <a:t> </a:t>
            </a:r>
            <a:r>
              <a:rPr sz="2050" b="0" spc="-85" dirty="0">
                <a:solidFill>
                  <a:srgbClr val="363362"/>
                </a:solidFill>
                <a:latin typeface="Bookman Old Style"/>
                <a:cs typeface="Bookman Old Style"/>
              </a:rPr>
              <a:t>computer's	</a:t>
            </a:r>
            <a:r>
              <a:rPr sz="2050" b="0" spc="-65" dirty="0">
                <a:solidFill>
                  <a:srgbClr val="080549"/>
                </a:solidFill>
                <a:latin typeface="Bookman Old Style"/>
                <a:cs typeface="Bookman Old Style"/>
              </a:rPr>
              <a:t>instruction	</a:t>
            </a:r>
            <a:r>
              <a:rPr sz="2050" b="0" spc="-75" dirty="0">
                <a:solidFill>
                  <a:srgbClr val="030346"/>
                </a:solidFill>
                <a:latin typeface="Bookman Old Style"/>
                <a:cs typeface="Bookman Old Style"/>
              </a:rPr>
              <a:t>set </a:t>
            </a:r>
            <a:r>
              <a:rPr sz="2050" b="0" spc="-65" dirty="0">
                <a:solidFill>
                  <a:srgbClr val="070359"/>
                </a:solidFill>
                <a:latin typeface="Bookman Old Style"/>
                <a:cs typeface="Bookman Old Style"/>
              </a:rPr>
              <a:t>architecture  </a:t>
            </a:r>
            <a:r>
              <a:rPr sz="2100" b="0" spc="-155" dirty="0">
                <a:solidFill>
                  <a:srgbClr val="36345D"/>
                </a:solidFill>
                <a:latin typeface="Bookman Old Style"/>
                <a:cs typeface="Bookman Old Style"/>
              </a:rPr>
              <a:t>commands		</a:t>
            </a:r>
            <a:r>
              <a:rPr sz="2100" b="0" spc="-65" dirty="0">
                <a:solidFill>
                  <a:srgbClr val="010148"/>
                </a:solidFill>
                <a:latin typeface="Bookman Old Style"/>
                <a:cs typeface="Bookman Old Style"/>
              </a:rPr>
              <a:t>or		</a:t>
            </a:r>
            <a:r>
              <a:rPr sz="2100" b="0" spc="-110" dirty="0">
                <a:solidFill>
                  <a:srgbClr val="000349"/>
                </a:solidFill>
                <a:latin typeface="Bookman Old Style"/>
                <a:cs typeface="Bookman Old Style"/>
              </a:rPr>
              <a:t>functions	</a:t>
            </a:r>
            <a:r>
              <a:rPr sz="2100" b="0" spc="-40" dirty="0">
                <a:solidFill>
                  <a:srgbClr val="0A084D"/>
                </a:solidFill>
                <a:latin typeface="Bookman Old Style"/>
                <a:cs typeface="Bookman Old Style"/>
              </a:rPr>
              <a:t>in	</a:t>
            </a:r>
            <a:r>
              <a:rPr sz="2100" b="0" spc="-90" dirty="0">
                <a:solidFill>
                  <a:srgbClr val="504F7E"/>
                </a:solidFill>
                <a:latin typeface="Bookman Old Style"/>
                <a:cs typeface="Bookman Old Style"/>
              </a:rPr>
              <a:t>the</a:t>
            </a:r>
            <a:r>
              <a:rPr sz="2100" b="0" spc="40" dirty="0">
                <a:solidFill>
                  <a:srgbClr val="504F7E"/>
                </a:solidFill>
                <a:latin typeface="Bookman Old Style"/>
                <a:cs typeface="Bookman Old Style"/>
              </a:rPr>
              <a:t> </a:t>
            </a:r>
            <a:r>
              <a:rPr sz="2100" b="0" spc="-95" dirty="0">
                <a:solidFill>
                  <a:srgbClr val="03054B"/>
                </a:solidFill>
                <a:latin typeface="Bookman Old Style"/>
                <a:cs typeface="Bookman Old Style"/>
              </a:rPr>
              <a:t>language</a:t>
            </a:r>
            <a:r>
              <a:rPr sz="2100" b="0" spc="260" dirty="0">
                <a:solidFill>
                  <a:srgbClr val="03054B"/>
                </a:solidFill>
                <a:latin typeface="Bookman Old Style"/>
                <a:cs typeface="Bookman Old Style"/>
              </a:rPr>
              <a:t> </a:t>
            </a:r>
            <a:r>
              <a:rPr sz="2100" b="0" spc="-165" dirty="0">
                <a:solidFill>
                  <a:srgbClr val="030148"/>
                </a:solidFill>
                <a:latin typeface="Bookman Old Style"/>
                <a:cs typeface="Bookman Old Style"/>
              </a:rPr>
              <a:t>map	</a:t>
            </a:r>
            <a:r>
              <a:rPr sz="2100" b="0" spc="-80" dirty="0">
                <a:solidFill>
                  <a:srgbClr val="2F2F67"/>
                </a:solidFill>
                <a:latin typeface="Bookman Old Style"/>
                <a:cs typeface="Bookman Old Style"/>
              </a:rPr>
              <a:t>closely	</a:t>
            </a:r>
            <a:r>
              <a:rPr sz="2100" b="0" spc="-85" dirty="0">
                <a:solidFill>
                  <a:srgbClr val="4F4D7C"/>
                </a:solidFill>
                <a:latin typeface="Bookman Old Style"/>
                <a:cs typeface="Bookman Old Style"/>
              </a:rPr>
              <a:t>to  </a:t>
            </a:r>
            <a:r>
              <a:rPr sz="2100" b="0" spc="-125" dirty="0">
                <a:solidFill>
                  <a:srgbClr val="010156"/>
                </a:solidFill>
                <a:latin typeface="Bookman Old Style"/>
                <a:cs typeface="Bookman Old Style"/>
              </a:rPr>
              <a:t>processo</a:t>
            </a:r>
            <a:r>
              <a:rPr sz="2100" b="0" spc="-100" dirty="0">
                <a:solidFill>
                  <a:srgbClr val="010156"/>
                </a:solidFill>
                <a:latin typeface="Bookman Old Style"/>
                <a:cs typeface="Bookman Old Style"/>
              </a:rPr>
              <a:t>r</a:t>
            </a:r>
            <a:r>
              <a:rPr sz="2100" b="0" dirty="0">
                <a:solidFill>
                  <a:srgbClr val="010156"/>
                </a:solidFill>
                <a:latin typeface="Bookman Old Style"/>
                <a:cs typeface="Bookman Old Style"/>
              </a:rPr>
              <a:t>	</a:t>
            </a:r>
            <a:r>
              <a:rPr sz="2100" b="0" spc="-95" dirty="0">
                <a:solidFill>
                  <a:srgbClr val="05014D"/>
                </a:solidFill>
                <a:latin typeface="Bookman Old Style"/>
                <a:cs typeface="Bookman Old Style"/>
              </a:rPr>
              <a:t>instructions</a:t>
            </a:r>
            <a:r>
              <a:rPr sz="2100" b="0" spc="-60" dirty="0">
                <a:solidFill>
                  <a:srgbClr val="05014D"/>
                </a:solidFill>
                <a:latin typeface="Bookman Old Style"/>
                <a:cs typeface="Bookman Old Style"/>
              </a:rPr>
              <a:t>.</a:t>
            </a:r>
            <a:r>
              <a:rPr sz="2100" b="0" dirty="0">
                <a:solidFill>
                  <a:srgbClr val="05014D"/>
                </a:solidFill>
                <a:latin typeface="Bookman Old Style"/>
                <a:cs typeface="Bookman Old Style"/>
              </a:rPr>
              <a:t>	</a:t>
            </a:r>
            <a:r>
              <a:rPr sz="2100" b="0" spc="-70" dirty="0">
                <a:solidFill>
                  <a:srgbClr val="030157"/>
                </a:solidFill>
                <a:latin typeface="Bookman Old Style"/>
                <a:cs typeface="Bookman Old Style"/>
              </a:rPr>
              <a:t>Generall</a:t>
            </a:r>
            <a:r>
              <a:rPr sz="2100" b="0" spc="-65" dirty="0">
                <a:solidFill>
                  <a:srgbClr val="030157"/>
                </a:solidFill>
                <a:latin typeface="Bookman Old Style"/>
                <a:cs typeface="Bookman Old Style"/>
              </a:rPr>
              <a:t>y</a:t>
            </a:r>
            <a:r>
              <a:rPr sz="2100" b="0" dirty="0">
                <a:solidFill>
                  <a:srgbClr val="030157"/>
                </a:solidFill>
                <a:latin typeface="Bookman Old Style"/>
                <a:cs typeface="Bookman Old Style"/>
              </a:rPr>
              <a:t>	</a:t>
            </a:r>
            <a:r>
              <a:rPr sz="2100" b="0" spc="-90" dirty="0">
                <a:solidFill>
                  <a:srgbClr val="524F85"/>
                </a:solidFill>
                <a:latin typeface="Bookman Old Style"/>
                <a:cs typeface="Bookman Old Style"/>
              </a:rPr>
              <a:t>thi</a:t>
            </a:r>
            <a:r>
              <a:rPr sz="2100" b="0" spc="-95" dirty="0">
                <a:solidFill>
                  <a:srgbClr val="524F85"/>
                </a:solidFill>
                <a:latin typeface="Bookman Old Style"/>
                <a:cs typeface="Bookman Old Style"/>
              </a:rPr>
              <a:t>s</a:t>
            </a:r>
            <a:r>
              <a:rPr sz="2100" b="0" dirty="0">
                <a:solidFill>
                  <a:srgbClr val="524F85"/>
                </a:solidFill>
                <a:latin typeface="Bookman Old Style"/>
                <a:cs typeface="Bookman Old Style"/>
              </a:rPr>
              <a:t>	</a:t>
            </a:r>
            <a:r>
              <a:rPr sz="2100" b="0" spc="-60" dirty="0">
                <a:solidFill>
                  <a:srgbClr val="05034D"/>
                </a:solidFill>
                <a:latin typeface="Bookman Old Style"/>
                <a:cs typeface="Bookman Old Style"/>
              </a:rPr>
              <a:t>refer</a:t>
            </a:r>
            <a:r>
              <a:rPr sz="2100" b="0" spc="-65" dirty="0">
                <a:solidFill>
                  <a:srgbClr val="05034D"/>
                </a:solidFill>
                <a:latin typeface="Bookman Old Style"/>
                <a:cs typeface="Bookman Old Style"/>
              </a:rPr>
              <a:t>s</a:t>
            </a:r>
            <a:r>
              <a:rPr sz="2100" b="0" dirty="0">
                <a:solidFill>
                  <a:srgbClr val="05034D"/>
                </a:solidFill>
                <a:latin typeface="Bookman Old Style"/>
                <a:cs typeface="Bookman Old Style"/>
              </a:rPr>
              <a:t>	</a:t>
            </a:r>
            <a:r>
              <a:rPr sz="2100" b="0" spc="-70" dirty="0">
                <a:solidFill>
                  <a:srgbClr val="545280"/>
                </a:solidFill>
                <a:latin typeface="Bookman Old Style"/>
                <a:cs typeface="Bookman Old Style"/>
              </a:rPr>
              <a:t>t</a:t>
            </a:r>
            <a:r>
              <a:rPr sz="2100" b="0" spc="-95" dirty="0">
                <a:solidFill>
                  <a:srgbClr val="545280"/>
                </a:solidFill>
                <a:latin typeface="Bookman Old Style"/>
                <a:cs typeface="Bookman Old Style"/>
              </a:rPr>
              <a:t>o</a:t>
            </a:r>
            <a:r>
              <a:rPr sz="2100" b="0" dirty="0">
                <a:solidFill>
                  <a:srgbClr val="545280"/>
                </a:solidFill>
                <a:latin typeface="Bookman Old Style"/>
                <a:cs typeface="Bookman Old Style"/>
              </a:rPr>
              <a:t>		</a:t>
            </a:r>
            <a:r>
              <a:rPr sz="2100" b="0" spc="-40" dirty="0">
                <a:solidFill>
                  <a:srgbClr val="01034F"/>
                </a:solidFill>
                <a:latin typeface="Bookman Old Style"/>
                <a:cs typeface="Bookman Old Style"/>
              </a:rPr>
              <a:t>either</a:t>
            </a:r>
            <a:endParaRPr sz="2100">
              <a:latin typeface="Bookman Old Style"/>
              <a:cs typeface="Bookman Old Style"/>
            </a:endParaRPr>
          </a:p>
          <a:p>
            <a:pPr marL="420370">
              <a:lnSpc>
                <a:spcPts val="2014"/>
              </a:lnSpc>
            </a:pPr>
            <a:r>
              <a:rPr sz="2100" b="0" spc="-114" dirty="0">
                <a:solidFill>
                  <a:srgbClr val="0A054D"/>
                </a:solidFill>
                <a:latin typeface="Bookman Old Style"/>
                <a:cs typeface="Bookman Old Style"/>
              </a:rPr>
              <a:t>machine </a:t>
            </a:r>
            <a:r>
              <a:rPr sz="2100" b="0" spc="-150" dirty="0">
                <a:solidFill>
                  <a:srgbClr val="343460"/>
                </a:solidFill>
                <a:latin typeface="Bookman Old Style"/>
                <a:cs typeface="Bookman Old Style"/>
              </a:rPr>
              <a:t>code </a:t>
            </a:r>
            <a:r>
              <a:rPr sz="2100" b="0" spc="-65" dirty="0">
                <a:solidFill>
                  <a:srgbClr val="08034F"/>
                </a:solidFill>
                <a:latin typeface="Bookman Old Style"/>
                <a:cs typeface="Bookman Old Style"/>
              </a:rPr>
              <a:t>or </a:t>
            </a:r>
            <a:r>
              <a:rPr sz="2100" b="0" spc="-110" dirty="0">
                <a:solidFill>
                  <a:srgbClr val="05004D"/>
                </a:solidFill>
                <a:latin typeface="Bookman Old Style"/>
                <a:cs typeface="Bookman Old Style"/>
              </a:rPr>
              <a:t>assembly</a:t>
            </a:r>
            <a:r>
              <a:rPr sz="2100" b="0" dirty="0">
                <a:solidFill>
                  <a:srgbClr val="05004D"/>
                </a:solidFill>
                <a:latin typeface="Bookman Old Style"/>
                <a:cs typeface="Bookman Old Style"/>
              </a:rPr>
              <a:t> </a:t>
            </a:r>
            <a:r>
              <a:rPr sz="2100" b="0" spc="-90" dirty="0">
                <a:solidFill>
                  <a:srgbClr val="080346"/>
                </a:solidFill>
                <a:latin typeface="Bookman Old Style"/>
                <a:cs typeface="Bookman Old Style"/>
              </a:rPr>
              <a:t>language.</a:t>
            </a:r>
            <a:endParaRPr sz="2100">
              <a:latin typeface="Bookman Old Style"/>
              <a:cs typeface="Bookman Old Style"/>
            </a:endParaRPr>
          </a:p>
          <a:p>
            <a:pPr>
              <a:lnSpc>
                <a:spcPct val="100000"/>
              </a:lnSpc>
              <a:spcBef>
                <a:spcPts val="30"/>
              </a:spcBef>
            </a:pPr>
            <a:endParaRPr sz="2550">
              <a:latin typeface="Bookman Old Style"/>
              <a:cs typeface="Bookman Old Style"/>
            </a:endParaRPr>
          </a:p>
          <a:p>
            <a:pPr marL="419100" marR="15240" indent="-1905" algn="just">
              <a:lnSpc>
                <a:spcPct val="79900"/>
              </a:lnSpc>
            </a:pPr>
            <a:r>
              <a:rPr sz="2100" b="0" spc="-45" dirty="0">
                <a:solidFill>
                  <a:srgbClr val="5D005E"/>
                </a:solidFill>
                <a:latin typeface="Bookman Old Style"/>
                <a:cs typeface="Bookman Old Style"/>
              </a:rPr>
              <a:t>Low-level </a:t>
            </a:r>
            <a:r>
              <a:rPr sz="2100" b="0" spc="-85" dirty="0">
                <a:solidFill>
                  <a:srgbClr val="5D085D"/>
                </a:solidFill>
                <a:latin typeface="Bookman Old Style"/>
                <a:cs typeface="Bookman Old Style"/>
              </a:rPr>
              <a:t>language </a:t>
            </a:r>
            <a:r>
              <a:rPr sz="2100" b="0" spc="-60" dirty="0">
                <a:solidFill>
                  <a:srgbClr val="60035D"/>
                </a:solidFill>
                <a:latin typeface="Bookman Old Style"/>
                <a:cs typeface="Bookman Old Style"/>
              </a:rPr>
              <a:t>is </a:t>
            </a:r>
            <a:r>
              <a:rPr sz="2100" b="0" spc="-170" dirty="0">
                <a:solidFill>
                  <a:srgbClr val="560E52"/>
                </a:solidFill>
                <a:latin typeface="Bookman Old Style"/>
                <a:cs typeface="Bookman Old Style"/>
              </a:rPr>
              <a:t>a </a:t>
            </a:r>
            <a:r>
              <a:rPr sz="2100" b="0" spc="-90" dirty="0">
                <a:solidFill>
                  <a:srgbClr val="4D0F4D"/>
                </a:solidFill>
                <a:latin typeface="Bookman Old Style"/>
                <a:cs typeface="Bookman Old Style"/>
              </a:rPr>
              <a:t>programming </a:t>
            </a:r>
            <a:r>
              <a:rPr sz="2100" b="0" spc="-85" dirty="0">
                <a:solidFill>
                  <a:srgbClr val="5D0760"/>
                </a:solidFill>
                <a:latin typeface="Bookman Old Style"/>
                <a:cs typeface="Bookman Old Style"/>
              </a:rPr>
              <a:t>language </a:t>
            </a:r>
            <a:r>
              <a:rPr sz="2100" b="0" spc="-65" dirty="0">
                <a:solidFill>
                  <a:srgbClr val="8E508C"/>
                </a:solidFill>
                <a:latin typeface="Bookman Old Style"/>
                <a:cs typeface="Bookman Old Style"/>
              </a:rPr>
              <a:t>that </a:t>
            </a:r>
            <a:r>
              <a:rPr sz="2100" b="0" spc="-100" dirty="0">
                <a:solidFill>
                  <a:srgbClr val="54074F"/>
                </a:solidFill>
                <a:latin typeface="Bookman Old Style"/>
                <a:cs typeface="Bookman Old Style"/>
              </a:rPr>
              <a:t>deals  </a:t>
            </a:r>
            <a:r>
              <a:rPr sz="2100" b="0" spc="-70" dirty="0">
                <a:solidFill>
                  <a:srgbClr val="592656"/>
                </a:solidFill>
                <a:latin typeface="Bookman Old Style"/>
                <a:cs typeface="Bookman Old Style"/>
              </a:rPr>
              <a:t>with </a:t>
            </a:r>
            <a:r>
              <a:rPr sz="2100" b="0" spc="-170" dirty="0">
                <a:solidFill>
                  <a:srgbClr val="590A59"/>
                </a:solidFill>
                <a:latin typeface="Bookman Old Style"/>
                <a:cs typeface="Bookman Old Style"/>
              </a:rPr>
              <a:t>a </a:t>
            </a:r>
            <a:r>
              <a:rPr sz="2100" b="0" spc="-114" dirty="0">
                <a:solidFill>
                  <a:srgbClr val="541F54"/>
                </a:solidFill>
                <a:latin typeface="Bookman Old Style"/>
                <a:cs typeface="Bookman Old Style"/>
              </a:rPr>
              <a:t>computer's </a:t>
            </a:r>
            <a:r>
              <a:rPr sz="2100" b="0" spc="-90" dirty="0">
                <a:solidFill>
                  <a:srgbClr val="560556"/>
                </a:solidFill>
                <a:latin typeface="Bookman Old Style"/>
                <a:cs typeface="Bookman Old Style"/>
              </a:rPr>
              <a:t>hardware</a:t>
            </a:r>
            <a:r>
              <a:rPr sz="2100" b="0" spc="490" dirty="0">
                <a:solidFill>
                  <a:srgbClr val="560556"/>
                </a:solidFill>
                <a:latin typeface="Bookman Old Style"/>
                <a:cs typeface="Bookman Old Style"/>
              </a:rPr>
              <a:t> </a:t>
            </a:r>
            <a:r>
              <a:rPr sz="2100" b="0" spc="-135" dirty="0">
                <a:solidFill>
                  <a:srgbClr val="621C60"/>
                </a:solidFill>
                <a:latin typeface="Bookman Old Style"/>
                <a:cs typeface="Bookman Old Style"/>
              </a:rPr>
              <a:t>components </a:t>
            </a:r>
            <a:r>
              <a:rPr sz="2100" b="0" spc="-135" dirty="0">
                <a:solidFill>
                  <a:srgbClr val="570859"/>
                </a:solidFill>
                <a:latin typeface="Bookman Old Style"/>
                <a:cs typeface="Bookman Old Style"/>
              </a:rPr>
              <a:t>and  </a:t>
            </a:r>
            <a:r>
              <a:rPr sz="2100" b="0" spc="-90" dirty="0">
                <a:solidFill>
                  <a:srgbClr val="521C56"/>
                </a:solidFill>
                <a:latin typeface="Bookman Old Style"/>
                <a:cs typeface="Bookman Old Style"/>
              </a:rPr>
              <a:t>constraints.</a:t>
            </a:r>
            <a:r>
              <a:rPr sz="2100" b="0" spc="90" dirty="0">
                <a:solidFill>
                  <a:srgbClr val="521C56"/>
                </a:solidFill>
                <a:latin typeface="Bookman Old Style"/>
                <a:cs typeface="Bookman Old Style"/>
              </a:rPr>
              <a:t> </a:t>
            </a:r>
            <a:r>
              <a:rPr sz="2100" b="0" spc="-105" dirty="0">
                <a:solidFill>
                  <a:srgbClr val="4D0E54"/>
                </a:solidFill>
                <a:latin typeface="Bookman Old Style"/>
                <a:cs typeface="Bookman Old Style"/>
              </a:rPr>
              <a:t>...</a:t>
            </a:r>
            <a:endParaRPr sz="2100">
              <a:latin typeface="Bookman Old Style"/>
              <a:cs typeface="Bookman Old Style"/>
            </a:endParaRPr>
          </a:p>
          <a:p>
            <a:pPr>
              <a:lnSpc>
                <a:spcPct val="100000"/>
              </a:lnSpc>
              <a:spcBef>
                <a:spcPts val="55"/>
              </a:spcBef>
            </a:pPr>
            <a:endParaRPr sz="2250">
              <a:latin typeface="Bookman Old Style"/>
              <a:cs typeface="Bookman Old Style"/>
            </a:endParaRPr>
          </a:p>
          <a:p>
            <a:pPr marL="417830">
              <a:lnSpc>
                <a:spcPts val="2230"/>
              </a:lnSpc>
            </a:pPr>
            <a:r>
              <a:rPr sz="2000" b="0" spc="-20" dirty="0">
                <a:solidFill>
                  <a:srgbClr val="EB0A08"/>
                </a:solidFill>
                <a:latin typeface="Bookman Old Style"/>
                <a:cs typeface="Bookman Old Style"/>
              </a:rPr>
              <a:t>Ltiw-level </a:t>
            </a:r>
            <a:r>
              <a:rPr sz="2000" b="0" spc="-35" dirty="0">
                <a:solidFill>
                  <a:srgbClr val="E40E0C"/>
                </a:solidFill>
                <a:latin typeface="Bookman Old Style"/>
                <a:cs typeface="Bookman Old Style"/>
              </a:rPr>
              <a:t>language </a:t>
            </a:r>
            <a:r>
              <a:rPr sz="2000" b="0" spc="-40" dirty="0">
                <a:solidFill>
                  <a:srgbClr val="D60F16"/>
                </a:solidFill>
                <a:latin typeface="Bookman Old Style"/>
                <a:cs typeface="Bookman Old Style"/>
              </a:rPr>
              <a:t>may </a:t>
            </a:r>
            <a:r>
              <a:rPr sz="2000" b="0" spc="-50" dirty="0">
                <a:solidFill>
                  <a:srgbClr val="C61A13"/>
                </a:solidFill>
                <a:latin typeface="Bookman Old Style"/>
                <a:cs typeface="Bookman Old Style"/>
              </a:rPr>
              <a:t>alst› </a:t>
            </a:r>
            <a:r>
              <a:rPr sz="2000" b="0" spc="-100" dirty="0">
                <a:solidFill>
                  <a:srgbClr val="DD2323"/>
                </a:solidFill>
                <a:latin typeface="Bookman Old Style"/>
                <a:cs typeface="Bookman Old Style"/>
              </a:rPr>
              <a:t>be </a:t>
            </a:r>
            <a:r>
              <a:rPr sz="2000" b="0" spc="10" dirty="0">
                <a:solidFill>
                  <a:srgbClr val="D31111"/>
                </a:solidFill>
                <a:latin typeface="Bookman Old Style"/>
                <a:cs typeface="Bookman Old Style"/>
              </a:rPr>
              <a:t>referred </a:t>
            </a:r>
            <a:r>
              <a:rPr sz="2000" b="0" spc="-160" dirty="0">
                <a:solidFill>
                  <a:srgbClr val="FF4D50"/>
                </a:solidFill>
                <a:latin typeface="Bookman Old Style"/>
                <a:cs typeface="Bookman Old Style"/>
              </a:rPr>
              <a:t>tti </a:t>
            </a:r>
            <a:r>
              <a:rPr sz="2000" b="0" spc="-75" dirty="0">
                <a:solidFill>
                  <a:srgbClr val="D81311"/>
                </a:solidFill>
                <a:latin typeface="Bookman Old Style"/>
                <a:cs typeface="Bookman Old Style"/>
              </a:rPr>
              <a:t>as </a:t>
            </a:r>
            <a:r>
              <a:rPr sz="2000" b="0" spc="-114" dirty="0">
                <a:solidFill>
                  <a:srgbClr val="D81616"/>
                </a:solidFill>
                <a:latin typeface="Bookman Old Style"/>
                <a:cs typeface="Bookman Old Style"/>
              </a:rPr>
              <a:t>a</a:t>
            </a:r>
            <a:r>
              <a:rPr sz="2000" b="0" spc="145" dirty="0">
                <a:solidFill>
                  <a:srgbClr val="D81616"/>
                </a:solidFill>
                <a:latin typeface="Bookman Old Style"/>
                <a:cs typeface="Bookman Old Style"/>
              </a:rPr>
              <a:t> </a:t>
            </a:r>
            <a:r>
              <a:rPr sz="2000" b="0" spc="-75" dirty="0">
                <a:solidFill>
                  <a:srgbClr val="C62128"/>
                </a:solidFill>
                <a:latin typeface="Bookman Old Style"/>
                <a:cs typeface="Bookman Old Style"/>
              </a:rPr>
              <a:t>ctimputer’s</a:t>
            </a:r>
            <a:endParaRPr sz="2000">
              <a:latin typeface="Bookman Old Style"/>
              <a:cs typeface="Bookman Old Style"/>
            </a:endParaRPr>
          </a:p>
          <a:p>
            <a:pPr marL="421005">
              <a:lnSpc>
                <a:spcPts val="2170"/>
              </a:lnSpc>
            </a:pPr>
            <a:r>
              <a:rPr sz="1950" b="0" spc="20" dirty="0">
                <a:solidFill>
                  <a:srgbClr val="E40A08"/>
                </a:solidFill>
                <a:latin typeface="Bookman Old Style"/>
                <a:cs typeface="Bookman Old Style"/>
              </a:rPr>
              <a:t>native </a:t>
            </a:r>
            <a:r>
              <a:rPr sz="1950" b="0" spc="-10" dirty="0">
                <a:solidFill>
                  <a:srgbClr val="E20C0C"/>
                </a:solidFill>
                <a:latin typeface="Bookman Old Style"/>
                <a:cs typeface="Bookman Old Style"/>
              </a:rPr>
              <a:t>language.</a:t>
            </a:r>
            <a:r>
              <a:rPr sz="1950" b="0" spc="229" dirty="0">
                <a:solidFill>
                  <a:srgbClr val="E20C0C"/>
                </a:solidFill>
                <a:latin typeface="Bookman Old Style"/>
                <a:cs typeface="Bookman Old Style"/>
              </a:rPr>
              <a:t> </a:t>
            </a:r>
            <a:r>
              <a:rPr sz="1950" b="0" spc="-60" dirty="0">
                <a:solidFill>
                  <a:srgbClr val="C11C1C"/>
                </a:solidFill>
                <a:latin typeface="Bookman Old Style"/>
                <a:cs typeface="Bookman Old Style"/>
              </a:rPr>
              <a:t>...</a:t>
            </a:r>
            <a:endParaRPr sz="1950">
              <a:latin typeface="Bookman Old Style"/>
              <a:cs typeface="Bookman Old Style"/>
            </a:endParaRPr>
          </a:p>
          <a:p>
            <a:pPr>
              <a:lnSpc>
                <a:spcPct val="100000"/>
              </a:lnSpc>
            </a:pPr>
            <a:endParaRPr sz="2600">
              <a:latin typeface="Bookman Old Style"/>
              <a:cs typeface="Bookman Old Style"/>
            </a:endParaRPr>
          </a:p>
          <a:p>
            <a:pPr marL="419100" marR="27940" indent="-12065" algn="just">
              <a:lnSpc>
                <a:spcPct val="79900"/>
              </a:lnSpc>
            </a:pPr>
            <a:r>
              <a:rPr sz="2100" b="0" spc="-75" dirty="0">
                <a:solidFill>
                  <a:srgbClr val="161616"/>
                </a:solidFill>
                <a:latin typeface="Bookman Old Style"/>
                <a:cs typeface="Bookman Old Style"/>
              </a:rPr>
              <a:t>Machine </a:t>
            </a:r>
            <a:r>
              <a:rPr sz="2100" b="0" spc="-85" dirty="0">
                <a:solidFill>
                  <a:srgbClr val="151515"/>
                </a:solidFill>
                <a:latin typeface="Bookman Old Style"/>
                <a:cs typeface="Bookman Old Style"/>
              </a:rPr>
              <a:t>language </a:t>
            </a:r>
            <a:r>
              <a:rPr sz="2100" b="0" spc="-130" dirty="0">
                <a:solidFill>
                  <a:srgbClr val="0C310C"/>
                </a:solidFill>
                <a:latin typeface="Bookman Old Style"/>
                <a:cs typeface="Bookman Old Style"/>
              </a:rPr>
              <a:t>and </a:t>
            </a:r>
            <a:r>
              <a:rPr sz="2100" b="0" spc="-110" dirty="0">
                <a:solidFill>
                  <a:srgbClr val="151515"/>
                </a:solidFill>
                <a:latin typeface="Bookman Old Style"/>
                <a:cs typeface="Bookman Old Style"/>
              </a:rPr>
              <a:t>assembly </a:t>
            </a:r>
            <a:r>
              <a:rPr sz="2100" b="0" spc="-85" dirty="0">
                <a:solidFill>
                  <a:srgbClr val="161616"/>
                </a:solidFill>
                <a:latin typeface="Bookman Old Style"/>
                <a:cs typeface="Bookman Old Style"/>
              </a:rPr>
              <a:t>language </a:t>
            </a:r>
            <a:r>
              <a:rPr sz="2100" b="0" spc="-80" dirty="0">
                <a:solidFill>
                  <a:srgbClr val="181818"/>
                </a:solidFill>
                <a:latin typeface="Bookman Old Style"/>
                <a:cs typeface="Bookman Old Style"/>
              </a:rPr>
              <a:t>are </a:t>
            </a:r>
            <a:r>
              <a:rPr sz="2100" b="0" spc="-105" dirty="0">
                <a:solidFill>
                  <a:srgbClr val="083108"/>
                </a:solidFill>
                <a:latin typeface="Bookman Old Style"/>
                <a:cs typeface="Bookman Old Style"/>
              </a:rPr>
              <a:t>popular  </a:t>
            </a:r>
            <a:r>
              <a:rPr sz="2100" b="0" spc="-95" dirty="0">
                <a:solidFill>
                  <a:srgbClr val="151515"/>
                </a:solidFill>
                <a:latin typeface="Bookman Old Style"/>
                <a:cs typeface="Bookman Old Style"/>
              </a:rPr>
              <a:t>examples </a:t>
            </a:r>
            <a:r>
              <a:rPr sz="2100" b="0" spc="-65" dirty="0">
                <a:solidFill>
                  <a:srgbClr val="628067"/>
                </a:solidFill>
                <a:latin typeface="Bookman Old Style"/>
                <a:cs typeface="Bookman Old Style"/>
              </a:rPr>
              <a:t>of </a:t>
            </a:r>
            <a:r>
              <a:rPr sz="2100" b="0" spc="-95" dirty="0">
                <a:solidFill>
                  <a:srgbClr val="082D07"/>
                </a:solidFill>
                <a:latin typeface="Bookman Old Style"/>
                <a:cs typeface="Bookman Old Style"/>
              </a:rPr>
              <a:t>low </a:t>
            </a:r>
            <a:r>
              <a:rPr sz="2100" b="0" spc="-30" dirty="0">
                <a:solidFill>
                  <a:srgbClr val="506B4F"/>
                </a:solidFill>
                <a:latin typeface="Bookman Old Style"/>
                <a:cs typeface="Bookman Old Style"/>
              </a:rPr>
              <a:t>level</a:t>
            </a:r>
            <a:r>
              <a:rPr sz="2100" b="0" spc="425" dirty="0">
                <a:solidFill>
                  <a:srgbClr val="506B4F"/>
                </a:solidFill>
                <a:latin typeface="Bookman Old Style"/>
                <a:cs typeface="Bookman Old Style"/>
              </a:rPr>
              <a:t> </a:t>
            </a:r>
            <a:r>
              <a:rPr sz="2100" b="0" spc="-90" dirty="0">
                <a:solidFill>
                  <a:srgbClr val="151515"/>
                </a:solidFill>
                <a:latin typeface="Bookman Old Style"/>
                <a:cs typeface="Bookman Old Style"/>
              </a:rPr>
              <a:t>languages.</a:t>
            </a:r>
            <a:endParaRPr sz="2100">
              <a:latin typeface="Bookman Old Style"/>
              <a:cs typeface="Bookman Old Style"/>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0103" y="330441"/>
            <a:ext cx="6440805" cy="564515"/>
          </a:xfrm>
          <a:prstGeom prst="rect">
            <a:avLst/>
          </a:prstGeom>
        </p:spPr>
        <p:txBody>
          <a:bodyPr vert="horz" wrap="square" lIns="0" tIns="17145" rIns="0" bIns="0" rtlCol="0">
            <a:spAutoFit/>
          </a:bodyPr>
          <a:lstStyle/>
          <a:p>
            <a:pPr marL="12700" algn="ctr">
              <a:lnSpc>
                <a:spcPct val="100000"/>
              </a:lnSpc>
              <a:spcBef>
                <a:spcPts val="135"/>
              </a:spcBef>
            </a:pPr>
            <a:r>
              <a:rPr lang="en-US" sz="3500" b="0" spc="-325" dirty="0" smtClean="0">
                <a:solidFill>
                  <a:srgbClr val="15A7DF"/>
                </a:solidFill>
                <a:latin typeface="Bookman Old Style"/>
                <a:cs typeface="Bookman Old Style"/>
              </a:rPr>
              <a:t>HIGH LEVEL LANGUAGE</a:t>
            </a:r>
            <a:endParaRPr sz="3500">
              <a:latin typeface="Bookman Old Style"/>
              <a:cs typeface="Bookman Old Style"/>
            </a:endParaRPr>
          </a:p>
        </p:txBody>
      </p:sp>
      <p:sp>
        <p:nvSpPr>
          <p:cNvPr id="3" name="object 3"/>
          <p:cNvSpPr txBox="1"/>
          <p:nvPr/>
        </p:nvSpPr>
        <p:spPr>
          <a:xfrm>
            <a:off x="1155700" y="1568450"/>
            <a:ext cx="7748905" cy="2679067"/>
          </a:xfrm>
          <a:prstGeom prst="rect">
            <a:avLst/>
          </a:prstGeom>
        </p:spPr>
        <p:txBody>
          <a:bodyPr vert="horz" wrap="square" lIns="0" tIns="14605" rIns="0" bIns="0" rtlCol="0">
            <a:spAutoFit/>
          </a:bodyPr>
          <a:lstStyle/>
          <a:p>
            <a:pPr marL="12700">
              <a:lnSpc>
                <a:spcPct val="100000"/>
              </a:lnSpc>
              <a:spcBef>
                <a:spcPts val="115"/>
              </a:spcBef>
            </a:pPr>
            <a:r>
              <a:rPr sz="2600" spc="-375" dirty="0">
                <a:solidFill>
                  <a:srgbClr val="F00100"/>
                </a:solidFill>
                <a:latin typeface="Courier New"/>
                <a:cs typeface="Courier New"/>
              </a:rPr>
              <a:t>D</a:t>
            </a:r>
            <a:r>
              <a:rPr sz="2600" u="heavy" spc="-375" dirty="0">
                <a:solidFill>
                  <a:srgbClr val="F00100"/>
                </a:solidFill>
                <a:uFill>
                  <a:solidFill>
                    <a:srgbClr val="B81C1C"/>
                  </a:solidFill>
                </a:uFill>
                <a:latin typeface="Courier New"/>
                <a:cs typeface="Courier New"/>
              </a:rPr>
              <a:t>efinition:</a:t>
            </a:r>
            <a:endParaRPr sz="2600">
              <a:latin typeface="Courier New"/>
              <a:cs typeface="Courier New"/>
            </a:endParaRPr>
          </a:p>
          <a:p>
            <a:pPr>
              <a:lnSpc>
                <a:spcPct val="100000"/>
              </a:lnSpc>
              <a:spcBef>
                <a:spcPts val="50"/>
              </a:spcBef>
            </a:pPr>
            <a:endParaRPr sz="1400">
              <a:latin typeface="Courier New"/>
              <a:cs typeface="Courier New"/>
            </a:endParaRPr>
          </a:p>
          <a:p>
            <a:pPr marL="431165" marR="5080" indent="-281305" algn="just">
              <a:lnSpc>
                <a:spcPct val="98000"/>
              </a:lnSpc>
              <a:buClr>
                <a:srgbClr val="FB8533"/>
              </a:buClr>
              <a:buChar char="•"/>
              <a:tabLst>
                <a:tab pos="429895" algn="l"/>
              </a:tabLst>
            </a:pPr>
            <a:r>
              <a:rPr sz="2250" spc="-65" dirty="0">
                <a:latin typeface="Times New Roman"/>
                <a:cs typeface="Times New Roman"/>
              </a:rPr>
              <a:t>A </a:t>
            </a:r>
            <a:r>
              <a:rPr sz="2250" spc="65" dirty="0">
                <a:latin typeface="Times New Roman"/>
                <a:cs typeface="Times New Roman"/>
              </a:rPr>
              <a:t>high-level </a:t>
            </a:r>
            <a:r>
              <a:rPr sz="2250" spc="120" dirty="0">
                <a:latin typeface="Times New Roman"/>
                <a:cs typeface="Times New Roman"/>
              </a:rPr>
              <a:t>language </a:t>
            </a:r>
            <a:r>
              <a:rPr sz="2250" spc="85" dirty="0">
                <a:latin typeface="Times New Roman"/>
                <a:cs typeface="Times New Roman"/>
              </a:rPr>
              <a:t>is </a:t>
            </a:r>
            <a:r>
              <a:rPr sz="2250" spc="120" dirty="0">
                <a:latin typeface="Times New Roman"/>
                <a:cs typeface="Times New Roman"/>
              </a:rPr>
              <a:t>a </a:t>
            </a:r>
            <a:r>
              <a:rPr sz="2250" spc="125" dirty="0">
                <a:latin typeface="Times New Roman"/>
                <a:cs typeface="Times New Roman"/>
              </a:rPr>
              <a:t>programming </a:t>
            </a:r>
            <a:r>
              <a:rPr sz="2250" spc="120" dirty="0">
                <a:latin typeface="Times New Roman"/>
                <a:cs typeface="Times New Roman"/>
              </a:rPr>
              <a:t>language </a:t>
            </a:r>
            <a:r>
              <a:rPr sz="2250" spc="100" dirty="0">
                <a:latin typeface="Times New Roman"/>
                <a:cs typeface="Times New Roman"/>
              </a:rPr>
              <a:t>such  </a:t>
            </a:r>
            <a:r>
              <a:rPr sz="2250" spc="90" dirty="0">
                <a:latin typeface="Times New Roman"/>
                <a:cs typeface="Times New Roman"/>
              </a:rPr>
              <a:t>as </a:t>
            </a:r>
            <a:r>
              <a:rPr sz="2250" spc="15" dirty="0">
                <a:latin typeface="Times New Roman"/>
                <a:cs typeface="Times New Roman"/>
              </a:rPr>
              <a:t>C, </a:t>
            </a:r>
            <a:r>
              <a:rPr sz="2250" spc="50" dirty="0">
                <a:latin typeface="Times New Roman"/>
                <a:cs typeface="Times New Roman"/>
              </a:rPr>
              <a:t>FORTRAN, </a:t>
            </a:r>
            <a:r>
              <a:rPr sz="2250" spc="45" dirty="0">
                <a:latin typeface="Times New Roman"/>
                <a:cs typeface="Times New Roman"/>
              </a:rPr>
              <a:t>or </a:t>
            </a:r>
            <a:r>
              <a:rPr sz="2250" spc="120" dirty="0">
                <a:latin typeface="Times New Roman"/>
                <a:cs typeface="Times New Roman"/>
              </a:rPr>
              <a:t>Pascal </a:t>
            </a:r>
            <a:r>
              <a:rPr sz="2250" spc="165" dirty="0">
                <a:latin typeface="Times New Roman"/>
                <a:cs typeface="Times New Roman"/>
              </a:rPr>
              <a:t>that </a:t>
            </a:r>
            <a:r>
              <a:rPr sz="2250" spc="110" dirty="0">
                <a:latin typeface="Times New Roman"/>
                <a:cs typeface="Times New Roman"/>
              </a:rPr>
              <a:t>enables  </a:t>
            </a:r>
            <a:r>
              <a:rPr sz="2250" spc="120" dirty="0">
                <a:latin typeface="Times New Roman"/>
                <a:cs typeface="Times New Roman"/>
              </a:rPr>
              <a:t>a </a:t>
            </a:r>
            <a:r>
              <a:rPr sz="2250" spc="125" dirty="0">
                <a:latin typeface="Times New Roman"/>
                <a:cs typeface="Times New Roman"/>
              </a:rPr>
              <a:t>programmer </a:t>
            </a:r>
            <a:r>
              <a:rPr sz="2250" spc="50" dirty="0">
                <a:latin typeface="Times New Roman"/>
                <a:cs typeface="Times New Roman"/>
              </a:rPr>
              <a:t>to </a:t>
            </a:r>
            <a:r>
              <a:rPr sz="2250" spc="105" dirty="0">
                <a:latin typeface="Times New Roman"/>
                <a:cs typeface="Times New Roman"/>
              </a:rPr>
              <a:t>write </a:t>
            </a:r>
            <a:r>
              <a:rPr sz="2250" spc="114" dirty="0">
                <a:latin typeface="Times New Roman"/>
                <a:cs typeface="Times New Roman"/>
              </a:rPr>
              <a:t>programs </a:t>
            </a:r>
            <a:r>
              <a:rPr sz="2250" spc="185" dirty="0">
                <a:latin typeface="Times New Roman"/>
                <a:cs typeface="Times New Roman"/>
              </a:rPr>
              <a:t>that </a:t>
            </a:r>
            <a:r>
              <a:rPr sz="2250" spc="200" dirty="0">
                <a:latin typeface="Times New Roman"/>
                <a:cs typeface="Times New Roman"/>
              </a:rPr>
              <a:t>are </a:t>
            </a:r>
            <a:r>
              <a:rPr sz="2250" spc="75" dirty="0">
                <a:latin typeface="Times New Roman"/>
                <a:cs typeface="Times New Roman"/>
              </a:rPr>
              <a:t>more </a:t>
            </a:r>
            <a:r>
              <a:rPr sz="2250" spc="85" dirty="0">
                <a:latin typeface="Times New Roman"/>
                <a:cs typeface="Times New Roman"/>
              </a:rPr>
              <a:t>or </a:t>
            </a:r>
            <a:r>
              <a:rPr sz="2250" spc="105" dirty="0">
                <a:latin typeface="Times New Roman"/>
                <a:cs typeface="Times New Roman"/>
              </a:rPr>
              <a:t>less  </a:t>
            </a:r>
            <a:r>
              <a:rPr sz="2250" spc="125" dirty="0">
                <a:latin typeface="Times New Roman"/>
                <a:cs typeface="Times New Roman"/>
              </a:rPr>
              <a:t>independent </a:t>
            </a:r>
            <a:r>
              <a:rPr sz="2250" spc="-95" dirty="0">
                <a:latin typeface="Times New Roman"/>
                <a:cs typeface="Times New Roman"/>
              </a:rPr>
              <a:t>of </a:t>
            </a:r>
            <a:r>
              <a:rPr sz="2250" spc="-100" dirty="0">
                <a:latin typeface="Times New Roman"/>
                <a:cs typeface="Times New Roman"/>
              </a:rPr>
              <a:t>a </a:t>
            </a:r>
            <a:r>
              <a:rPr sz="2250" spc="130" dirty="0">
                <a:latin typeface="Times New Roman"/>
                <a:cs typeface="Times New Roman"/>
              </a:rPr>
              <a:t>particular </a:t>
            </a:r>
            <a:r>
              <a:rPr sz="2250" spc="95" dirty="0">
                <a:latin typeface="Times New Roman"/>
                <a:cs typeface="Times New Roman"/>
              </a:rPr>
              <a:t>type </a:t>
            </a:r>
            <a:r>
              <a:rPr sz="2250" spc="-60" dirty="0">
                <a:latin typeface="Times New Roman"/>
                <a:cs typeface="Times New Roman"/>
              </a:rPr>
              <a:t>of </a:t>
            </a:r>
            <a:r>
              <a:rPr sz="2250" spc="105" dirty="0">
                <a:latin typeface="Times New Roman"/>
                <a:cs typeface="Times New Roman"/>
              </a:rPr>
              <a:t>computer.  </a:t>
            </a:r>
            <a:r>
              <a:rPr sz="2250" spc="110" dirty="0">
                <a:latin typeface="Times New Roman"/>
                <a:cs typeface="Times New Roman"/>
              </a:rPr>
              <a:t>Such </a:t>
            </a:r>
            <a:r>
              <a:rPr sz="2250" spc="125" dirty="0">
                <a:latin typeface="Times New Roman"/>
                <a:cs typeface="Times New Roman"/>
              </a:rPr>
              <a:t>languages </a:t>
            </a:r>
            <a:r>
              <a:rPr sz="2250" spc="114" dirty="0">
                <a:latin typeface="Times New Roman"/>
                <a:cs typeface="Times New Roman"/>
              </a:rPr>
              <a:t>are </a:t>
            </a:r>
            <a:r>
              <a:rPr sz="2250" spc="85" dirty="0">
                <a:latin typeface="Times New Roman"/>
                <a:cs typeface="Times New Roman"/>
              </a:rPr>
              <a:t>considered </a:t>
            </a:r>
            <a:r>
              <a:rPr sz="2250" spc="75" dirty="0">
                <a:latin typeface="Times New Roman"/>
                <a:cs typeface="Times New Roman"/>
              </a:rPr>
              <a:t>high-level </a:t>
            </a:r>
            <a:r>
              <a:rPr sz="2250" spc="100" dirty="0">
                <a:latin typeface="Times New Roman"/>
                <a:cs typeface="Times New Roman"/>
              </a:rPr>
              <a:t>because </a:t>
            </a:r>
            <a:r>
              <a:rPr sz="2250" spc="120" dirty="0">
                <a:latin typeface="Times New Roman"/>
                <a:cs typeface="Times New Roman"/>
              </a:rPr>
              <a:t>they  </a:t>
            </a:r>
            <a:r>
              <a:rPr sz="2250" spc="114" dirty="0">
                <a:latin typeface="Times New Roman"/>
                <a:cs typeface="Times New Roman"/>
              </a:rPr>
              <a:t>are </a:t>
            </a:r>
            <a:r>
              <a:rPr sz="2250" spc="50" dirty="0">
                <a:latin typeface="Times New Roman"/>
                <a:cs typeface="Times New Roman"/>
              </a:rPr>
              <a:t>closer to </a:t>
            </a:r>
            <a:r>
              <a:rPr sz="2250" spc="185" dirty="0">
                <a:latin typeface="Times New Roman"/>
                <a:cs typeface="Times New Roman"/>
              </a:rPr>
              <a:t>human </a:t>
            </a:r>
            <a:r>
              <a:rPr sz="2250" spc="125" dirty="0">
                <a:latin typeface="Times New Roman"/>
                <a:cs typeface="Times New Roman"/>
              </a:rPr>
              <a:t>languages </a:t>
            </a:r>
            <a:r>
              <a:rPr sz="2250" spc="140" dirty="0">
                <a:latin typeface="Times New Roman"/>
                <a:cs typeface="Times New Roman"/>
              </a:rPr>
              <a:t>and </a:t>
            </a:r>
            <a:r>
              <a:rPr sz="2250" spc="150" dirty="0">
                <a:latin typeface="Times New Roman"/>
                <a:cs typeface="Times New Roman"/>
              </a:rPr>
              <a:t>further </a:t>
            </a:r>
            <a:r>
              <a:rPr sz="2250" spc="55" dirty="0">
                <a:latin typeface="Times New Roman"/>
                <a:cs typeface="Times New Roman"/>
              </a:rPr>
              <a:t>from  </a:t>
            </a:r>
            <a:r>
              <a:rPr sz="2250" spc="114" dirty="0">
                <a:latin typeface="Times New Roman"/>
                <a:cs typeface="Times New Roman"/>
              </a:rPr>
              <a:t>machine</a:t>
            </a:r>
            <a:r>
              <a:rPr sz="2250" spc="210" dirty="0">
                <a:latin typeface="Times New Roman"/>
                <a:cs typeface="Times New Roman"/>
              </a:rPr>
              <a:t> </a:t>
            </a:r>
            <a:r>
              <a:rPr sz="2250" spc="120" dirty="0">
                <a:latin typeface="Times New Roman"/>
                <a:cs typeface="Times New Roman"/>
              </a:rPr>
              <a:t>languages.</a:t>
            </a:r>
            <a:endParaRPr sz="2250">
              <a:latin typeface="Times New Roman"/>
              <a:cs typeface="Times New Roman"/>
            </a:endParaRPr>
          </a:p>
        </p:txBody>
      </p:sp>
      <p:sp>
        <p:nvSpPr>
          <p:cNvPr id="4" name="object 4"/>
          <p:cNvSpPr txBox="1"/>
          <p:nvPr/>
        </p:nvSpPr>
        <p:spPr>
          <a:xfrm>
            <a:off x="1612900" y="4464050"/>
            <a:ext cx="7322820" cy="1017269"/>
          </a:xfrm>
          <a:prstGeom prst="rect">
            <a:avLst/>
          </a:prstGeom>
        </p:spPr>
        <p:txBody>
          <a:bodyPr vert="horz" wrap="square" lIns="0" tIns="15875" rIns="0" bIns="0" rtlCol="0">
            <a:spAutoFit/>
          </a:bodyPr>
          <a:lstStyle/>
          <a:p>
            <a:pPr marL="13970" marR="5080" indent="-1905" algn="just">
              <a:lnSpc>
                <a:spcPts val="2630"/>
              </a:lnSpc>
              <a:spcBef>
                <a:spcPts val="125"/>
              </a:spcBef>
            </a:pPr>
            <a:r>
              <a:rPr sz="2100" b="0" spc="10" dirty="0">
                <a:latin typeface="Bookman Old Style"/>
                <a:cs typeface="Bookman Old Style"/>
              </a:rPr>
              <a:t>High-level </a:t>
            </a:r>
            <a:r>
              <a:rPr sz="2100" b="0" spc="-25" dirty="0">
                <a:latin typeface="Bookman Old Style"/>
                <a:cs typeface="Bookman Old Style"/>
              </a:rPr>
              <a:t>language </a:t>
            </a:r>
            <a:r>
              <a:rPr sz="2100" b="0" spc="-20" dirty="0">
                <a:latin typeface="Bookman Old Style"/>
                <a:cs typeface="Bookman Old Style"/>
              </a:rPr>
              <a:t>is </a:t>
            </a:r>
            <a:r>
              <a:rPr sz="2100" b="0" spc="-15" dirty="0">
                <a:latin typeface="Bookman Old Style"/>
                <a:cs typeface="Bookman Old Style"/>
              </a:rPr>
              <a:t>any </a:t>
            </a:r>
            <a:r>
              <a:rPr sz="2100" b="0" spc="-25" dirty="0">
                <a:latin typeface="Bookman Old Style"/>
                <a:cs typeface="Bookman Old Style"/>
              </a:rPr>
              <a:t>programming language that  </a:t>
            </a:r>
            <a:r>
              <a:rPr sz="2100" b="0" spc="-30" dirty="0">
                <a:latin typeface="Bookman Old Style"/>
                <a:cs typeface="Bookman Old Style"/>
              </a:rPr>
              <a:t>enables </a:t>
            </a:r>
            <a:r>
              <a:rPr sz="2100" b="0" spc="-25" dirty="0">
                <a:latin typeface="Bookman Old Style"/>
                <a:cs typeface="Bookman Old Style"/>
              </a:rPr>
              <a:t>development </a:t>
            </a:r>
            <a:r>
              <a:rPr sz="2100" b="0" spc="-30" dirty="0">
                <a:latin typeface="Bookman Old Style"/>
                <a:cs typeface="Bookman Old Style"/>
              </a:rPr>
              <a:t>of </a:t>
            </a:r>
            <a:r>
              <a:rPr sz="2100" b="0" spc="-85" dirty="0">
                <a:latin typeface="Bookman Old Style"/>
                <a:cs typeface="Bookman Old Style"/>
              </a:rPr>
              <a:t>a </a:t>
            </a:r>
            <a:r>
              <a:rPr sz="2100" b="0" spc="-40" dirty="0">
                <a:latin typeface="Bookman Old Style"/>
                <a:cs typeface="Bookman Old Style"/>
              </a:rPr>
              <a:t>program  </a:t>
            </a:r>
            <a:r>
              <a:rPr sz="2100" b="0" dirty="0">
                <a:latin typeface="Bookman Old Style"/>
                <a:cs typeface="Bookman Old Style"/>
              </a:rPr>
              <a:t>in </a:t>
            </a:r>
            <a:r>
              <a:rPr sz="2100" b="0" spc="-105" dirty="0">
                <a:latin typeface="Bookman Old Style"/>
                <a:cs typeface="Bookman Old Style"/>
              </a:rPr>
              <a:t>much </a:t>
            </a:r>
            <a:r>
              <a:rPr sz="2100" b="0" spc="-30" dirty="0">
                <a:latin typeface="Bookman Old Style"/>
                <a:cs typeface="Bookman Old Style"/>
              </a:rPr>
              <a:t>simpler  </a:t>
            </a:r>
            <a:r>
              <a:rPr sz="2000" b="0" spc="35" dirty="0">
                <a:latin typeface="Bookman Old Style"/>
                <a:cs typeface="Bookman Old Style"/>
              </a:rPr>
              <a:t>programming</a:t>
            </a:r>
            <a:r>
              <a:rPr sz="2000" b="0" spc="254" dirty="0">
                <a:latin typeface="Bookman Old Style"/>
                <a:cs typeface="Bookman Old Style"/>
              </a:rPr>
              <a:t> </a:t>
            </a:r>
            <a:r>
              <a:rPr sz="2000" b="0" spc="-40" dirty="0">
                <a:latin typeface="Bookman Old Style"/>
                <a:cs typeface="Bookman Old Style"/>
              </a:rPr>
              <a:t>...</a:t>
            </a:r>
            <a:endParaRPr sz="2000">
              <a:latin typeface="Bookman Old Style"/>
              <a:cs typeface="Bookman Old Style"/>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84300" y="1035050"/>
            <a:ext cx="7162800" cy="555921"/>
          </a:xfrm>
          <a:prstGeom prst="rect">
            <a:avLst/>
          </a:prstGeom>
        </p:spPr>
        <p:txBody>
          <a:bodyPr vert="horz" wrap="square" lIns="0" tIns="17145" rIns="0" bIns="0" rtlCol="0">
            <a:spAutoFit/>
          </a:bodyPr>
          <a:lstStyle/>
          <a:p>
            <a:pPr marL="12700" algn="ctr">
              <a:lnSpc>
                <a:spcPct val="100000"/>
              </a:lnSpc>
              <a:spcBef>
                <a:spcPts val="135"/>
              </a:spcBef>
            </a:pPr>
            <a:r>
              <a:rPr lang="en-US" sz="3500" b="0" spc="-465" dirty="0" smtClean="0">
                <a:solidFill>
                  <a:srgbClr val="0AAAE4"/>
                </a:solidFill>
                <a:latin typeface="Bookman Old Style"/>
                <a:cs typeface="Bookman Old Style"/>
              </a:rPr>
              <a:t>ASSEMBLY LANGUAGE</a:t>
            </a:r>
            <a:endParaRPr sz="3500">
              <a:latin typeface="Bookman Old Style"/>
              <a:cs typeface="Bookman Old Style"/>
            </a:endParaRPr>
          </a:p>
        </p:txBody>
      </p:sp>
      <p:sp>
        <p:nvSpPr>
          <p:cNvPr id="4" name="object 4"/>
          <p:cNvSpPr txBox="1"/>
          <p:nvPr/>
        </p:nvSpPr>
        <p:spPr>
          <a:xfrm>
            <a:off x="1185806" y="1699319"/>
            <a:ext cx="7666093" cy="2959271"/>
          </a:xfrm>
          <a:prstGeom prst="rect">
            <a:avLst/>
          </a:prstGeom>
        </p:spPr>
        <p:txBody>
          <a:bodyPr vert="horz" wrap="square" lIns="0" tIns="110489" rIns="0" bIns="0" rtlCol="0">
            <a:spAutoFit/>
          </a:bodyPr>
          <a:lstStyle/>
          <a:p>
            <a:pPr marL="12700">
              <a:lnSpc>
                <a:spcPct val="100000"/>
              </a:lnSpc>
              <a:spcBef>
                <a:spcPts val="869"/>
              </a:spcBef>
            </a:pPr>
            <a:r>
              <a:rPr sz="2600" spc="-375">
                <a:solidFill>
                  <a:srgbClr val="F00100"/>
                </a:solidFill>
                <a:latin typeface="Courier New"/>
                <a:cs typeface="Courier New"/>
              </a:rPr>
              <a:t>D</a:t>
            </a:r>
            <a:r>
              <a:rPr sz="2600" u="heavy" spc="-375">
                <a:solidFill>
                  <a:srgbClr val="F00100"/>
                </a:solidFill>
                <a:uFill>
                  <a:solidFill>
                    <a:srgbClr val="AC1F1F"/>
                  </a:solidFill>
                </a:uFill>
                <a:latin typeface="Courier New"/>
                <a:cs typeface="Courier New"/>
              </a:rPr>
              <a:t>efinition</a:t>
            </a:r>
            <a:r>
              <a:rPr sz="2600" u="heavy" spc="-375" smtClean="0">
                <a:solidFill>
                  <a:srgbClr val="F00100"/>
                </a:solidFill>
                <a:uFill>
                  <a:solidFill>
                    <a:srgbClr val="AC1F1F"/>
                  </a:solidFill>
                </a:uFill>
                <a:latin typeface="Courier New"/>
                <a:cs typeface="Courier New"/>
              </a:rPr>
              <a:t>:</a:t>
            </a:r>
            <a:endParaRPr lang="en-US" sz="2600" u="heavy" spc="-375" dirty="0" smtClean="0">
              <a:solidFill>
                <a:srgbClr val="F00100"/>
              </a:solidFill>
              <a:uFill>
                <a:solidFill>
                  <a:srgbClr val="AC1F1F"/>
                </a:solidFill>
              </a:uFill>
              <a:latin typeface="Courier New"/>
              <a:cs typeface="Courier New"/>
            </a:endParaRPr>
          </a:p>
          <a:p>
            <a:pPr marL="12700">
              <a:lnSpc>
                <a:spcPct val="100000"/>
              </a:lnSpc>
              <a:spcBef>
                <a:spcPts val="869"/>
              </a:spcBef>
            </a:pPr>
            <a:endParaRPr sz="2600">
              <a:latin typeface="Courier New"/>
              <a:cs typeface="Courier New"/>
            </a:endParaRPr>
          </a:p>
          <a:p>
            <a:pPr marL="433070" marR="1017269" indent="-2540">
              <a:lnSpc>
                <a:spcPct val="102099"/>
              </a:lnSpc>
              <a:spcBef>
                <a:spcPts val="605"/>
              </a:spcBef>
            </a:pPr>
            <a:r>
              <a:rPr sz="2150" b="0" spc="60" smtClean="0">
                <a:latin typeface="Bookman Old Style"/>
                <a:cs typeface="Bookman Old Style"/>
              </a:rPr>
              <a:t>A </a:t>
            </a:r>
            <a:r>
              <a:rPr sz="2150" b="0" spc="-75" smtClean="0">
                <a:latin typeface="Bookman Old Style"/>
                <a:cs typeface="Bookman Old Style"/>
              </a:rPr>
              <a:t>low </a:t>
            </a:r>
            <a:r>
              <a:rPr sz="2150" b="0" spc="-5" smtClean="0">
                <a:latin typeface="Bookman Old Style"/>
                <a:cs typeface="Bookman Old Style"/>
              </a:rPr>
              <a:t>level </a:t>
            </a:r>
            <a:r>
              <a:rPr sz="2150" b="0" spc="-50" smtClean="0">
                <a:latin typeface="Bookman Old Style"/>
                <a:cs typeface="Bookman Old Style"/>
              </a:rPr>
              <a:t>language </a:t>
            </a:r>
            <a:r>
              <a:rPr sz="2150" b="0" spc="-45" smtClean="0">
                <a:latin typeface="Bookman Old Style"/>
                <a:cs typeface="Bookman Old Style"/>
              </a:rPr>
              <a:t>that is </a:t>
            </a:r>
            <a:r>
              <a:rPr sz="2150" b="0" spc="-40" smtClean="0">
                <a:latin typeface="Bookman Old Style"/>
                <a:cs typeface="Bookman Old Style"/>
              </a:rPr>
              <a:t>similar </a:t>
            </a:r>
            <a:r>
              <a:rPr sz="2150" b="0" spc="-65" smtClean="0">
                <a:latin typeface="Bookman Old Style"/>
                <a:cs typeface="Bookman Old Style"/>
              </a:rPr>
              <a:t>to </a:t>
            </a:r>
            <a:r>
              <a:rPr sz="2150" b="0" spc="-80" smtClean="0">
                <a:latin typeface="Bookman Old Style"/>
                <a:cs typeface="Bookman Old Style"/>
              </a:rPr>
              <a:t>machine</a:t>
            </a:r>
            <a:r>
              <a:rPr lang="en-US" sz="2150" b="0" spc="-80" dirty="0" smtClean="0">
                <a:latin typeface="Bookman Old Style"/>
                <a:cs typeface="Bookman Old Style"/>
              </a:rPr>
              <a:t>  </a:t>
            </a:r>
            <a:r>
              <a:rPr sz="2150" b="0" spc="-40" smtClean="0">
                <a:latin typeface="Bookman Old Style"/>
                <a:cs typeface="Bookman Old Style"/>
              </a:rPr>
              <a:t>language.</a:t>
            </a:r>
            <a:endParaRPr sz="2150" smtClean="0">
              <a:latin typeface="Bookman Old Style"/>
              <a:cs typeface="Bookman Old Style"/>
            </a:endParaRPr>
          </a:p>
          <a:p>
            <a:pPr>
              <a:lnSpc>
                <a:spcPct val="100000"/>
              </a:lnSpc>
              <a:spcBef>
                <a:spcPts val="50"/>
              </a:spcBef>
            </a:pPr>
            <a:endParaRPr sz="3050" smtClean="0">
              <a:latin typeface="Bookman Old Style"/>
              <a:cs typeface="Bookman Old Style"/>
            </a:endParaRPr>
          </a:p>
          <a:p>
            <a:pPr marL="430530" marR="5080" indent="635">
              <a:lnSpc>
                <a:spcPct val="107600"/>
              </a:lnSpc>
              <a:tabLst>
                <a:tab pos="2338705" algn="l"/>
              </a:tabLst>
            </a:pPr>
            <a:r>
              <a:rPr sz="2100" b="0" spc="-15" smtClean="0">
                <a:latin typeface="Bookman Old Style"/>
                <a:cs typeface="Bookman Old Style"/>
              </a:rPr>
              <a:t>Uses</a:t>
            </a:r>
            <a:r>
              <a:rPr lang="en-US" sz="2100" b="0" spc="-15" dirty="0" smtClean="0">
                <a:latin typeface="Bookman Old Style"/>
                <a:cs typeface="Bookman Old Style"/>
              </a:rPr>
              <a:t> </a:t>
            </a:r>
            <a:r>
              <a:rPr sz="2100" b="0" spc="-25" smtClean="0">
                <a:latin typeface="Bookman Old Style"/>
                <a:cs typeface="Bookman Old Style"/>
              </a:rPr>
              <a:t>operation </a:t>
            </a:r>
            <a:r>
              <a:rPr sz="2100" b="0" spc="-70" dirty="0">
                <a:latin typeface="Bookman Old Style"/>
                <a:cs typeface="Bookman Old Style"/>
              </a:rPr>
              <a:t>code </a:t>
            </a:r>
            <a:r>
              <a:rPr sz="2100" b="0" spc="-40" dirty="0">
                <a:latin typeface="Bookman Old Style"/>
                <a:cs typeface="Bookman Old Style"/>
              </a:rPr>
              <a:t>to </a:t>
            </a:r>
            <a:r>
              <a:rPr sz="2100" b="0" spc="-25" dirty="0">
                <a:latin typeface="Bookman Old Style"/>
                <a:cs typeface="Bookman Old Style"/>
              </a:rPr>
              <a:t>represent </a:t>
            </a:r>
            <a:r>
              <a:rPr sz="2100" b="0" spc="-35" dirty="0">
                <a:latin typeface="Bookman Old Style"/>
                <a:cs typeface="Bookman Old Style"/>
              </a:rPr>
              <a:t>the </a:t>
            </a:r>
            <a:r>
              <a:rPr sz="2100" b="0" spc="-55" dirty="0">
                <a:latin typeface="Bookman Old Style"/>
                <a:cs typeface="Bookman Old Style"/>
              </a:rPr>
              <a:t>machine  </a:t>
            </a:r>
            <a:r>
              <a:rPr sz="2100" b="0" spc="-25" dirty="0">
                <a:latin typeface="Bookman Old Style"/>
                <a:cs typeface="Bookman Old Style"/>
              </a:rPr>
              <a:t>operation</a:t>
            </a:r>
            <a:r>
              <a:rPr sz="2100" b="0" spc="80" dirty="0">
                <a:latin typeface="Bookman Old Style"/>
                <a:cs typeface="Bookman Old Style"/>
              </a:rPr>
              <a:t> </a:t>
            </a:r>
            <a:r>
              <a:rPr sz="2100" b="0" spc="-65" dirty="0">
                <a:latin typeface="Bookman Old Style"/>
                <a:cs typeface="Bookman Old Style"/>
              </a:rPr>
              <a:t>code.</a:t>
            </a:r>
            <a:endParaRPr sz="2100">
              <a:latin typeface="Bookman Old Style"/>
              <a:cs typeface="Bookman Old Style"/>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1284033" y="1711383"/>
            <a:ext cx="7725409" cy="1591310"/>
          </a:xfrm>
          <a:prstGeom prst="rect">
            <a:avLst/>
          </a:prstGeom>
        </p:spPr>
        <p:txBody>
          <a:bodyPr vert="horz" wrap="square" lIns="0" tIns="92075" rIns="0" bIns="0" rtlCol="0">
            <a:spAutoFit/>
          </a:bodyPr>
          <a:lstStyle/>
          <a:p>
            <a:pPr marL="12700">
              <a:lnSpc>
                <a:spcPct val="100000"/>
              </a:lnSpc>
              <a:spcBef>
                <a:spcPts val="725"/>
              </a:spcBef>
            </a:pPr>
            <a:r>
              <a:rPr sz="2650" b="0" spc="-65" dirty="0">
                <a:solidFill>
                  <a:srgbClr val="E60803"/>
                </a:solidFill>
                <a:latin typeface="Bookman Old Style"/>
                <a:cs typeface="Bookman Old Style"/>
              </a:rPr>
              <a:t>Definition:</a:t>
            </a:r>
            <a:endParaRPr sz="2650">
              <a:latin typeface="Bookman Old Style"/>
              <a:cs typeface="Bookman Old Style"/>
            </a:endParaRPr>
          </a:p>
          <a:p>
            <a:pPr marL="428625" marR="5080" indent="-9525">
              <a:lnSpc>
                <a:spcPts val="2630"/>
              </a:lnSpc>
              <a:spcBef>
                <a:spcPts val="695"/>
              </a:spcBef>
              <a:tabLst>
                <a:tab pos="2346960" algn="l"/>
                <a:tab pos="2546985" algn="l"/>
                <a:tab pos="3079750" algn="l"/>
                <a:tab pos="4043679" algn="l"/>
                <a:tab pos="4293870" algn="l"/>
                <a:tab pos="4552315" algn="l"/>
                <a:tab pos="4627880" algn="l"/>
                <a:tab pos="5259705" algn="l"/>
                <a:tab pos="5873750" algn="l"/>
                <a:tab pos="5923280" algn="l"/>
                <a:tab pos="6350000" algn="l"/>
                <a:tab pos="6502400" algn="l"/>
                <a:tab pos="7025005" algn="l"/>
                <a:tab pos="7198359" algn="l"/>
              </a:tabLst>
            </a:pPr>
            <a:r>
              <a:rPr sz="2250" spc="-65" dirty="0">
                <a:latin typeface="Times New Roman"/>
                <a:cs typeface="Times New Roman"/>
              </a:rPr>
              <a:t>A  </a:t>
            </a:r>
            <a:r>
              <a:rPr sz="2250" spc="150" dirty="0">
                <a:latin typeface="Times New Roman"/>
                <a:cs typeface="Times New Roman"/>
              </a:rPr>
              <a:t>translator </a:t>
            </a:r>
            <a:r>
              <a:rPr sz="2250" spc="135" dirty="0">
                <a:latin typeface="Times New Roman"/>
                <a:cs typeface="Times New Roman"/>
              </a:rPr>
              <a:t>is</a:t>
            </a:r>
            <a:r>
              <a:rPr sz="2250" spc="130" dirty="0">
                <a:latin typeface="Times New Roman"/>
                <a:cs typeface="Times New Roman"/>
              </a:rPr>
              <a:t> </a:t>
            </a:r>
            <a:r>
              <a:rPr sz="2250" spc="180" dirty="0">
                <a:latin typeface="Times New Roman"/>
                <a:cs typeface="Times New Roman"/>
              </a:rPr>
              <a:t>a</a:t>
            </a:r>
            <a:r>
              <a:rPr sz="2250" spc="434" dirty="0">
                <a:latin typeface="Times New Roman"/>
                <a:cs typeface="Times New Roman"/>
              </a:rPr>
              <a:t> </a:t>
            </a:r>
            <a:r>
              <a:rPr sz="2250" spc="100" dirty="0">
                <a:latin typeface="Times New Roman"/>
                <a:cs typeface="Times New Roman"/>
              </a:rPr>
              <a:t>computer	</a:t>
            </a:r>
            <a:r>
              <a:rPr sz="2250" spc="110" dirty="0">
                <a:latin typeface="Times New Roman"/>
                <a:cs typeface="Times New Roman"/>
              </a:rPr>
              <a:t>program	</a:t>
            </a:r>
            <a:r>
              <a:rPr sz="2250" spc="165" dirty="0">
                <a:latin typeface="Times New Roman"/>
                <a:cs typeface="Times New Roman"/>
              </a:rPr>
              <a:t>that		</a:t>
            </a:r>
            <a:r>
              <a:rPr sz="2250" spc="90" dirty="0">
                <a:latin typeface="Times New Roman"/>
                <a:cs typeface="Times New Roman"/>
              </a:rPr>
              <a:t>performs	</a:t>
            </a:r>
            <a:r>
              <a:rPr sz="2250" spc="75" dirty="0">
                <a:latin typeface="Times New Roman"/>
                <a:cs typeface="Times New Roman"/>
              </a:rPr>
              <a:t>the  </a:t>
            </a:r>
            <a:r>
              <a:rPr sz="2250" spc="130" dirty="0">
                <a:latin typeface="Times New Roman"/>
                <a:cs typeface="Times New Roman"/>
              </a:rPr>
              <a:t>translatio</a:t>
            </a:r>
            <a:r>
              <a:rPr sz="2250" spc="180" dirty="0">
                <a:latin typeface="Times New Roman"/>
                <a:cs typeface="Times New Roman"/>
              </a:rPr>
              <a:t>n</a:t>
            </a:r>
            <a:r>
              <a:rPr sz="2250" dirty="0">
                <a:latin typeface="Times New Roman"/>
                <a:cs typeface="Times New Roman"/>
              </a:rPr>
              <a:t> </a:t>
            </a:r>
            <a:r>
              <a:rPr sz="2250" spc="-280" dirty="0">
                <a:latin typeface="Times New Roman"/>
                <a:cs typeface="Times New Roman"/>
              </a:rPr>
              <a:t> </a:t>
            </a:r>
            <a:r>
              <a:rPr sz="2250" spc="-60" dirty="0">
                <a:latin typeface="Times New Roman"/>
                <a:cs typeface="Times New Roman"/>
              </a:rPr>
              <a:t>of</a:t>
            </a:r>
            <a:r>
              <a:rPr sz="2250" dirty="0">
                <a:latin typeface="Times New Roman"/>
                <a:cs typeface="Times New Roman"/>
              </a:rPr>
              <a:t>		</a:t>
            </a:r>
            <a:r>
              <a:rPr sz="2250" spc="-60" dirty="0">
                <a:latin typeface="Times New Roman"/>
                <a:cs typeface="Times New Roman"/>
              </a:rPr>
              <a:t>a</a:t>
            </a:r>
            <a:r>
              <a:rPr sz="2250" dirty="0">
                <a:latin typeface="Times New Roman"/>
                <a:cs typeface="Times New Roman"/>
              </a:rPr>
              <a:t>	</a:t>
            </a:r>
            <a:r>
              <a:rPr sz="2250" spc="110" dirty="0">
                <a:latin typeface="Times New Roman"/>
                <a:cs typeface="Times New Roman"/>
              </a:rPr>
              <a:t>program</a:t>
            </a:r>
            <a:r>
              <a:rPr sz="2250" dirty="0">
                <a:latin typeface="Times New Roman"/>
                <a:cs typeface="Times New Roman"/>
              </a:rPr>
              <a:t>		</a:t>
            </a:r>
            <a:r>
              <a:rPr sz="2250" spc="125" dirty="0">
                <a:latin typeface="Times New Roman"/>
                <a:cs typeface="Times New Roman"/>
              </a:rPr>
              <a:t>writte</a:t>
            </a:r>
            <a:r>
              <a:rPr sz="2250" spc="170" dirty="0">
                <a:latin typeface="Times New Roman"/>
                <a:cs typeface="Times New Roman"/>
              </a:rPr>
              <a:t>n</a:t>
            </a:r>
            <a:r>
              <a:rPr sz="2250" dirty="0">
                <a:latin typeface="Times New Roman"/>
                <a:cs typeface="Times New Roman"/>
              </a:rPr>
              <a:t>	</a:t>
            </a:r>
            <a:r>
              <a:rPr sz="2250" spc="90" dirty="0">
                <a:latin typeface="Times New Roman"/>
                <a:cs typeface="Times New Roman"/>
              </a:rPr>
              <a:t>i</a:t>
            </a:r>
            <a:r>
              <a:rPr sz="2250" spc="170" dirty="0">
                <a:latin typeface="Times New Roman"/>
                <a:cs typeface="Times New Roman"/>
              </a:rPr>
              <a:t>n</a:t>
            </a:r>
            <a:r>
              <a:rPr sz="2250" dirty="0">
                <a:latin typeface="Times New Roman"/>
                <a:cs typeface="Times New Roman"/>
              </a:rPr>
              <a:t>		</a:t>
            </a:r>
            <a:r>
              <a:rPr sz="2250" spc="150" dirty="0">
                <a:latin typeface="Times New Roman"/>
                <a:cs typeface="Times New Roman"/>
              </a:rPr>
              <a:t>a</a:t>
            </a:r>
            <a:r>
              <a:rPr sz="2250" dirty="0">
                <a:latin typeface="Times New Roman"/>
                <a:cs typeface="Times New Roman"/>
              </a:rPr>
              <a:t>	</a:t>
            </a:r>
            <a:r>
              <a:rPr sz="2250" spc="70" dirty="0">
                <a:latin typeface="Times New Roman"/>
                <a:cs typeface="Times New Roman"/>
              </a:rPr>
              <a:t>given  </a:t>
            </a:r>
            <a:r>
              <a:rPr sz="2250" spc="125" dirty="0">
                <a:latin typeface="Times New Roman"/>
                <a:cs typeface="Times New Roman"/>
              </a:rPr>
              <a:t>programming	</a:t>
            </a:r>
            <a:r>
              <a:rPr sz="2250" spc="130" dirty="0">
                <a:latin typeface="Times New Roman"/>
                <a:cs typeface="Times New Roman"/>
              </a:rPr>
              <a:t>language</a:t>
            </a:r>
            <a:r>
              <a:rPr sz="2250" spc="250" dirty="0">
                <a:latin typeface="Times New Roman"/>
                <a:cs typeface="Times New Roman"/>
              </a:rPr>
              <a:t> </a:t>
            </a:r>
            <a:r>
              <a:rPr sz="2250" spc="110" dirty="0">
                <a:latin typeface="Times New Roman"/>
                <a:cs typeface="Times New Roman"/>
              </a:rPr>
              <a:t>into	</a:t>
            </a:r>
            <a:r>
              <a:rPr sz="2250" spc="130" dirty="0">
                <a:latin typeface="Times New Roman"/>
                <a:cs typeface="Times New Roman"/>
              </a:rPr>
              <a:t>a		</a:t>
            </a:r>
            <a:r>
              <a:rPr sz="2250" spc="90" dirty="0">
                <a:latin typeface="Times New Roman"/>
                <a:cs typeface="Times New Roman"/>
              </a:rPr>
              <a:t>functionally	</a:t>
            </a:r>
            <a:r>
              <a:rPr sz="2250" spc="114" dirty="0">
                <a:latin typeface="Times New Roman"/>
                <a:cs typeface="Times New Roman"/>
              </a:rPr>
              <a:t>equivalent</a:t>
            </a:r>
            <a:endParaRPr sz="2250">
              <a:latin typeface="Times New Roman"/>
              <a:cs typeface="Times New Roman"/>
            </a:endParaRPr>
          </a:p>
        </p:txBody>
      </p:sp>
      <p:sp>
        <p:nvSpPr>
          <p:cNvPr id="6" name="object 6"/>
          <p:cNvSpPr txBox="1"/>
          <p:nvPr/>
        </p:nvSpPr>
        <p:spPr>
          <a:xfrm>
            <a:off x="1704493" y="3264981"/>
            <a:ext cx="7309484" cy="707390"/>
          </a:xfrm>
          <a:prstGeom prst="rect">
            <a:avLst/>
          </a:prstGeom>
        </p:spPr>
        <p:txBody>
          <a:bodyPr vert="horz" wrap="square" lIns="0" tIns="15875" rIns="0" bIns="0" rtlCol="0">
            <a:spAutoFit/>
          </a:bodyPr>
          <a:lstStyle/>
          <a:p>
            <a:pPr marR="14604" algn="r">
              <a:lnSpc>
                <a:spcPts val="2665"/>
              </a:lnSpc>
              <a:spcBef>
                <a:spcPts val="125"/>
              </a:spcBef>
              <a:tabLst>
                <a:tab pos="1308100" algn="l"/>
                <a:tab pos="1788795" algn="l"/>
                <a:tab pos="2163445" algn="l"/>
                <a:tab pos="3510915" algn="l"/>
                <a:tab pos="6293485" algn="l"/>
              </a:tabLst>
            </a:pPr>
            <a:r>
              <a:rPr sz="2250" spc="110" dirty="0">
                <a:latin typeface="Times New Roman"/>
                <a:cs typeface="Times New Roman"/>
              </a:rPr>
              <a:t>program	</a:t>
            </a:r>
            <a:r>
              <a:rPr sz="2250" spc="85" dirty="0">
                <a:latin typeface="Times New Roman"/>
                <a:cs typeface="Times New Roman"/>
              </a:rPr>
              <a:t>in	</a:t>
            </a:r>
            <a:r>
              <a:rPr sz="2250" spc="100" dirty="0">
                <a:latin typeface="Times New Roman"/>
                <a:cs typeface="Times New Roman"/>
              </a:rPr>
              <a:t>a	</a:t>
            </a:r>
            <a:r>
              <a:rPr sz="2250" spc="95" dirty="0">
                <a:latin typeface="Times New Roman"/>
                <a:cs typeface="Times New Roman"/>
              </a:rPr>
              <a:t>different	</a:t>
            </a:r>
            <a:r>
              <a:rPr sz="2250" spc="100" dirty="0">
                <a:latin typeface="Times New Roman"/>
                <a:cs typeface="Times New Roman"/>
              </a:rPr>
              <a:t>computer</a:t>
            </a:r>
            <a:r>
              <a:rPr sz="2250" spc="345" dirty="0">
                <a:latin typeface="Times New Roman"/>
                <a:cs typeface="Times New Roman"/>
              </a:rPr>
              <a:t> </a:t>
            </a:r>
            <a:r>
              <a:rPr sz="2250" spc="110" dirty="0">
                <a:latin typeface="Times New Roman"/>
                <a:cs typeface="Times New Roman"/>
              </a:rPr>
              <a:t>language,	</a:t>
            </a:r>
            <a:r>
              <a:rPr sz="2250" spc="114" dirty="0">
                <a:latin typeface="Times New Roman"/>
                <a:cs typeface="Times New Roman"/>
              </a:rPr>
              <a:t>without</a:t>
            </a:r>
            <a:endParaRPr sz="2250">
              <a:latin typeface="Times New Roman"/>
              <a:cs typeface="Times New Roman"/>
            </a:endParaRPr>
          </a:p>
          <a:p>
            <a:pPr marR="5080" algn="r">
              <a:lnSpc>
                <a:spcPts val="2665"/>
              </a:lnSpc>
            </a:pPr>
            <a:r>
              <a:rPr sz="2250" spc="105" dirty="0">
                <a:latin typeface="Times New Roman"/>
                <a:cs typeface="Times New Roman"/>
              </a:rPr>
              <a:t>original</a:t>
            </a:r>
            <a:endParaRPr sz="2250">
              <a:latin typeface="Times New Roman"/>
              <a:cs typeface="Times New Roman"/>
            </a:endParaRPr>
          </a:p>
        </p:txBody>
      </p:sp>
      <p:sp>
        <p:nvSpPr>
          <p:cNvPr id="7" name="object 7"/>
          <p:cNvSpPr txBox="1"/>
          <p:nvPr/>
        </p:nvSpPr>
        <p:spPr>
          <a:xfrm>
            <a:off x="1693221" y="3599513"/>
            <a:ext cx="6122035" cy="716915"/>
          </a:xfrm>
          <a:prstGeom prst="rect">
            <a:avLst/>
          </a:prstGeom>
        </p:spPr>
        <p:txBody>
          <a:bodyPr vert="horz" wrap="square" lIns="0" tIns="14605" rIns="0" bIns="0" rtlCol="0">
            <a:spAutoFit/>
          </a:bodyPr>
          <a:lstStyle/>
          <a:p>
            <a:pPr marL="12700" marR="5080" indent="635">
              <a:lnSpc>
                <a:spcPct val="100400"/>
              </a:lnSpc>
              <a:spcBef>
                <a:spcPts val="115"/>
              </a:spcBef>
              <a:tabLst>
                <a:tab pos="1408430" algn="l"/>
                <a:tab pos="2826385" algn="l"/>
                <a:tab pos="5795010" algn="l"/>
              </a:tabLst>
            </a:pPr>
            <a:r>
              <a:rPr sz="2250" spc="55" dirty="0">
                <a:latin typeface="Times New Roman"/>
                <a:cs typeface="Times New Roman"/>
              </a:rPr>
              <a:t>losin</a:t>
            </a:r>
            <a:r>
              <a:rPr sz="2250" spc="80" dirty="0">
                <a:latin typeface="Times New Roman"/>
                <a:cs typeface="Times New Roman"/>
              </a:rPr>
              <a:t>g</a:t>
            </a:r>
            <a:r>
              <a:rPr sz="2250" dirty="0">
                <a:latin typeface="Times New Roman"/>
                <a:cs typeface="Times New Roman"/>
              </a:rPr>
              <a:t> </a:t>
            </a:r>
            <a:r>
              <a:rPr sz="2250" spc="-150" dirty="0">
                <a:latin typeface="Times New Roman"/>
                <a:cs typeface="Times New Roman"/>
              </a:rPr>
              <a:t> </a:t>
            </a:r>
            <a:r>
              <a:rPr sz="2250" spc="55" dirty="0">
                <a:latin typeface="Times New Roman"/>
                <a:cs typeface="Times New Roman"/>
              </a:rPr>
              <a:t>th</a:t>
            </a:r>
            <a:r>
              <a:rPr sz="2250" spc="70" dirty="0">
                <a:latin typeface="Times New Roman"/>
                <a:cs typeface="Times New Roman"/>
              </a:rPr>
              <a:t>e</a:t>
            </a:r>
            <a:r>
              <a:rPr sz="2250" dirty="0">
                <a:latin typeface="Times New Roman"/>
                <a:cs typeface="Times New Roman"/>
              </a:rPr>
              <a:t>	</a:t>
            </a:r>
            <a:r>
              <a:rPr sz="2250" spc="100" dirty="0">
                <a:latin typeface="Times New Roman"/>
                <a:cs typeface="Times New Roman"/>
              </a:rPr>
              <a:t>functional</a:t>
            </a:r>
            <a:r>
              <a:rPr sz="2250" dirty="0">
                <a:latin typeface="Times New Roman"/>
                <a:cs typeface="Times New Roman"/>
              </a:rPr>
              <a:t>	</a:t>
            </a:r>
            <a:r>
              <a:rPr sz="2250" spc="45" dirty="0">
                <a:latin typeface="Times New Roman"/>
                <a:cs typeface="Times New Roman"/>
              </a:rPr>
              <a:t>or</a:t>
            </a:r>
            <a:r>
              <a:rPr sz="2250" dirty="0">
                <a:latin typeface="Times New Roman"/>
                <a:cs typeface="Times New Roman"/>
              </a:rPr>
              <a:t> </a:t>
            </a:r>
            <a:r>
              <a:rPr sz="2250" spc="-145" dirty="0">
                <a:latin typeface="Times New Roman"/>
                <a:cs typeface="Times New Roman"/>
              </a:rPr>
              <a:t> </a:t>
            </a:r>
            <a:r>
              <a:rPr sz="2250" spc="40" dirty="0">
                <a:latin typeface="Times New Roman"/>
                <a:cs typeface="Times New Roman"/>
              </a:rPr>
              <a:t>logica</a:t>
            </a:r>
            <a:r>
              <a:rPr sz="2250" spc="30" dirty="0">
                <a:latin typeface="Times New Roman"/>
                <a:cs typeface="Times New Roman"/>
              </a:rPr>
              <a:t>l</a:t>
            </a:r>
            <a:r>
              <a:rPr sz="2250" dirty="0">
                <a:latin typeface="Times New Roman"/>
                <a:cs typeface="Times New Roman"/>
              </a:rPr>
              <a:t> </a:t>
            </a:r>
            <a:r>
              <a:rPr sz="2250" spc="-160" dirty="0">
                <a:latin typeface="Times New Roman"/>
                <a:cs typeface="Times New Roman"/>
              </a:rPr>
              <a:t> </a:t>
            </a:r>
            <a:r>
              <a:rPr sz="2250" spc="150" dirty="0">
                <a:latin typeface="Times New Roman"/>
                <a:cs typeface="Times New Roman"/>
              </a:rPr>
              <a:t>structur</a:t>
            </a:r>
            <a:r>
              <a:rPr sz="2250" spc="180" dirty="0">
                <a:latin typeface="Times New Roman"/>
                <a:cs typeface="Times New Roman"/>
              </a:rPr>
              <a:t>e</a:t>
            </a:r>
            <a:r>
              <a:rPr sz="2250" dirty="0">
                <a:latin typeface="Times New Roman"/>
                <a:cs typeface="Times New Roman"/>
              </a:rPr>
              <a:t> </a:t>
            </a:r>
            <a:r>
              <a:rPr sz="2250" spc="-180" dirty="0">
                <a:latin typeface="Times New Roman"/>
                <a:cs typeface="Times New Roman"/>
              </a:rPr>
              <a:t> </a:t>
            </a:r>
            <a:r>
              <a:rPr sz="2250" spc="-95" dirty="0">
                <a:latin typeface="Times New Roman"/>
                <a:cs typeface="Times New Roman"/>
              </a:rPr>
              <a:t>of</a:t>
            </a:r>
            <a:r>
              <a:rPr sz="2250" dirty="0">
                <a:latin typeface="Times New Roman"/>
                <a:cs typeface="Times New Roman"/>
              </a:rPr>
              <a:t>	</a:t>
            </a:r>
            <a:r>
              <a:rPr sz="2250" spc="-85" dirty="0">
                <a:latin typeface="Times New Roman"/>
                <a:cs typeface="Times New Roman"/>
              </a:rPr>
              <a:t>the  </a:t>
            </a:r>
            <a:r>
              <a:rPr sz="2250" spc="15" dirty="0">
                <a:latin typeface="Times New Roman"/>
                <a:cs typeface="Times New Roman"/>
              </a:rPr>
              <a:t>code </a:t>
            </a:r>
            <a:r>
              <a:rPr sz="2250" spc="95" dirty="0">
                <a:latin typeface="Times New Roman"/>
                <a:cs typeface="Times New Roman"/>
              </a:rPr>
              <a:t>(the </a:t>
            </a:r>
            <a:r>
              <a:rPr sz="2250" spc="25" dirty="0">
                <a:latin typeface="Times New Roman"/>
                <a:cs typeface="Times New Roman"/>
              </a:rPr>
              <a:t>”essence” </a:t>
            </a:r>
            <a:r>
              <a:rPr sz="2250" spc="-60" dirty="0">
                <a:latin typeface="Times New Roman"/>
                <a:cs typeface="Times New Roman"/>
              </a:rPr>
              <a:t>of </a:t>
            </a:r>
            <a:r>
              <a:rPr sz="2250" spc="110" dirty="0">
                <a:latin typeface="Times New Roman"/>
                <a:cs typeface="Times New Roman"/>
              </a:rPr>
              <a:t>each</a:t>
            </a:r>
            <a:r>
              <a:rPr sz="2250" spc="-185" dirty="0">
                <a:latin typeface="Times New Roman"/>
                <a:cs typeface="Times New Roman"/>
              </a:rPr>
              <a:t> </a:t>
            </a:r>
            <a:r>
              <a:rPr sz="2250" spc="100" dirty="0">
                <a:latin typeface="Times New Roman"/>
                <a:cs typeface="Times New Roman"/>
              </a:rPr>
              <a:t>program).</a:t>
            </a:r>
            <a:endParaRPr sz="2250">
              <a:latin typeface="Times New Roman"/>
              <a:cs typeface="Times New Roman"/>
            </a:endParaRPr>
          </a:p>
        </p:txBody>
      </p:sp>
      <p:sp>
        <p:nvSpPr>
          <p:cNvPr id="8" name="object 8"/>
          <p:cNvSpPr txBox="1"/>
          <p:nvPr/>
        </p:nvSpPr>
        <p:spPr>
          <a:xfrm>
            <a:off x="1693221" y="4347293"/>
            <a:ext cx="7310120" cy="1041400"/>
          </a:xfrm>
          <a:prstGeom prst="rect">
            <a:avLst/>
          </a:prstGeom>
        </p:spPr>
        <p:txBody>
          <a:bodyPr vert="horz" wrap="square" lIns="0" tIns="34290" rIns="0" bIns="0" rtlCol="0">
            <a:spAutoFit/>
          </a:bodyPr>
          <a:lstStyle/>
          <a:p>
            <a:pPr marL="12700" marR="5080" indent="5080" algn="just">
              <a:lnSpc>
                <a:spcPts val="2630"/>
              </a:lnSpc>
              <a:spcBef>
                <a:spcPts val="270"/>
              </a:spcBef>
            </a:pPr>
            <a:r>
              <a:rPr sz="2250" spc="120" dirty="0">
                <a:latin typeface="Times New Roman"/>
                <a:cs typeface="Times New Roman"/>
              </a:rPr>
              <a:t>Programming language </a:t>
            </a:r>
            <a:r>
              <a:rPr sz="2250" spc="65" dirty="0">
                <a:latin typeface="Times New Roman"/>
                <a:cs typeface="Times New Roman"/>
              </a:rPr>
              <a:t>processor </a:t>
            </a:r>
            <a:r>
              <a:rPr sz="2250" spc="100" dirty="0">
                <a:latin typeface="Times New Roman"/>
                <a:cs typeface="Times New Roman"/>
              </a:rPr>
              <a:t>(assembler, </a:t>
            </a:r>
            <a:r>
              <a:rPr sz="2250" spc="70" dirty="0">
                <a:latin typeface="Times New Roman"/>
                <a:cs typeface="Times New Roman"/>
              </a:rPr>
              <a:t>compiler,  </a:t>
            </a:r>
            <a:r>
              <a:rPr sz="2250" spc="45" dirty="0">
                <a:latin typeface="Times New Roman"/>
                <a:cs typeface="Times New Roman"/>
              </a:rPr>
              <a:t>or </a:t>
            </a:r>
            <a:r>
              <a:rPr sz="2250" spc="140" dirty="0">
                <a:latin typeface="Times New Roman"/>
                <a:cs typeface="Times New Roman"/>
              </a:rPr>
              <a:t>interpreter) </a:t>
            </a:r>
            <a:r>
              <a:rPr sz="2250" spc="185" dirty="0">
                <a:latin typeface="Times New Roman"/>
                <a:cs typeface="Times New Roman"/>
              </a:rPr>
              <a:t>that </a:t>
            </a:r>
            <a:r>
              <a:rPr sz="2250" spc="100" dirty="0">
                <a:latin typeface="Times New Roman"/>
                <a:cs typeface="Times New Roman"/>
              </a:rPr>
              <a:t>converts </a:t>
            </a:r>
            <a:r>
              <a:rPr sz="2250" spc="110" dirty="0">
                <a:latin typeface="Times New Roman"/>
                <a:cs typeface="Times New Roman"/>
              </a:rPr>
              <a:t>a  </a:t>
            </a:r>
            <a:r>
              <a:rPr sz="2250" spc="100" dirty="0">
                <a:latin typeface="Times New Roman"/>
                <a:cs typeface="Times New Roman"/>
              </a:rPr>
              <a:t>computer </a:t>
            </a:r>
            <a:r>
              <a:rPr sz="2250" spc="110" dirty="0">
                <a:latin typeface="Times New Roman"/>
                <a:cs typeface="Times New Roman"/>
              </a:rPr>
              <a:t>program  </a:t>
            </a:r>
            <a:r>
              <a:rPr sz="2250" spc="135" dirty="0">
                <a:latin typeface="Times New Roman"/>
                <a:cs typeface="Times New Roman"/>
              </a:rPr>
              <a:t>written </a:t>
            </a:r>
            <a:r>
              <a:rPr sz="2250" spc="130" dirty="0">
                <a:latin typeface="Times New Roman"/>
                <a:cs typeface="Times New Roman"/>
              </a:rPr>
              <a:t>in </a:t>
            </a:r>
            <a:r>
              <a:rPr sz="2250" spc="85" dirty="0">
                <a:latin typeface="Times New Roman"/>
                <a:cs typeface="Times New Roman"/>
              </a:rPr>
              <a:t>one </a:t>
            </a:r>
            <a:r>
              <a:rPr sz="2250" spc="120" dirty="0">
                <a:latin typeface="Times New Roman"/>
                <a:cs typeface="Times New Roman"/>
              </a:rPr>
              <a:t>language </a:t>
            </a:r>
            <a:r>
              <a:rPr sz="2250" spc="50" dirty="0">
                <a:latin typeface="Times New Roman"/>
                <a:cs typeface="Times New Roman"/>
              </a:rPr>
              <a:t>to </a:t>
            </a:r>
            <a:r>
              <a:rPr sz="2250" spc="140" dirty="0">
                <a:latin typeface="Times New Roman"/>
                <a:cs typeface="Times New Roman"/>
              </a:rPr>
              <a:t>another</a:t>
            </a:r>
            <a:r>
              <a:rPr sz="2250" spc="605" dirty="0">
                <a:latin typeface="Times New Roman"/>
                <a:cs typeface="Times New Roman"/>
              </a:rPr>
              <a:t> </a:t>
            </a:r>
            <a:r>
              <a:rPr sz="2250" spc="110" dirty="0">
                <a:latin typeface="Times New Roman"/>
                <a:cs typeface="Times New Roman"/>
              </a:rPr>
              <a:t>language.</a:t>
            </a:r>
            <a:endParaRPr sz="2250">
              <a:latin typeface="Times New Roman"/>
              <a:cs typeface="Times New Roman"/>
            </a:endParaRPr>
          </a:p>
        </p:txBody>
      </p:sp>
      <p:sp>
        <p:nvSpPr>
          <p:cNvPr id="11" name="Title 10"/>
          <p:cNvSpPr>
            <a:spLocks noGrp="1"/>
          </p:cNvSpPr>
          <p:nvPr>
            <p:ph type="title"/>
          </p:nvPr>
        </p:nvSpPr>
        <p:spPr>
          <a:xfrm>
            <a:off x="1308100" y="958850"/>
            <a:ext cx="7696201" cy="507831"/>
          </a:xfrm>
        </p:spPr>
        <p:txBody>
          <a:bodyPr>
            <a:normAutofit fontScale="90000"/>
          </a:bodyPr>
          <a:lstStyle/>
          <a:p>
            <a:pPr algn="ctr"/>
            <a:r>
              <a:rPr lang="en-US" dirty="0" smtClean="0"/>
              <a:t>INTRODUCTION TO TRANSLATOR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51300" y="6292850"/>
            <a:ext cx="511175" cy="0"/>
          </a:xfrm>
          <a:custGeom>
            <a:avLst/>
            <a:gdLst/>
            <a:ahLst/>
            <a:cxnLst/>
            <a:rect l="l" t="t" r="r" b="b"/>
            <a:pathLst>
              <a:path w="511175">
                <a:moveTo>
                  <a:pt x="0" y="0"/>
                </a:moveTo>
                <a:lnTo>
                  <a:pt x="510653" y="0"/>
                </a:lnTo>
              </a:path>
            </a:pathLst>
          </a:custGeom>
          <a:ln w="20662">
            <a:solidFill>
              <a:srgbClr val="000000"/>
            </a:solidFill>
          </a:ln>
        </p:spPr>
        <p:txBody>
          <a:bodyPr wrap="square" lIns="0" tIns="0" rIns="0" bIns="0" rtlCol="0"/>
          <a:lstStyle/>
          <a:p>
            <a:endParaRPr/>
          </a:p>
        </p:txBody>
      </p:sp>
      <p:sp>
        <p:nvSpPr>
          <p:cNvPr id="3" name="object 3"/>
          <p:cNvSpPr txBox="1">
            <a:spLocks noGrp="1"/>
          </p:cNvSpPr>
          <p:nvPr>
            <p:ph type="title"/>
          </p:nvPr>
        </p:nvSpPr>
        <p:spPr>
          <a:xfrm>
            <a:off x="1573975" y="342740"/>
            <a:ext cx="4072890" cy="549910"/>
          </a:xfrm>
          <a:prstGeom prst="rect">
            <a:avLst/>
          </a:prstGeom>
        </p:spPr>
        <p:txBody>
          <a:bodyPr vert="horz" wrap="square" lIns="0" tIns="17145" rIns="0" bIns="0" rtlCol="0">
            <a:spAutoFit/>
          </a:bodyPr>
          <a:lstStyle/>
          <a:p>
            <a:pPr marL="12700">
              <a:lnSpc>
                <a:spcPct val="100000"/>
              </a:lnSpc>
              <a:spcBef>
                <a:spcPts val="135"/>
              </a:spcBef>
            </a:pPr>
            <a:r>
              <a:rPr lang="en-US" sz="3400" spc="130" dirty="0" smtClean="0">
                <a:solidFill>
                  <a:srgbClr val="15A7DF"/>
                </a:solidFill>
              </a:rPr>
              <a:t>ASSEMBLER</a:t>
            </a:r>
            <a:endParaRPr sz="3400"/>
          </a:p>
        </p:txBody>
      </p:sp>
      <p:sp>
        <p:nvSpPr>
          <p:cNvPr id="4" name="object 4"/>
          <p:cNvSpPr txBox="1"/>
          <p:nvPr/>
        </p:nvSpPr>
        <p:spPr>
          <a:xfrm>
            <a:off x="1273887" y="1209584"/>
            <a:ext cx="7740650" cy="3746500"/>
          </a:xfrm>
          <a:prstGeom prst="rect">
            <a:avLst/>
          </a:prstGeom>
        </p:spPr>
        <p:txBody>
          <a:bodyPr vert="horz" wrap="square" lIns="0" tIns="92075" rIns="0" bIns="0" rtlCol="0">
            <a:spAutoFit/>
          </a:bodyPr>
          <a:lstStyle/>
          <a:p>
            <a:pPr marL="12700">
              <a:lnSpc>
                <a:spcPct val="100000"/>
              </a:lnSpc>
              <a:spcBef>
                <a:spcPts val="725"/>
              </a:spcBef>
            </a:pPr>
            <a:r>
              <a:rPr sz="2650" spc="-335" dirty="0">
                <a:solidFill>
                  <a:srgbClr val="E80308"/>
                </a:solidFill>
                <a:latin typeface="Courier New"/>
                <a:cs typeface="Courier New"/>
              </a:rPr>
              <a:t>Defini </a:t>
            </a:r>
            <a:r>
              <a:rPr sz="2650" spc="-620" dirty="0">
                <a:solidFill>
                  <a:srgbClr val="E80308"/>
                </a:solidFill>
                <a:latin typeface="Courier New"/>
                <a:cs typeface="Courier New"/>
              </a:rPr>
              <a:t>i</a:t>
            </a:r>
            <a:r>
              <a:rPr sz="2650" spc="-645" dirty="0">
                <a:solidFill>
                  <a:srgbClr val="E80308"/>
                </a:solidFill>
                <a:latin typeface="Courier New"/>
                <a:cs typeface="Courier New"/>
              </a:rPr>
              <a:t> </a:t>
            </a:r>
            <a:r>
              <a:rPr sz="2650" spc="-270" dirty="0">
                <a:solidFill>
                  <a:srgbClr val="E80308"/>
                </a:solidFill>
                <a:latin typeface="Courier New"/>
                <a:cs typeface="Courier New"/>
              </a:rPr>
              <a:t>n:</a:t>
            </a:r>
            <a:endParaRPr sz="2650">
              <a:latin typeface="Courier New"/>
              <a:cs typeface="Courier New"/>
            </a:endParaRPr>
          </a:p>
          <a:p>
            <a:pPr marL="433070" marR="5080" indent="-3175" algn="just">
              <a:lnSpc>
                <a:spcPts val="2630"/>
              </a:lnSpc>
              <a:spcBef>
                <a:spcPts val="695"/>
              </a:spcBef>
            </a:pPr>
            <a:r>
              <a:rPr sz="2250" spc="40" dirty="0">
                <a:latin typeface="Times New Roman"/>
                <a:cs typeface="Times New Roman"/>
              </a:rPr>
              <a:t>An </a:t>
            </a:r>
            <a:r>
              <a:rPr sz="2250" spc="114" dirty="0">
                <a:latin typeface="Times New Roman"/>
                <a:cs typeface="Times New Roman"/>
              </a:rPr>
              <a:t>assembler </a:t>
            </a:r>
            <a:r>
              <a:rPr sz="2250" spc="85" dirty="0">
                <a:latin typeface="Times New Roman"/>
                <a:cs typeface="Times New Roman"/>
              </a:rPr>
              <a:t>is </a:t>
            </a:r>
            <a:r>
              <a:rPr sz="2250" spc="120" dirty="0">
                <a:latin typeface="Times New Roman"/>
                <a:cs typeface="Times New Roman"/>
              </a:rPr>
              <a:t>a </a:t>
            </a:r>
            <a:r>
              <a:rPr sz="2250" spc="110" dirty="0">
                <a:latin typeface="Times New Roman"/>
                <a:cs typeface="Times New Roman"/>
              </a:rPr>
              <a:t>program </a:t>
            </a:r>
            <a:r>
              <a:rPr sz="2250" spc="165" dirty="0">
                <a:latin typeface="Times New Roman"/>
                <a:cs typeface="Times New Roman"/>
              </a:rPr>
              <a:t>that </a:t>
            </a:r>
            <a:r>
              <a:rPr sz="2250" spc="145" dirty="0">
                <a:latin typeface="Times New Roman"/>
                <a:cs typeface="Times New Roman"/>
              </a:rPr>
              <a:t>takes </a:t>
            </a:r>
            <a:r>
              <a:rPr sz="2250" spc="75" dirty="0">
                <a:latin typeface="Times New Roman"/>
                <a:cs typeface="Times New Roman"/>
              </a:rPr>
              <a:t>basic </a:t>
            </a:r>
            <a:r>
              <a:rPr sz="2250" spc="100" dirty="0">
                <a:latin typeface="Times New Roman"/>
                <a:cs typeface="Times New Roman"/>
              </a:rPr>
              <a:t>computer  </a:t>
            </a:r>
            <a:r>
              <a:rPr sz="2250" spc="125" dirty="0">
                <a:latin typeface="Times New Roman"/>
                <a:cs typeface="Times New Roman"/>
              </a:rPr>
              <a:t>instructions </a:t>
            </a:r>
            <a:r>
              <a:rPr sz="2250" spc="160" dirty="0">
                <a:latin typeface="Times New Roman"/>
                <a:cs typeface="Times New Roman"/>
              </a:rPr>
              <a:t>and </a:t>
            </a:r>
            <a:r>
              <a:rPr sz="2250" spc="90" dirty="0">
                <a:latin typeface="Times New Roman"/>
                <a:cs typeface="Times New Roman"/>
              </a:rPr>
              <a:t>converts </a:t>
            </a:r>
            <a:r>
              <a:rPr sz="2250" spc="130" dirty="0">
                <a:latin typeface="Times New Roman"/>
                <a:cs typeface="Times New Roman"/>
              </a:rPr>
              <a:t>them </a:t>
            </a:r>
            <a:r>
              <a:rPr sz="2250" spc="90" dirty="0">
                <a:latin typeface="Times New Roman"/>
                <a:cs typeface="Times New Roman"/>
              </a:rPr>
              <a:t>into </a:t>
            </a:r>
            <a:r>
              <a:rPr sz="2250" spc="110" dirty="0">
                <a:latin typeface="Times New Roman"/>
                <a:cs typeface="Times New Roman"/>
              </a:rPr>
              <a:t>a </a:t>
            </a:r>
            <a:r>
              <a:rPr sz="2250" spc="160" dirty="0">
                <a:latin typeface="Times New Roman"/>
                <a:cs typeface="Times New Roman"/>
              </a:rPr>
              <a:t>pattern </a:t>
            </a:r>
            <a:r>
              <a:rPr sz="2250" spc="-95" dirty="0">
                <a:latin typeface="Times New Roman"/>
                <a:cs typeface="Times New Roman"/>
              </a:rPr>
              <a:t>of </a:t>
            </a:r>
            <a:r>
              <a:rPr sz="2250" spc="120" dirty="0">
                <a:latin typeface="Times New Roman"/>
                <a:cs typeface="Times New Roman"/>
              </a:rPr>
              <a:t>bits  </a:t>
            </a:r>
            <a:r>
              <a:rPr sz="2250" spc="165" dirty="0">
                <a:latin typeface="Times New Roman"/>
                <a:cs typeface="Times New Roman"/>
              </a:rPr>
              <a:t>that </a:t>
            </a:r>
            <a:r>
              <a:rPr sz="2250" spc="180" dirty="0">
                <a:latin typeface="Times New Roman"/>
                <a:cs typeface="Times New Roman"/>
              </a:rPr>
              <a:t>the </a:t>
            </a:r>
            <a:r>
              <a:rPr sz="2250" spc="105" dirty="0">
                <a:latin typeface="Times New Roman"/>
                <a:cs typeface="Times New Roman"/>
              </a:rPr>
              <a:t>computer's </a:t>
            </a:r>
            <a:r>
              <a:rPr sz="2250" spc="65" dirty="0">
                <a:latin typeface="Times New Roman"/>
                <a:cs typeface="Times New Roman"/>
              </a:rPr>
              <a:t>processor </a:t>
            </a:r>
            <a:r>
              <a:rPr sz="2250" spc="70" dirty="0">
                <a:latin typeface="Times New Roman"/>
                <a:cs typeface="Times New Roman"/>
              </a:rPr>
              <a:t>can </a:t>
            </a:r>
            <a:r>
              <a:rPr sz="2250" spc="90" dirty="0">
                <a:latin typeface="Times New Roman"/>
                <a:cs typeface="Times New Roman"/>
              </a:rPr>
              <a:t>use </a:t>
            </a:r>
            <a:r>
              <a:rPr sz="2250" spc="50" dirty="0">
                <a:latin typeface="Times New Roman"/>
                <a:cs typeface="Times New Roman"/>
              </a:rPr>
              <a:t>to </a:t>
            </a:r>
            <a:r>
              <a:rPr sz="2250" spc="85" dirty="0">
                <a:latin typeface="Times New Roman"/>
                <a:cs typeface="Times New Roman"/>
              </a:rPr>
              <a:t>perform </a:t>
            </a:r>
            <a:r>
              <a:rPr sz="2250" spc="50" dirty="0">
                <a:latin typeface="Times New Roman"/>
                <a:cs typeface="Times New Roman"/>
              </a:rPr>
              <a:t>its  </a:t>
            </a:r>
            <a:r>
              <a:rPr sz="2250" spc="65" dirty="0">
                <a:latin typeface="Times New Roman"/>
                <a:cs typeface="Times New Roman"/>
              </a:rPr>
              <a:t>basic</a:t>
            </a:r>
            <a:r>
              <a:rPr sz="2250" spc="195" dirty="0">
                <a:latin typeface="Times New Roman"/>
                <a:cs typeface="Times New Roman"/>
              </a:rPr>
              <a:t> </a:t>
            </a:r>
            <a:r>
              <a:rPr sz="2250" spc="110" dirty="0">
                <a:latin typeface="Times New Roman"/>
                <a:cs typeface="Times New Roman"/>
              </a:rPr>
              <a:t>operations.</a:t>
            </a:r>
            <a:endParaRPr sz="2250">
              <a:latin typeface="Times New Roman"/>
              <a:cs typeface="Times New Roman"/>
            </a:endParaRPr>
          </a:p>
          <a:p>
            <a:pPr marL="431800" marR="11430" indent="-2540" algn="just">
              <a:lnSpc>
                <a:spcPct val="99000"/>
              </a:lnSpc>
              <a:spcBef>
                <a:spcPts val="440"/>
              </a:spcBef>
            </a:pPr>
            <a:r>
              <a:rPr sz="2250" spc="80" dirty="0">
                <a:latin typeface="Times New Roman"/>
                <a:cs typeface="Times New Roman"/>
              </a:rPr>
              <a:t>Assembler </a:t>
            </a:r>
            <a:r>
              <a:rPr sz="2250" spc="114" dirty="0">
                <a:latin typeface="Times New Roman"/>
                <a:cs typeface="Times New Roman"/>
              </a:rPr>
              <a:t>may </a:t>
            </a:r>
            <a:r>
              <a:rPr sz="2250" spc="95" dirty="0">
                <a:latin typeface="Times New Roman"/>
                <a:cs typeface="Times New Roman"/>
              </a:rPr>
              <a:t>refer </a:t>
            </a:r>
            <a:r>
              <a:rPr sz="2250" spc="35" dirty="0">
                <a:latin typeface="Times New Roman"/>
                <a:cs typeface="Times New Roman"/>
              </a:rPr>
              <a:t>to: </a:t>
            </a:r>
            <a:r>
              <a:rPr sz="2250" spc="90" dirty="0">
                <a:latin typeface="Times New Roman"/>
                <a:cs typeface="Times New Roman"/>
              </a:rPr>
              <a:t>Assembler </a:t>
            </a:r>
            <a:r>
              <a:rPr sz="2250" spc="65" dirty="0">
                <a:latin typeface="Times New Roman"/>
                <a:cs typeface="Times New Roman"/>
              </a:rPr>
              <a:t>(computing), </a:t>
            </a:r>
            <a:r>
              <a:rPr sz="2250" spc="70" dirty="0">
                <a:latin typeface="Times New Roman"/>
                <a:cs typeface="Times New Roman"/>
              </a:rPr>
              <a:t>a  </a:t>
            </a:r>
            <a:r>
              <a:rPr sz="2250" spc="100" dirty="0">
                <a:latin typeface="Times New Roman"/>
                <a:cs typeface="Times New Roman"/>
              </a:rPr>
              <a:t>computer </a:t>
            </a:r>
            <a:r>
              <a:rPr sz="2250" spc="110" dirty="0">
                <a:latin typeface="Times New Roman"/>
                <a:cs typeface="Times New Roman"/>
              </a:rPr>
              <a:t>program </a:t>
            </a:r>
            <a:r>
              <a:rPr sz="2250" spc="75" dirty="0">
                <a:latin typeface="Times New Roman"/>
                <a:cs typeface="Times New Roman"/>
              </a:rPr>
              <a:t>which </a:t>
            </a:r>
            <a:r>
              <a:rPr sz="2250" spc="155" dirty="0">
                <a:latin typeface="Times New Roman"/>
                <a:cs typeface="Times New Roman"/>
              </a:rPr>
              <a:t>translates </a:t>
            </a:r>
            <a:r>
              <a:rPr sz="2250" spc="100" dirty="0">
                <a:latin typeface="Times New Roman"/>
                <a:cs typeface="Times New Roman"/>
              </a:rPr>
              <a:t>assembly </a:t>
            </a:r>
            <a:r>
              <a:rPr sz="2250" spc="114" dirty="0">
                <a:latin typeface="Times New Roman"/>
                <a:cs typeface="Times New Roman"/>
              </a:rPr>
              <a:t>language  </a:t>
            </a:r>
            <a:r>
              <a:rPr sz="2250" spc="50" dirty="0">
                <a:latin typeface="Times New Roman"/>
                <a:cs typeface="Times New Roman"/>
              </a:rPr>
              <a:t>to </a:t>
            </a:r>
            <a:r>
              <a:rPr sz="2250" spc="60" dirty="0">
                <a:latin typeface="Times New Roman"/>
                <a:cs typeface="Times New Roman"/>
              </a:rPr>
              <a:t>an </a:t>
            </a:r>
            <a:r>
              <a:rPr sz="2250" spc="35" dirty="0">
                <a:latin typeface="Times New Roman"/>
                <a:cs typeface="Times New Roman"/>
              </a:rPr>
              <a:t>object </a:t>
            </a:r>
            <a:r>
              <a:rPr sz="2250" spc="50" dirty="0">
                <a:latin typeface="Times New Roman"/>
                <a:cs typeface="Times New Roman"/>
              </a:rPr>
              <a:t>file </a:t>
            </a:r>
            <a:r>
              <a:rPr sz="2250" spc="45" dirty="0">
                <a:latin typeface="Times New Roman"/>
                <a:cs typeface="Times New Roman"/>
              </a:rPr>
              <a:t>or </a:t>
            </a:r>
            <a:r>
              <a:rPr sz="2250" spc="105" dirty="0">
                <a:latin typeface="Times New Roman"/>
                <a:cs typeface="Times New Roman"/>
              </a:rPr>
              <a:t>machine </a:t>
            </a:r>
            <a:r>
              <a:rPr sz="2250" spc="130" dirty="0">
                <a:latin typeface="Times New Roman"/>
                <a:cs typeface="Times New Roman"/>
              </a:rPr>
              <a:t>language</a:t>
            </a:r>
            <a:r>
              <a:rPr sz="2250" spc="450" dirty="0">
                <a:latin typeface="Times New Roman"/>
                <a:cs typeface="Times New Roman"/>
              </a:rPr>
              <a:t> </a:t>
            </a:r>
            <a:r>
              <a:rPr sz="2250" spc="114" dirty="0">
                <a:latin typeface="Times New Roman"/>
                <a:cs typeface="Times New Roman"/>
              </a:rPr>
              <a:t>format.</a:t>
            </a:r>
            <a:endParaRPr sz="2250">
              <a:latin typeface="Times New Roman"/>
              <a:cs typeface="Times New Roman"/>
            </a:endParaRPr>
          </a:p>
          <a:p>
            <a:pPr marL="439420" marR="7620" indent="-5715" algn="just">
              <a:lnSpc>
                <a:spcPts val="2630"/>
              </a:lnSpc>
              <a:spcBef>
                <a:spcPts val="625"/>
              </a:spcBef>
            </a:pPr>
            <a:r>
              <a:rPr sz="2250" spc="85" dirty="0">
                <a:latin typeface="Times New Roman"/>
                <a:cs typeface="Times New Roman"/>
              </a:rPr>
              <a:t>Software </a:t>
            </a:r>
            <a:r>
              <a:rPr sz="2250" spc="165" dirty="0">
                <a:latin typeface="Times New Roman"/>
                <a:cs typeface="Times New Roman"/>
              </a:rPr>
              <a:t>that </a:t>
            </a:r>
            <a:r>
              <a:rPr sz="2250" spc="155" dirty="0">
                <a:latin typeface="Times New Roman"/>
                <a:cs typeface="Times New Roman"/>
              </a:rPr>
              <a:t>translates </a:t>
            </a:r>
            <a:r>
              <a:rPr sz="2250" spc="100" dirty="0">
                <a:latin typeface="Times New Roman"/>
                <a:cs typeface="Times New Roman"/>
              </a:rPr>
              <a:t>assembly </a:t>
            </a:r>
            <a:r>
              <a:rPr sz="2250" spc="120" dirty="0">
                <a:latin typeface="Times New Roman"/>
                <a:cs typeface="Times New Roman"/>
              </a:rPr>
              <a:t>language </a:t>
            </a:r>
            <a:r>
              <a:rPr sz="2250" spc="90" dirty="0">
                <a:latin typeface="Times New Roman"/>
                <a:cs typeface="Times New Roman"/>
              </a:rPr>
              <a:t>into  </a:t>
            </a:r>
            <a:r>
              <a:rPr sz="2250" spc="105" dirty="0">
                <a:latin typeface="Times New Roman"/>
                <a:cs typeface="Times New Roman"/>
              </a:rPr>
              <a:t>machine</a:t>
            </a:r>
            <a:r>
              <a:rPr sz="2250" spc="210" dirty="0">
                <a:latin typeface="Times New Roman"/>
                <a:cs typeface="Times New Roman"/>
              </a:rPr>
              <a:t> </a:t>
            </a:r>
            <a:r>
              <a:rPr sz="2250" spc="120" dirty="0">
                <a:latin typeface="Times New Roman"/>
                <a:cs typeface="Times New Roman"/>
              </a:rPr>
              <a:t>language.</a:t>
            </a:r>
            <a:endParaRPr sz="2250">
              <a:latin typeface="Times New Roman"/>
              <a:cs typeface="Times New Roman"/>
            </a:endParaRPr>
          </a:p>
        </p:txBody>
      </p:sp>
      <p:sp>
        <p:nvSpPr>
          <p:cNvPr id="5" name="object 5"/>
          <p:cNvSpPr txBox="1"/>
          <p:nvPr/>
        </p:nvSpPr>
        <p:spPr>
          <a:xfrm>
            <a:off x="1204890" y="5736741"/>
            <a:ext cx="2783840" cy="952825"/>
          </a:xfrm>
          <a:prstGeom prst="rect">
            <a:avLst/>
          </a:prstGeom>
          <a:ln w="8855">
            <a:solidFill>
              <a:srgbClr val="444444"/>
            </a:solidFill>
          </a:ln>
        </p:spPr>
        <p:txBody>
          <a:bodyPr vert="horz" wrap="square" lIns="0" tIns="1270" rIns="0" bIns="0" rtlCol="0">
            <a:spAutoFit/>
          </a:bodyPr>
          <a:lstStyle/>
          <a:p>
            <a:pPr>
              <a:lnSpc>
                <a:spcPct val="100000"/>
              </a:lnSpc>
              <a:spcBef>
                <a:spcPts val="10"/>
              </a:spcBef>
            </a:pPr>
            <a:endParaRPr sz="2100">
              <a:latin typeface="Times New Roman"/>
              <a:cs typeface="Times New Roman"/>
            </a:endParaRPr>
          </a:p>
          <a:p>
            <a:pPr marL="125095">
              <a:lnSpc>
                <a:spcPts val="2470"/>
              </a:lnSpc>
            </a:pPr>
            <a:r>
              <a:rPr sz="2100" spc="30" dirty="0">
                <a:latin typeface="Times New Roman"/>
                <a:cs typeface="Times New Roman"/>
              </a:rPr>
              <a:t>Assembly</a:t>
            </a:r>
            <a:r>
              <a:rPr sz="2100" spc="170" dirty="0">
                <a:latin typeface="Times New Roman"/>
                <a:cs typeface="Times New Roman"/>
              </a:rPr>
              <a:t> </a:t>
            </a:r>
            <a:r>
              <a:rPr sz="2100" spc="75" dirty="0">
                <a:latin typeface="Times New Roman"/>
                <a:cs typeface="Times New Roman"/>
              </a:rPr>
              <a:t>language</a:t>
            </a:r>
            <a:endParaRPr sz="2100">
              <a:latin typeface="Times New Roman"/>
              <a:cs typeface="Times New Roman"/>
            </a:endParaRPr>
          </a:p>
          <a:p>
            <a:pPr marL="127635">
              <a:lnSpc>
                <a:spcPts val="2350"/>
              </a:lnSpc>
            </a:pPr>
            <a:r>
              <a:rPr sz="2000" spc="30" dirty="0">
                <a:latin typeface="Times New Roman"/>
                <a:cs typeface="Times New Roman"/>
              </a:rPr>
              <a:t>code</a:t>
            </a:r>
            <a:endParaRPr sz="2000">
              <a:latin typeface="Times New Roman"/>
              <a:cs typeface="Times New Roman"/>
            </a:endParaRPr>
          </a:p>
        </p:txBody>
      </p:sp>
      <p:sp>
        <p:nvSpPr>
          <p:cNvPr id="7" name="object 7"/>
          <p:cNvSpPr txBox="1"/>
          <p:nvPr/>
        </p:nvSpPr>
        <p:spPr>
          <a:xfrm>
            <a:off x="4705674" y="5736741"/>
            <a:ext cx="1791970" cy="1012825"/>
          </a:xfrm>
          <a:prstGeom prst="rect">
            <a:avLst/>
          </a:prstGeom>
          <a:ln w="8855">
            <a:solidFill>
              <a:srgbClr val="444444"/>
            </a:solidFill>
          </a:ln>
        </p:spPr>
        <p:txBody>
          <a:bodyPr vert="horz" wrap="square" lIns="0" tIns="635" rIns="0" bIns="0" rtlCol="0">
            <a:spAutoFit/>
          </a:bodyPr>
          <a:lstStyle/>
          <a:p>
            <a:pPr>
              <a:lnSpc>
                <a:spcPct val="100000"/>
              </a:lnSpc>
              <a:spcBef>
                <a:spcPts val="5"/>
              </a:spcBef>
            </a:pPr>
            <a:endParaRPr sz="2150">
              <a:latin typeface="Times New Roman"/>
              <a:cs typeface="Times New Roman"/>
            </a:endParaRPr>
          </a:p>
          <a:p>
            <a:pPr marL="412115">
              <a:lnSpc>
                <a:spcPct val="100000"/>
              </a:lnSpc>
            </a:pPr>
            <a:r>
              <a:rPr sz="2050" spc="55" dirty="0">
                <a:latin typeface="Times New Roman"/>
                <a:cs typeface="Times New Roman"/>
              </a:rPr>
              <a:t>Assembler</a:t>
            </a:r>
            <a:endParaRPr sz="2050">
              <a:latin typeface="Times New Roman"/>
              <a:cs typeface="Times New Roman"/>
            </a:endParaRPr>
          </a:p>
        </p:txBody>
      </p:sp>
      <p:sp>
        <p:nvSpPr>
          <p:cNvPr id="9" name="object 9"/>
          <p:cNvSpPr txBox="1"/>
          <p:nvPr/>
        </p:nvSpPr>
        <p:spPr>
          <a:xfrm>
            <a:off x="7226474" y="5736741"/>
            <a:ext cx="1750695" cy="1012825"/>
          </a:xfrm>
          <a:prstGeom prst="rect">
            <a:avLst/>
          </a:prstGeom>
          <a:ln w="8855">
            <a:solidFill>
              <a:srgbClr val="444444"/>
            </a:solidFill>
          </a:ln>
        </p:spPr>
        <p:txBody>
          <a:bodyPr vert="horz" wrap="square" lIns="0" tIns="635" rIns="0" bIns="0" rtlCol="0">
            <a:spAutoFit/>
          </a:bodyPr>
          <a:lstStyle/>
          <a:p>
            <a:pPr>
              <a:lnSpc>
                <a:spcPct val="100000"/>
              </a:lnSpc>
              <a:spcBef>
                <a:spcPts val="5"/>
              </a:spcBef>
            </a:pPr>
            <a:endParaRPr sz="2150">
              <a:latin typeface="Times New Roman"/>
              <a:cs typeface="Times New Roman"/>
            </a:endParaRPr>
          </a:p>
          <a:p>
            <a:pPr marL="127635">
              <a:lnSpc>
                <a:spcPct val="100000"/>
              </a:lnSpc>
            </a:pPr>
            <a:r>
              <a:rPr sz="2050" spc="15" dirty="0">
                <a:latin typeface="Times New Roman"/>
                <a:cs typeface="Times New Roman"/>
              </a:rPr>
              <a:t>Object</a:t>
            </a:r>
            <a:r>
              <a:rPr sz="2050" spc="215" dirty="0">
                <a:latin typeface="Times New Roman"/>
                <a:cs typeface="Times New Roman"/>
              </a:rPr>
              <a:t> </a:t>
            </a:r>
            <a:r>
              <a:rPr sz="2050" spc="10" dirty="0">
                <a:latin typeface="Times New Roman"/>
                <a:cs typeface="Times New Roman"/>
              </a:rPr>
              <a:t>code</a:t>
            </a:r>
            <a:endParaRPr sz="2050">
              <a:latin typeface="Times New Roman"/>
              <a:cs typeface="Times New Roman"/>
            </a:endParaRPr>
          </a:p>
        </p:txBody>
      </p:sp>
      <p:sp>
        <p:nvSpPr>
          <p:cNvPr id="10" name="object 2"/>
          <p:cNvSpPr/>
          <p:nvPr/>
        </p:nvSpPr>
        <p:spPr>
          <a:xfrm>
            <a:off x="6728011" y="6314194"/>
            <a:ext cx="511175" cy="0"/>
          </a:xfrm>
          <a:custGeom>
            <a:avLst/>
            <a:gdLst/>
            <a:ahLst/>
            <a:cxnLst/>
            <a:rect l="l" t="t" r="r" b="b"/>
            <a:pathLst>
              <a:path w="511175">
                <a:moveTo>
                  <a:pt x="0" y="0"/>
                </a:moveTo>
                <a:lnTo>
                  <a:pt x="510653" y="0"/>
                </a:lnTo>
              </a:path>
            </a:pathLst>
          </a:custGeom>
          <a:ln w="20662">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42147" y="6572088"/>
            <a:ext cx="1939925" cy="0"/>
          </a:xfrm>
          <a:custGeom>
            <a:avLst/>
            <a:gdLst/>
            <a:ahLst/>
            <a:cxnLst/>
            <a:rect l="l" t="t" r="r" b="b"/>
            <a:pathLst>
              <a:path w="1939925">
                <a:moveTo>
                  <a:pt x="0" y="0"/>
                </a:moveTo>
                <a:lnTo>
                  <a:pt x="1939303" y="0"/>
                </a:lnTo>
              </a:path>
            </a:pathLst>
          </a:custGeom>
          <a:ln w="20662">
            <a:solidFill>
              <a:srgbClr val="775B4F"/>
            </a:solidFill>
          </a:ln>
        </p:spPr>
        <p:txBody>
          <a:bodyPr wrap="square" lIns="0" tIns="0" rIns="0" bIns="0" rtlCol="0"/>
          <a:lstStyle/>
          <a:p>
            <a:endParaRPr/>
          </a:p>
        </p:txBody>
      </p:sp>
      <p:sp>
        <p:nvSpPr>
          <p:cNvPr id="3" name="object 3"/>
          <p:cNvSpPr/>
          <p:nvPr/>
        </p:nvSpPr>
        <p:spPr>
          <a:xfrm>
            <a:off x="7099300" y="6521450"/>
            <a:ext cx="1939925" cy="76200"/>
          </a:xfrm>
          <a:custGeom>
            <a:avLst/>
            <a:gdLst/>
            <a:ahLst/>
            <a:cxnLst/>
            <a:rect l="l" t="t" r="r" b="b"/>
            <a:pathLst>
              <a:path w="1939925">
                <a:moveTo>
                  <a:pt x="0" y="0"/>
                </a:moveTo>
                <a:lnTo>
                  <a:pt x="1939303" y="0"/>
                </a:lnTo>
              </a:path>
            </a:pathLst>
          </a:custGeom>
          <a:ln w="20662">
            <a:solidFill>
              <a:srgbClr val="77604F"/>
            </a:solidFill>
          </a:ln>
        </p:spPr>
        <p:txBody>
          <a:bodyPr wrap="square" lIns="0" tIns="0" rIns="0" bIns="0" rtlCol="0"/>
          <a:lstStyle/>
          <a:p>
            <a:endParaRPr/>
          </a:p>
        </p:txBody>
      </p:sp>
      <p:sp>
        <p:nvSpPr>
          <p:cNvPr id="7" name="object 7"/>
          <p:cNvSpPr txBox="1">
            <a:spLocks noGrp="1"/>
          </p:cNvSpPr>
          <p:nvPr>
            <p:ph type="title"/>
          </p:nvPr>
        </p:nvSpPr>
        <p:spPr>
          <a:xfrm>
            <a:off x="1573975" y="342740"/>
            <a:ext cx="3719829" cy="549910"/>
          </a:xfrm>
          <a:prstGeom prst="rect">
            <a:avLst/>
          </a:prstGeom>
        </p:spPr>
        <p:txBody>
          <a:bodyPr vert="horz" wrap="square" lIns="0" tIns="17145" rIns="0" bIns="0" rtlCol="0">
            <a:spAutoFit/>
          </a:bodyPr>
          <a:lstStyle/>
          <a:p>
            <a:pPr marL="12700">
              <a:lnSpc>
                <a:spcPct val="100000"/>
              </a:lnSpc>
              <a:spcBef>
                <a:spcPts val="135"/>
              </a:spcBef>
            </a:pPr>
            <a:r>
              <a:rPr lang="en-US" sz="3400" spc="120" dirty="0" smtClean="0">
                <a:solidFill>
                  <a:srgbClr val="15A7DF"/>
                </a:solidFill>
              </a:rPr>
              <a:t>COMPILER</a:t>
            </a:r>
            <a:endParaRPr sz="3400"/>
          </a:p>
        </p:txBody>
      </p:sp>
      <p:sp>
        <p:nvSpPr>
          <p:cNvPr id="8" name="object 8"/>
          <p:cNvSpPr txBox="1"/>
          <p:nvPr/>
        </p:nvSpPr>
        <p:spPr>
          <a:xfrm>
            <a:off x="1205627" y="1042318"/>
            <a:ext cx="8394065" cy="4011929"/>
          </a:xfrm>
          <a:prstGeom prst="rect">
            <a:avLst/>
          </a:prstGeom>
        </p:spPr>
        <p:txBody>
          <a:bodyPr vert="horz" wrap="square" lIns="0" tIns="92075" rIns="0" bIns="0" rtlCol="0">
            <a:spAutoFit/>
          </a:bodyPr>
          <a:lstStyle/>
          <a:p>
            <a:pPr marL="12700" algn="just">
              <a:lnSpc>
                <a:spcPct val="100000"/>
              </a:lnSpc>
              <a:spcBef>
                <a:spcPts val="725"/>
              </a:spcBef>
            </a:pPr>
            <a:r>
              <a:rPr sz="2650" u="heavy" spc="105" dirty="0">
                <a:solidFill>
                  <a:srgbClr val="F40501"/>
                </a:solidFill>
                <a:uFill>
                  <a:solidFill>
                    <a:srgbClr val="D42828"/>
                  </a:solidFill>
                </a:uFill>
                <a:latin typeface="Times New Roman"/>
                <a:cs typeface="Times New Roman"/>
              </a:rPr>
              <a:t>Definition: </a:t>
            </a:r>
            <a:r>
              <a:rPr sz="2650" u="heavy" spc="-330" dirty="0">
                <a:solidFill>
                  <a:srgbClr val="F40501"/>
                </a:solidFill>
                <a:uFill>
                  <a:solidFill>
                    <a:srgbClr val="D42828"/>
                  </a:solidFill>
                </a:uFill>
                <a:latin typeface="Times New Roman"/>
                <a:cs typeface="Times New Roman"/>
              </a:rPr>
              <a:t> </a:t>
            </a:r>
            <a:endParaRPr sz="2650">
              <a:latin typeface="Times New Roman"/>
              <a:cs typeface="Times New Roman"/>
            </a:endParaRPr>
          </a:p>
          <a:p>
            <a:pPr marL="417195" marR="5080" indent="-8255" algn="just">
              <a:lnSpc>
                <a:spcPts val="2630"/>
              </a:lnSpc>
              <a:spcBef>
                <a:spcPts val="695"/>
              </a:spcBef>
            </a:pPr>
            <a:r>
              <a:rPr sz="2250" spc="-65" dirty="0">
                <a:latin typeface="Times New Roman"/>
                <a:cs typeface="Times New Roman"/>
              </a:rPr>
              <a:t>A </a:t>
            </a:r>
            <a:r>
              <a:rPr sz="2250" spc="65" dirty="0">
                <a:latin typeface="Times New Roman"/>
                <a:cs typeface="Times New Roman"/>
              </a:rPr>
              <a:t>compiler </a:t>
            </a:r>
            <a:r>
              <a:rPr sz="2250" spc="50" dirty="0">
                <a:latin typeface="Times New Roman"/>
                <a:cs typeface="Times New Roman"/>
              </a:rPr>
              <a:t>is </a:t>
            </a:r>
            <a:r>
              <a:rPr sz="2250" spc="70" dirty="0">
                <a:latin typeface="Times New Roman"/>
                <a:cs typeface="Times New Roman"/>
              </a:rPr>
              <a:t>a </a:t>
            </a:r>
            <a:r>
              <a:rPr sz="2250" spc="75" dirty="0">
                <a:latin typeface="Times New Roman"/>
                <a:cs typeface="Times New Roman"/>
              </a:rPr>
              <a:t>special </a:t>
            </a:r>
            <a:r>
              <a:rPr sz="2250" spc="110" dirty="0">
                <a:latin typeface="Times New Roman"/>
                <a:cs typeface="Times New Roman"/>
              </a:rPr>
              <a:t>program </a:t>
            </a:r>
            <a:r>
              <a:rPr sz="2250" spc="165" dirty="0">
                <a:latin typeface="Times New Roman"/>
                <a:cs typeface="Times New Roman"/>
              </a:rPr>
              <a:t>that </a:t>
            </a:r>
            <a:r>
              <a:rPr sz="2250" spc="75" dirty="0">
                <a:latin typeface="Times New Roman"/>
                <a:cs typeface="Times New Roman"/>
              </a:rPr>
              <a:t>processes </a:t>
            </a:r>
            <a:r>
              <a:rPr sz="2250" spc="155" dirty="0">
                <a:latin typeface="Times New Roman"/>
                <a:cs typeface="Times New Roman"/>
              </a:rPr>
              <a:t>statements  </a:t>
            </a:r>
            <a:r>
              <a:rPr sz="2250" spc="135" dirty="0">
                <a:latin typeface="Times New Roman"/>
                <a:cs typeface="Times New Roman"/>
              </a:rPr>
              <a:t>written </a:t>
            </a:r>
            <a:r>
              <a:rPr sz="2250" spc="130" dirty="0">
                <a:latin typeface="Times New Roman"/>
                <a:cs typeface="Times New Roman"/>
              </a:rPr>
              <a:t>in </a:t>
            </a:r>
            <a:r>
              <a:rPr sz="2250" spc="150" dirty="0">
                <a:latin typeface="Times New Roman"/>
                <a:cs typeface="Times New Roman"/>
              </a:rPr>
              <a:t>a </a:t>
            </a:r>
            <a:r>
              <a:rPr sz="2250" spc="120" dirty="0">
                <a:latin typeface="Times New Roman"/>
                <a:cs typeface="Times New Roman"/>
              </a:rPr>
              <a:t>particular </a:t>
            </a:r>
            <a:r>
              <a:rPr sz="2250" spc="125" dirty="0">
                <a:latin typeface="Times New Roman"/>
                <a:cs typeface="Times New Roman"/>
              </a:rPr>
              <a:t>programming </a:t>
            </a:r>
            <a:r>
              <a:rPr sz="2250" spc="120" dirty="0">
                <a:latin typeface="Times New Roman"/>
                <a:cs typeface="Times New Roman"/>
              </a:rPr>
              <a:t>language </a:t>
            </a:r>
            <a:r>
              <a:rPr sz="2250" spc="125" dirty="0">
                <a:latin typeface="Times New Roman"/>
                <a:cs typeface="Times New Roman"/>
              </a:rPr>
              <a:t>and </a:t>
            </a:r>
            <a:r>
              <a:rPr sz="2250" spc="165" dirty="0">
                <a:latin typeface="Times New Roman"/>
                <a:cs typeface="Times New Roman"/>
              </a:rPr>
              <a:t>turns  </a:t>
            </a:r>
            <a:r>
              <a:rPr sz="2250" spc="130" dirty="0">
                <a:latin typeface="Times New Roman"/>
                <a:cs typeface="Times New Roman"/>
              </a:rPr>
              <a:t>them </a:t>
            </a:r>
            <a:r>
              <a:rPr sz="2250" spc="110" dirty="0">
                <a:latin typeface="Times New Roman"/>
                <a:cs typeface="Times New Roman"/>
              </a:rPr>
              <a:t>into </a:t>
            </a:r>
            <a:r>
              <a:rPr sz="2250" spc="114" dirty="0">
                <a:latin typeface="Times New Roman"/>
                <a:cs typeface="Times New Roman"/>
              </a:rPr>
              <a:t>machine </a:t>
            </a:r>
            <a:r>
              <a:rPr sz="2250" spc="120" dirty="0">
                <a:latin typeface="Times New Roman"/>
                <a:cs typeface="Times New Roman"/>
              </a:rPr>
              <a:t>language </a:t>
            </a:r>
            <a:r>
              <a:rPr sz="2250" spc="85" dirty="0">
                <a:latin typeface="Times New Roman"/>
                <a:cs typeface="Times New Roman"/>
              </a:rPr>
              <a:t>or </a:t>
            </a:r>
            <a:r>
              <a:rPr sz="2250" spc="-70" dirty="0">
                <a:latin typeface="Times New Roman"/>
                <a:cs typeface="Times New Roman"/>
              </a:rPr>
              <a:t>”code” </a:t>
            </a:r>
            <a:r>
              <a:rPr sz="2250" spc="165" dirty="0">
                <a:latin typeface="Times New Roman"/>
                <a:cs typeface="Times New Roman"/>
              </a:rPr>
              <a:t>that </a:t>
            </a:r>
            <a:r>
              <a:rPr sz="2250" spc="200" dirty="0">
                <a:latin typeface="Times New Roman"/>
                <a:cs typeface="Times New Roman"/>
              </a:rPr>
              <a:t>a </a:t>
            </a:r>
            <a:r>
              <a:rPr sz="2250" spc="105" dirty="0">
                <a:latin typeface="Times New Roman"/>
                <a:cs typeface="Times New Roman"/>
              </a:rPr>
              <a:t>computer's  </a:t>
            </a:r>
            <a:r>
              <a:rPr sz="2250" spc="65" dirty="0">
                <a:latin typeface="Times New Roman"/>
                <a:cs typeface="Times New Roman"/>
              </a:rPr>
              <a:t>processor </a:t>
            </a:r>
            <a:r>
              <a:rPr sz="2250" spc="105" dirty="0">
                <a:latin typeface="Times New Roman"/>
                <a:cs typeface="Times New Roman"/>
              </a:rPr>
              <a:t>uses. </a:t>
            </a:r>
            <a:r>
              <a:rPr sz="2250" spc="50" dirty="0">
                <a:latin typeface="Times New Roman"/>
                <a:cs typeface="Times New Roman"/>
              </a:rPr>
              <a:t>Typically, </a:t>
            </a:r>
            <a:r>
              <a:rPr sz="2250" spc="60" dirty="0">
                <a:latin typeface="Times New Roman"/>
                <a:cs typeface="Times New Roman"/>
              </a:rPr>
              <a:t>a  </a:t>
            </a:r>
            <a:r>
              <a:rPr sz="2250" spc="110" dirty="0">
                <a:latin typeface="Times New Roman"/>
                <a:cs typeface="Times New Roman"/>
              </a:rPr>
              <a:t>programmer</a:t>
            </a:r>
            <a:r>
              <a:rPr sz="2250" spc="780" dirty="0">
                <a:latin typeface="Times New Roman"/>
                <a:cs typeface="Times New Roman"/>
              </a:rPr>
              <a:t> </a:t>
            </a:r>
            <a:r>
              <a:rPr sz="2250" spc="125" dirty="0">
                <a:latin typeface="Times New Roman"/>
                <a:cs typeface="Times New Roman"/>
              </a:rPr>
              <a:t>writes </a:t>
            </a:r>
            <a:r>
              <a:rPr sz="2250" spc="114" dirty="0">
                <a:latin typeface="Times New Roman"/>
                <a:cs typeface="Times New Roman"/>
              </a:rPr>
              <a:t>language  </a:t>
            </a:r>
            <a:r>
              <a:rPr sz="2250" spc="160" dirty="0">
                <a:latin typeface="Times New Roman"/>
                <a:cs typeface="Times New Roman"/>
              </a:rPr>
              <a:t>statements </a:t>
            </a:r>
            <a:r>
              <a:rPr sz="2250" spc="145" dirty="0">
                <a:latin typeface="Times New Roman"/>
                <a:cs typeface="Times New Roman"/>
              </a:rPr>
              <a:t>in </a:t>
            </a:r>
            <a:r>
              <a:rPr sz="2250" spc="170" dirty="0">
                <a:latin typeface="Times New Roman"/>
                <a:cs typeface="Times New Roman"/>
              </a:rPr>
              <a:t>a </a:t>
            </a:r>
            <a:r>
              <a:rPr sz="2250" spc="130" dirty="0">
                <a:latin typeface="Times New Roman"/>
                <a:cs typeface="Times New Roman"/>
              </a:rPr>
              <a:t>language </a:t>
            </a:r>
            <a:r>
              <a:rPr sz="2250" spc="100" dirty="0">
                <a:latin typeface="Times New Roman"/>
                <a:cs typeface="Times New Roman"/>
              </a:rPr>
              <a:t>such </a:t>
            </a:r>
            <a:r>
              <a:rPr sz="2250" spc="90" dirty="0">
                <a:latin typeface="Times New Roman"/>
                <a:cs typeface="Times New Roman"/>
              </a:rPr>
              <a:t>as </a:t>
            </a:r>
            <a:r>
              <a:rPr sz="2250" spc="100" dirty="0">
                <a:latin typeface="Times New Roman"/>
                <a:cs typeface="Times New Roman"/>
              </a:rPr>
              <a:t>Pascal </a:t>
            </a:r>
            <a:r>
              <a:rPr sz="2250" spc="85" dirty="0">
                <a:latin typeface="Times New Roman"/>
                <a:cs typeface="Times New Roman"/>
              </a:rPr>
              <a:t>or </a:t>
            </a:r>
            <a:r>
              <a:rPr sz="2250" spc="-60" dirty="0">
                <a:latin typeface="Times New Roman"/>
                <a:cs typeface="Times New Roman"/>
              </a:rPr>
              <a:t>C </a:t>
            </a:r>
            <a:r>
              <a:rPr sz="2250" spc="85" dirty="0">
                <a:latin typeface="Times New Roman"/>
                <a:cs typeface="Times New Roman"/>
              </a:rPr>
              <a:t>one </a:t>
            </a:r>
            <a:r>
              <a:rPr sz="2250" spc="80" dirty="0">
                <a:latin typeface="Times New Roman"/>
                <a:cs typeface="Times New Roman"/>
              </a:rPr>
              <a:t>line</a:t>
            </a:r>
            <a:r>
              <a:rPr sz="2250" spc="340" dirty="0">
                <a:latin typeface="Times New Roman"/>
                <a:cs typeface="Times New Roman"/>
              </a:rPr>
              <a:t> </a:t>
            </a:r>
            <a:r>
              <a:rPr sz="2250" spc="100" dirty="0">
                <a:latin typeface="Times New Roman"/>
                <a:cs typeface="Times New Roman"/>
              </a:rPr>
              <a:t>a</a:t>
            </a:r>
            <a:endParaRPr sz="2250">
              <a:latin typeface="Times New Roman"/>
              <a:cs typeface="Times New Roman"/>
            </a:endParaRPr>
          </a:p>
          <a:p>
            <a:pPr marL="418465" marR="5080" indent="-9525" algn="just">
              <a:lnSpc>
                <a:spcPct val="98300"/>
              </a:lnSpc>
              <a:spcBef>
                <a:spcPts val="465"/>
              </a:spcBef>
            </a:pPr>
            <a:r>
              <a:rPr sz="2250" spc="-65" dirty="0">
                <a:latin typeface="Times New Roman"/>
                <a:cs typeface="Times New Roman"/>
              </a:rPr>
              <a:t>A </a:t>
            </a:r>
            <a:r>
              <a:rPr sz="2250" spc="65" dirty="0">
                <a:latin typeface="Times New Roman"/>
                <a:cs typeface="Times New Roman"/>
              </a:rPr>
              <a:t>compiler </a:t>
            </a:r>
            <a:r>
              <a:rPr sz="2250" spc="50" dirty="0">
                <a:latin typeface="Times New Roman"/>
                <a:cs typeface="Times New Roman"/>
              </a:rPr>
              <a:t>is </a:t>
            </a:r>
            <a:r>
              <a:rPr sz="2250" spc="70" dirty="0">
                <a:latin typeface="Times New Roman"/>
                <a:cs typeface="Times New Roman"/>
              </a:rPr>
              <a:t>a </a:t>
            </a:r>
            <a:r>
              <a:rPr sz="2250" spc="100" dirty="0">
                <a:latin typeface="Times New Roman"/>
                <a:cs typeface="Times New Roman"/>
              </a:rPr>
              <a:t>computer </a:t>
            </a:r>
            <a:r>
              <a:rPr sz="2250" spc="110" dirty="0">
                <a:latin typeface="Times New Roman"/>
                <a:cs typeface="Times New Roman"/>
              </a:rPr>
              <a:t>program </a:t>
            </a:r>
            <a:r>
              <a:rPr sz="2250" spc="10" dirty="0">
                <a:latin typeface="Times New Roman"/>
                <a:cs typeface="Times New Roman"/>
              </a:rPr>
              <a:t>(or a </a:t>
            </a:r>
            <a:r>
              <a:rPr sz="2250" spc="5" dirty="0">
                <a:latin typeface="Times New Roman"/>
                <a:cs typeface="Times New Roman"/>
              </a:rPr>
              <a:t>set </a:t>
            </a:r>
            <a:r>
              <a:rPr sz="2250" spc="-95" dirty="0">
                <a:latin typeface="Times New Roman"/>
                <a:cs typeface="Times New Roman"/>
              </a:rPr>
              <a:t>of </a:t>
            </a:r>
            <a:r>
              <a:rPr sz="2250" spc="90" dirty="0">
                <a:latin typeface="Times New Roman"/>
                <a:cs typeface="Times New Roman"/>
              </a:rPr>
              <a:t>programs) </a:t>
            </a:r>
            <a:r>
              <a:rPr sz="2250" spc="165" dirty="0">
                <a:latin typeface="Times New Roman"/>
                <a:cs typeface="Times New Roman"/>
              </a:rPr>
              <a:t>that  </a:t>
            </a:r>
            <a:r>
              <a:rPr sz="2250" spc="130" dirty="0">
                <a:latin typeface="Times New Roman"/>
                <a:cs typeface="Times New Roman"/>
              </a:rPr>
              <a:t>transforms </a:t>
            </a:r>
            <a:r>
              <a:rPr sz="2250" spc="75" dirty="0">
                <a:latin typeface="Times New Roman"/>
                <a:cs typeface="Times New Roman"/>
              </a:rPr>
              <a:t>source </a:t>
            </a:r>
            <a:r>
              <a:rPr sz="2250" spc="40" dirty="0">
                <a:latin typeface="Times New Roman"/>
                <a:cs typeface="Times New Roman"/>
              </a:rPr>
              <a:t>code </a:t>
            </a:r>
            <a:r>
              <a:rPr sz="2250" spc="135" dirty="0">
                <a:latin typeface="Times New Roman"/>
                <a:cs typeface="Times New Roman"/>
              </a:rPr>
              <a:t>written </a:t>
            </a:r>
            <a:r>
              <a:rPr sz="2250" spc="130" dirty="0">
                <a:latin typeface="Times New Roman"/>
                <a:cs typeface="Times New Roman"/>
              </a:rPr>
              <a:t>in </a:t>
            </a:r>
            <a:r>
              <a:rPr sz="2250" spc="150" dirty="0">
                <a:latin typeface="Times New Roman"/>
                <a:cs typeface="Times New Roman"/>
              </a:rPr>
              <a:t>a </a:t>
            </a:r>
            <a:r>
              <a:rPr sz="2250" spc="125" dirty="0">
                <a:latin typeface="Times New Roman"/>
                <a:cs typeface="Times New Roman"/>
              </a:rPr>
              <a:t>programming </a:t>
            </a:r>
            <a:r>
              <a:rPr sz="2250" spc="114" dirty="0">
                <a:latin typeface="Times New Roman"/>
                <a:cs typeface="Times New Roman"/>
              </a:rPr>
              <a:t>language  </a:t>
            </a:r>
            <a:r>
              <a:rPr sz="2250" spc="95" dirty="0">
                <a:latin typeface="Times New Roman"/>
                <a:cs typeface="Times New Roman"/>
              </a:rPr>
              <a:t>(the </a:t>
            </a:r>
            <a:r>
              <a:rPr sz="2250" spc="75" dirty="0">
                <a:latin typeface="Times New Roman"/>
                <a:cs typeface="Times New Roman"/>
              </a:rPr>
              <a:t>source </a:t>
            </a:r>
            <a:r>
              <a:rPr sz="2250" spc="114" dirty="0">
                <a:latin typeface="Times New Roman"/>
                <a:cs typeface="Times New Roman"/>
              </a:rPr>
              <a:t>language) </a:t>
            </a:r>
            <a:r>
              <a:rPr sz="2250" spc="90" dirty="0">
                <a:latin typeface="Times New Roman"/>
                <a:cs typeface="Times New Roman"/>
              </a:rPr>
              <a:t>into </a:t>
            </a:r>
            <a:r>
              <a:rPr sz="2250" spc="140" dirty="0">
                <a:latin typeface="Times New Roman"/>
                <a:cs typeface="Times New Roman"/>
              </a:rPr>
              <a:t>another </a:t>
            </a:r>
            <a:r>
              <a:rPr sz="2250" spc="100" dirty="0">
                <a:latin typeface="Times New Roman"/>
                <a:cs typeface="Times New Roman"/>
              </a:rPr>
              <a:t>computer </a:t>
            </a:r>
            <a:r>
              <a:rPr sz="2250" spc="120" dirty="0">
                <a:latin typeface="Times New Roman"/>
                <a:cs typeface="Times New Roman"/>
              </a:rPr>
              <a:t>language </a:t>
            </a:r>
            <a:r>
              <a:rPr sz="2250" spc="90" dirty="0">
                <a:latin typeface="Times New Roman"/>
                <a:cs typeface="Times New Roman"/>
              </a:rPr>
              <a:t>(the  </a:t>
            </a:r>
            <a:r>
              <a:rPr sz="2250" spc="135" dirty="0">
                <a:latin typeface="Times New Roman"/>
                <a:cs typeface="Times New Roman"/>
              </a:rPr>
              <a:t>target </a:t>
            </a:r>
            <a:r>
              <a:rPr sz="2250" spc="100" dirty="0">
                <a:latin typeface="Times New Roman"/>
                <a:cs typeface="Times New Roman"/>
              </a:rPr>
              <a:t>language), </a:t>
            </a:r>
            <a:r>
              <a:rPr sz="2250" spc="105" dirty="0">
                <a:latin typeface="Times New Roman"/>
                <a:cs typeface="Times New Roman"/>
              </a:rPr>
              <a:t>with </a:t>
            </a:r>
            <a:r>
              <a:rPr sz="2250" spc="95" dirty="0">
                <a:latin typeface="Times New Roman"/>
                <a:cs typeface="Times New Roman"/>
              </a:rPr>
              <a:t>the </a:t>
            </a:r>
            <a:r>
              <a:rPr sz="2250" spc="165" dirty="0">
                <a:latin typeface="Times New Roman"/>
                <a:cs typeface="Times New Roman"/>
              </a:rPr>
              <a:t>latter </a:t>
            </a:r>
            <a:r>
              <a:rPr sz="2250" spc="85" dirty="0">
                <a:latin typeface="Times New Roman"/>
                <a:cs typeface="Times New Roman"/>
              </a:rPr>
              <a:t>often </a:t>
            </a:r>
            <a:r>
              <a:rPr sz="2250" spc="110" dirty="0">
                <a:latin typeface="Times New Roman"/>
                <a:cs typeface="Times New Roman"/>
              </a:rPr>
              <a:t>having a </a:t>
            </a:r>
            <a:r>
              <a:rPr sz="2250" spc="114" dirty="0">
                <a:latin typeface="Times New Roman"/>
                <a:cs typeface="Times New Roman"/>
              </a:rPr>
              <a:t>binary </a:t>
            </a:r>
            <a:r>
              <a:rPr sz="2250" spc="55" dirty="0">
                <a:latin typeface="Times New Roman"/>
                <a:cs typeface="Times New Roman"/>
              </a:rPr>
              <a:t>form  </a:t>
            </a:r>
            <a:r>
              <a:rPr sz="2250" spc="100" dirty="0">
                <a:latin typeface="Times New Roman"/>
                <a:cs typeface="Times New Roman"/>
              </a:rPr>
              <a:t>known </a:t>
            </a:r>
            <a:r>
              <a:rPr sz="2250" spc="70" dirty="0">
                <a:latin typeface="Times New Roman"/>
                <a:cs typeface="Times New Roman"/>
              </a:rPr>
              <a:t>as </a:t>
            </a:r>
            <a:r>
              <a:rPr sz="2250" spc="35" dirty="0">
                <a:latin typeface="Times New Roman"/>
                <a:cs typeface="Times New Roman"/>
              </a:rPr>
              <a:t>object</a:t>
            </a:r>
            <a:r>
              <a:rPr sz="2250" spc="500" dirty="0">
                <a:latin typeface="Times New Roman"/>
                <a:cs typeface="Times New Roman"/>
              </a:rPr>
              <a:t> </a:t>
            </a:r>
            <a:r>
              <a:rPr sz="2250" spc="40" dirty="0">
                <a:latin typeface="Times New Roman"/>
                <a:cs typeface="Times New Roman"/>
              </a:rPr>
              <a:t>code.</a:t>
            </a:r>
            <a:endParaRPr sz="2250">
              <a:latin typeface="Times New Roman"/>
              <a:cs typeface="Times New Roman"/>
            </a:endParaRPr>
          </a:p>
        </p:txBody>
      </p:sp>
      <p:sp>
        <p:nvSpPr>
          <p:cNvPr id="9" name="object 9"/>
          <p:cNvSpPr txBox="1"/>
          <p:nvPr/>
        </p:nvSpPr>
        <p:spPr>
          <a:xfrm>
            <a:off x="1717530" y="5470189"/>
            <a:ext cx="1106805" cy="879475"/>
          </a:xfrm>
          <a:prstGeom prst="rect">
            <a:avLst/>
          </a:prstGeom>
        </p:spPr>
        <p:txBody>
          <a:bodyPr vert="horz" wrap="square" lIns="0" tIns="12065" rIns="0" bIns="0" rtlCol="0">
            <a:spAutoFit/>
          </a:bodyPr>
          <a:lstStyle/>
          <a:p>
            <a:pPr marL="12700">
              <a:lnSpc>
                <a:spcPts val="3540"/>
              </a:lnSpc>
              <a:spcBef>
                <a:spcPts val="95"/>
              </a:spcBef>
            </a:pPr>
            <a:r>
              <a:rPr sz="3200" b="1" spc="-509" dirty="0">
                <a:latin typeface="Courier New"/>
                <a:cs typeface="Courier New"/>
              </a:rPr>
              <a:t>Source</a:t>
            </a:r>
            <a:endParaRPr sz="3200">
              <a:latin typeface="Courier New"/>
              <a:cs typeface="Courier New"/>
            </a:endParaRPr>
          </a:p>
          <a:p>
            <a:pPr marL="181610">
              <a:lnSpc>
                <a:spcPts val="3180"/>
              </a:lnSpc>
            </a:pPr>
            <a:r>
              <a:rPr sz="2900" spc="-5" dirty="0">
                <a:latin typeface="Times New Roman"/>
                <a:cs typeface="Times New Roman"/>
              </a:rPr>
              <a:t>Code</a:t>
            </a:r>
            <a:endParaRPr sz="2900">
              <a:latin typeface="Times New Roman"/>
              <a:cs typeface="Times New Roman"/>
            </a:endParaRPr>
          </a:p>
        </p:txBody>
      </p:sp>
      <p:sp>
        <p:nvSpPr>
          <p:cNvPr id="10" name="object 10"/>
          <p:cNvSpPr txBox="1"/>
          <p:nvPr/>
        </p:nvSpPr>
        <p:spPr>
          <a:xfrm>
            <a:off x="4474402" y="5700181"/>
            <a:ext cx="1461770" cy="461009"/>
          </a:xfrm>
          <a:prstGeom prst="rect">
            <a:avLst/>
          </a:prstGeom>
        </p:spPr>
        <p:txBody>
          <a:bodyPr vert="horz" wrap="square" lIns="0" tIns="13335" rIns="0" bIns="0" rtlCol="0">
            <a:spAutoFit/>
          </a:bodyPr>
          <a:lstStyle/>
          <a:p>
            <a:pPr marL="12700">
              <a:lnSpc>
                <a:spcPct val="100000"/>
              </a:lnSpc>
              <a:spcBef>
                <a:spcPts val="105"/>
              </a:spcBef>
            </a:pPr>
            <a:r>
              <a:rPr sz="2850" spc="65" dirty="0">
                <a:latin typeface="Times New Roman"/>
                <a:cs typeface="Times New Roman"/>
              </a:rPr>
              <a:t>Compiler</a:t>
            </a:r>
            <a:endParaRPr sz="2850">
              <a:latin typeface="Times New Roman"/>
              <a:cs typeface="Times New Roman"/>
            </a:endParaRPr>
          </a:p>
        </p:txBody>
      </p:sp>
      <p:sp>
        <p:nvSpPr>
          <p:cNvPr id="11" name="object 11"/>
          <p:cNvSpPr txBox="1"/>
          <p:nvPr/>
        </p:nvSpPr>
        <p:spPr>
          <a:xfrm>
            <a:off x="7245260" y="5507086"/>
            <a:ext cx="1776095" cy="832485"/>
          </a:xfrm>
          <a:prstGeom prst="rect">
            <a:avLst/>
          </a:prstGeom>
        </p:spPr>
        <p:txBody>
          <a:bodyPr vert="horz" wrap="square" lIns="0" tIns="90170" rIns="0" bIns="0" rtlCol="0">
            <a:spAutoFit/>
          </a:bodyPr>
          <a:lstStyle/>
          <a:p>
            <a:pPr marL="604520" marR="5080" indent="-592455">
              <a:lnSpc>
                <a:spcPts val="2870"/>
              </a:lnSpc>
              <a:spcBef>
                <a:spcPts val="710"/>
              </a:spcBef>
            </a:pPr>
            <a:r>
              <a:rPr sz="2900" spc="80" dirty="0">
                <a:latin typeface="Times New Roman"/>
                <a:cs typeface="Times New Roman"/>
              </a:rPr>
              <a:t>Executable  </a:t>
            </a:r>
            <a:r>
              <a:rPr sz="2900" spc="60" dirty="0">
                <a:latin typeface="Times New Roman"/>
                <a:cs typeface="Times New Roman"/>
              </a:rPr>
              <a:t>File</a:t>
            </a:r>
            <a:endParaRPr sz="2900">
              <a:latin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a:spLocks noGrp="1"/>
          </p:cNvSpPr>
          <p:nvPr>
            <p:ph type="title"/>
          </p:nvPr>
        </p:nvSpPr>
        <p:spPr>
          <a:xfrm>
            <a:off x="927101" y="730250"/>
            <a:ext cx="8839200" cy="1124026"/>
          </a:xfrm>
          <a:prstGeom prst="rect">
            <a:avLst/>
          </a:prstGeom>
        </p:spPr>
        <p:txBody>
          <a:bodyPr vert="horz" wrap="square" lIns="0" tIns="15875" rIns="0" bIns="0" rtlCol="0">
            <a:spAutoFit/>
          </a:bodyPr>
          <a:lstStyle/>
          <a:p>
            <a:pPr marL="12700" algn="ctr">
              <a:lnSpc>
                <a:spcPct val="100000"/>
              </a:lnSpc>
              <a:spcBef>
                <a:spcPts val="125"/>
              </a:spcBef>
            </a:pPr>
            <a:r>
              <a:rPr lang="en-US" sz="3600" b="1" dirty="0" smtClean="0">
                <a:solidFill>
                  <a:srgbClr val="C00000"/>
                </a:solidFill>
                <a:latin typeface="+mn-lt"/>
                <a:cs typeface="Times New Roman" pitchFamily="18" charset="0"/>
              </a:rPr>
              <a:t>UNIT-1</a:t>
            </a:r>
            <a:br>
              <a:rPr lang="en-US" sz="3600" b="1" dirty="0" smtClean="0">
                <a:solidFill>
                  <a:srgbClr val="C00000"/>
                </a:solidFill>
                <a:latin typeface="+mn-lt"/>
                <a:cs typeface="Times New Roman" pitchFamily="18" charset="0"/>
              </a:rPr>
            </a:br>
            <a:r>
              <a:rPr lang="en-US" sz="3600" b="1" dirty="0" smtClean="0">
                <a:solidFill>
                  <a:srgbClr val="C00000"/>
                </a:solidFill>
                <a:latin typeface="+mn-lt"/>
                <a:cs typeface="Times New Roman" pitchFamily="18" charset="0"/>
              </a:rPr>
              <a:t>Algorithm </a:t>
            </a:r>
            <a:r>
              <a:rPr lang="en-US" sz="3600" b="1" dirty="0" smtClean="0">
                <a:solidFill>
                  <a:srgbClr val="C00000"/>
                </a:solidFill>
                <a:latin typeface="+mn-lt"/>
                <a:cs typeface="Times New Roman" pitchFamily="18" charset="0"/>
              </a:rPr>
              <a:t>and Programming Development </a:t>
            </a:r>
            <a:endParaRPr sz="3600" b="1">
              <a:solidFill>
                <a:srgbClr val="C00000"/>
              </a:solidFill>
              <a:latin typeface="+mn-lt"/>
              <a:cs typeface="Times New Roman" pitchFamily="18" charset="0"/>
            </a:endParaRPr>
          </a:p>
        </p:txBody>
      </p:sp>
      <p:sp>
        <p:nvSpPr>
          <p:cNvPr id="3" name="Text Placeholder 2"/>
          <p:cNvSpPr>
            <a:spLocks noGrp="1"/>
          </p:cNvSpPr>
          <p:nvPr>
            <p:ph idx="1"/>
          </p:nvPr>
        </p:nvSpPr>
        <p:spPr>
          <a:xfrm>
            <a:off x="1231900" y="2559050"/>
            <a:ext cx="8305800" cy="2589170"/>
          </a:xfrm>
        </p:spPr>
        <p:txBody>
          <a:bodyPr>
            <a:normAutofit fontScale="92500" lnSpcReduction="20000"/>
          </a:bodyPr>
          <a:lstStyle/>
          <a:p>
            <a:pPr marL="404813" lvl="1" indent="-117475" algn="just">
              <a:lnSpc>
                <a:spcPct val="150000"/>
              </a:lnSpc>
              <a:buFont typeface="Wingdings" pitchFamily="2" charset="2"/>
              <a:buChar char="Ø"/>
            </a:pPr>
            <a:r>
              <a:rPr lang="en-US" sz="2800" dirty="0" smtClean="0">
                <a:latin typeface="Times New Roman" pitchFamily="18" charset="0"/>
                <a:cs typeface="Times New Roman" pitchFamily="18" charset="0"/>
              </a:rPr>
              <a:t>  </a:t>
            </a:r>
            <a:r>
              <a:rPr lang="en-US" sz="2800" spc="40" dirty="0" smtClean="0">
                <a:solidFill>
                  <a:srgbClr val="002060"/>
                </a:solidFill>
                <a:latin typeface="Times New Roman" pitchFamily="18" charset="0"/>
                <a:cs typeface="Times New Roman" pitchFamily="18" charset="0"/>
              </a:rPr>
              <a:t>Rep</a:t>
            </a:r>
            <a:r>
              <a:rPr lang="en-US" sz="2800" spc="-15" dirty="0" smtClean="0">
                <a:solidFill>
                  <a:srgbClr val="002060"/>
                </a:solidFill>
                <a:latin typeface="Times New Roman" pitchFamily="18" charset="0"/>
                <a:cs typeface="Times New Roman" pitchFamily="18" charset="0"/>
              </a:rPr>
              <a:t>resenting Alg</a:t>
            </a:r>
            <a:r>
              <a:rPr lang="en-US" sz="2800" spc="-35" dirty="0" smtClean="0">
                <a:solidFill>
                  <a:srgbClr val="002060"/>
                </a:solidFill>
                <a:latin typeface="Times New Roman" pitchFamily="18" charset="0"/>
                <a:cs typeface="Times New Roman" pitchFamily="18" charset="0"/>
              </a:rPr>
              <a:t>orithms</a:t>
            </a:r>
            <a:r>
              <a:rPr lang="en-US" sz="2800" spc="100" dirty="0" smtClean="0">
                <a:solidFill>
                  <a:srgbClr val="002060"/>
                </a:solidFill>
                <a:latin typeface="Times New Roman" pitchFamily="18" charset="0"/>
                <a:cs typeface="Times New Roman" pitchFamily="18" charset="0"/>
              </a:rPr>
              <a:t> </a:t>
            </a:r>
            <a:r>
              <a:rPr lang="en-US" sz="2800" spc="-25" dirty="0" smtClean="0">
                <a:solidFill>
                  <a:srgbClr val="002060"/>
                </a:solidFill>
                <a:latin typeface="Times New Roman" pitchFamily="18" charset="0"/>
                <a:cs typeface="Times New Roman" pitchFamily="18" charset="0"/>
              </a:rPr>
              <a:t>through</a:t>
            </a:r>
            <a:r>
              <a:rPr lang="en-US" sz="2800" spc="-50" dirty="0" smtClean="0">
                <a:solidFill>
                  <a:srgbClr val="002060"/>
                </a:solidFill>
                <a:latin typeface="Times New Roman" pitchFamily="18" charset="0"/>
                <a:cs typeface="Times New Roman" pitchFamily="18" charset="0"/>
              </a:rPr>
              <a:t> </a:t>
            </a:r>
            <a:r>
              <a:rPr lang="en-US" sz="2800" spc="-15" dirty="0" smtClean="0">
                <a:solidFill>
                  <a:srgbClr val="002060"/>
                </a:solidFill>
                <a:latin typeface="Times New Roman" pitchFamily="18" charset="0"/>
                <a:cs typeface="Times New Roman" pitchFamily="18" charset="0"/>
              </a:rPr>
              <a:t>flowchart.</a:t>
            </a:r>
          </a:p>
          <a:p>
            <a:pPr marL="627063" lvl="2" indent="-339725" algn="just">
              <a:lnSpc>
                <a:spcPct val="150000"/>
              </a:lnSpc>
              <a:buFont typeface="Wingdings" pitchFamily="2" charset="2"/>
              <a:buChar char="Ø"/>
            </a:pPr>
            <a:r>
              <a:rPr lang="en-US" sz="2800" spc="-15" dirty="0" smtClean="0">
                <a:solidFill>
                  <a:srgbClr val="002060"/>
                </a:solidFill>
                <a:latin typeface="Times New Roman" pitchFamily="18" charset="0"/>
                <a:cs typeface="Times New Roman" pitchFamily="18" charset="0"/>
              </a:rPr>
              <a:t> </a:t>
            </a:r>
            <a:r>
              <a:rPr lang="en-IN" sz="2800" dirty="0" smtClean="0">
                <a:latin typeface="Times New Roman" pitchFamily="18" charset="0"/>
                <a:cs typeface="Times New Roman" pitchFamily="18" charset="0"/>
              </a:rPr>
              <a:t>Steps in development of a program</a:t>
            </a:r>
            <a:endParaRPr lang="en-US" sz="2800" dirty="0" smtClean="0">
              <a:latin typeface="Times New Roman" pitchFamily="18" charset="0"/>
              <a:cs typeface="Times New Roman" pitchFamily="18" charset="0"/>
            </a:endParaRPr>
          </a:p>
          <a:p>
            <a:pPr marL="627063" lvl="2" indent="-339725" algn="just">
              <a:lnSpc>
                <a:spcPct val="150000"/>
              </a:lnSpc>
              <a:buFont typeface="Wingdings" pitchFamily="2" charset="2"/>
              <a:buChar char="Ø"/>
            </a:pPr>
            <a:r>
              <a:rPr lang="en-US" sz="2800" spc="-15" dirty="0" smtClean="0">
                <a:solidFill>
                  <a:srgbClr val="002060"/>
                </a:solidFill>
                <a:latin typeface="Times New Roman" pitchFamily="18" charset="0"/>
                <a:cs typeface="Times New Roman" pitchFamily="18" charset="0"/>
              </a:rPr>
              <a:t> </a:t>
            </a:r>
            <a:r>
              <a:rPr lang="en-IN" sz="2800" dirty="0" smtClean="0">
                <a:latin typeface="Times New Roman" pitchFamily="18" charset="0"/>
                <a:cs typeface="Times New Roman" pitchFamily="18" charset="0"/>
              </a:rPr>
              <a:t>Programme Debugging </a:t>
            </a:r>
            <a:endParaRPr lang="en-US" sz="2800" dirty="0" smtClean="0">
              <a:latin typeface="Times New Roman" pitchFamily="18" charset="0"/>
              <a:cs typeface="Times New Roman" pitchFamily="18" charset="0"/>
            </a:endParaRPr>
          </a:p>
          <a:p>
            <a:pPr algn="just">
              <a:lnSpc>
                <a:spcPct val="150000"/>
              </a:lnSpc>
              <a:buNone/>
            </a:pPr>
            <a:r>
              <a:rPr lang="en-US" sz="3200" spc="-15" dirty="0" smtClean="0">
                <a:solidFill>
                  <a:srgbClr val="002060"/>
                </a:solidFill>
                <a:latin typeface="Times New Roman" pitchFamily="18" charset="0"/>
                <a:cs typeface="Times New Roman" pitchFamily="18" charset="0"/>
              </a:rPr>
              <a:t>	</a:t>
            </a:r>
            <a:endParaRPr lang="en-US" sz="32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88940" y="326752"/>
            <a:ext cx="4848360" cy="556895"/>
          </a:xfrm>
          <a:prstGeom prst="rect">
            <a:avLst/>
          </a:prstGeom>
        </p:spPr>
        <p:txBody>
          <a:bodyPr vert="horz" wrap="square" lIns="0" tIns="17145" rIns="0" bIns="0" rtlCol="0">
            <a:spAutoFit/>
          </a:bodyPr>
          <a:lstStyle/>
          <a:p>
            <a:pPr marL="12700">
              <a:lnSpc>
                <a:spcPct val="100000"/>
              </a:lnSpc>
              <a:spcBef>
                <a:spcPts val="135"/>
              </a:spcBef>
            </a:pPr>
            <a:r>
              <a:rPr lang="en-US" sz="3450" spc="65" dirty="0" smtClean="0">
                <a:solidFill>
                  <a:srgbClr val="0CAAEB"/>
                </a:solidFill>
              </a:rPr>
              <a:t>IMORTANT TERMS</a:t>
            </a:r>
            <a:endParaRPr sz="3450"/>
          </a:p>
        </p:txBody>
      </p:sp>
      <p:sp>
        <p:nvSpPr>
          <p:cNvPr id="4" name="object 4"/>
          <p:cNvSpPr txBox="1"/>
          <p:nvPr/>
        </p:nvSpPr>
        <p:spPr>
          <a:xfrm>
            <a:off x="1457062" y="1545554"/>
            <a:ext cx="7676515" cy="3754754"/>
          </a:xfrm>
          <a:prstGeom prst="rect">
            <a:avLst/>
          </a:prstGeom>
        </p:spPr>
        <p:txBody>
          <a:bodyPr vert="horz" wrap="square" lIns="0" tIns="44450" rIns="0" bIns="0" rtlCol="0">
            <a:spAutoFit/>
          </a:bodyPr>
          <a:lstStyle/>
          <a:p>
            <a:pPr marL="12700">
              <a:lnSpc>
                <a:spcPct val="100000"/>
              </a:lnSpc>
              <a:spcBef>
                <a:spcPts val="350"/>
              </a:spcBef>
            </a:pPr>
            <a:r>
              <a:rPr sz="2700" b="0" spc="-185" dirty="0">
                <a:solidFill>
                  <a:srgbClr val="E80A08"/>
                </a:solidFill>
                <a:latin typeface="Bookman Old Style"/>
                <a:cs typeface="Bookman Old Style"/>
              </a:rPr>
              <a:t>Source</a:t>
            </a:r>
            <a:endParaRPr sz="2700">
              <a:latin typeface="Bookman Old Style"/>
              <a:cs typeface="Bookman Old Style"/>
            </a:endParaRPr>
          </a:p>
          <a:p>
            <a:pPr marL="151130">
              <a:lnSpc>
                <a:spcPct val="100000"/>
              </a:lnSpc>
              <a:spcBef>
                <a:spcPts val="235"/>
              </a:spcBef>
              <a:tabLst>
                <a:tab pos="417195" algn="l"/>
              </a:tabLst>
            </a:pPr>
            <a:r>
              <a:rPr sz="2250" spc="-375" dirty="0">
                <a:solidFill>
                  <a:srgbClr val="FB8536"/>
                </a:solidFill>
                <a:latin typeface="Times New Roman"/>
                <a:cs typeface="Times New Roman"/>
              </a:rPr>
              <a:t>"	</a:t>
            </a:r>
            <a:r>
              <a:rPr sz="2250" spc="90" dirty="0">
                <a:latin typeface="Times New Roman"/>
                <a:cs typeface="Times New Roman"/>
              </a:rPr>
              <a:t>The </a:t>
            </a:r>
            <a:r>
              <a:rPr sz="2250" spc="120" dirty="0">
                <a:latin typeface="Times New Roman"/>
                <a:cs typeface="Times New Roman"/>
              </a:rPr>
              <a:t>language </a:t>
            </a:r>
            <a:r>
              <a:rPr sz="2250" spc="110" dirty="0">
                <a:latin typeface="Times New Roman"/>
                <a:cs typeface="Times New Roman"/>
              </a:rPr>
              <a:t>program </a:t>
            </a:r>
            <a:r>
              <a:rPr sz="2250" spc="100" dirty="0">
                <a:latin typeface="Times New Roman"/>
                <a:cs typeface="Times New Roman"/>
              </a:rPr>
              <a:t>was </a:t>
            </a:r>
            <a:r>
              <a:rPr sz="2250" spc="135" dirty="0">
                <a:latin typeface="Times New Roman"/>
                <a:cs typeface="Times New Roman"/>
              </a:rPr>
              <a:t>written</a:t>
            </a:r>
            <a:r>
              <a:rPr sz="2250" spc="100" dirty="0">
                <a:latin typeface="Times New Roman"/>
                <a:cs typeface="Times New Roman"/>
              </a:rPr>
              <a:t> </a:t>
            </a:r>
            <a:r>
              <a:rPr sz="2250" spc="125" dirty="0">
                <a:latin typeface="Times New Roman"/>
                <a:cs typeface="Times New Roman"/>
              </a:rPr>
              <a:t>in</a:t>
            </a:r>
            <a:endParaRPr sz="2250">
              <a:latin typeface="Times New Roman"/>
              <a:cs typeface="Times New Roman"/>
            </a:endParaRPr>
          </a:p>
          <a:p>
            <a:pPr marL="20320">
              <a:lnSpc>
                <a:spcPct val="100000"/>
              </a:lnSpc>
              <a:spcBef>
                <a:spcPts val="259"/>
              </a:spcBef>
            </a:pPr>
            <a:r>
              <a:rPr sz="2700" spc="35" dirty="0">
                <a:solidFill>
                  <a:srgbClr val="F90303"/>
                </a:solidFill>
                <a:latin typeface="Times New Roman"/>
                <a:cs typeface="Times New Roman"/>
              </a:rPr>
              <a:t>Object</a:t>
            </a:r>
            <a:endParaRPr sz="2700">
              <a:latin typeface="Times New Roman"/>
              <a:cs typeface="Times New Roman"/>
            </a:endParaRPr>
          </a:p>
          <a:p>
            <a:pPr marL="414655" marR="191135" indent="13335">
              <a:lnSpc>
                <a:spcPts val="2400"/>
              </a:lnSpc>
              <a:spcBef>
                <a:spcPts val="560"/>
              </a:spcBef>
            </a:pPr>
            <a:r>
              <a:rPr sz="2150" b="0" spc="-65" dirty="0">
                <a:latin typeface="Bookman Old Style"/>
                <a:cs typeface="Bookman Old Style"/>
              </a:rPr>
              <a:t>The </a:t>
            </a:r>
            <a:r>
              <a:rPr sz="2150" b="0" spc="-80" dirty="0">
                <a:latin typeface="Bookman Old Style"/>
                <a:cs typeface="Bookman Old Style"/>
              </a:rPr>
              <a:t>machine </a:t>
            </a:r>
            <a:r>
              <a:rPr sz="2150" b="0" spc="-50" dirty="0">
                <a:latin typeface="Bookman Old Style"/>
                <a:cs typeface="Bookman Old Style"/>
              </a:rPr>
              <a:t>language </a:t>
            </a:r>
            <a:r>
              <a:rPr sz="2150" b="0" spc="-30" dirty="0">
                <a:latin typeface="Bookman Old Style"/>
                <a:cs typeface="Bookman Old Style"/>
              </a:rPr>
              <a:t>equivalent </a:t>
            </a:r>
            <a:r>
              <a:rPr sz="2150" b="0" spc="-90" dirty="0">
                <a:latin typeface="Bookman Old Style"/>
                <a:cs typeface="Bookman Old Style"/>
              </a:rPr>
              <a:t>of </a:t>
            </a:r>
            <a:r>
              <a:rPr sz="2150" b="0" spc="-35" dirty="0">
                <a:latin typeface="Bookman Old Style"/>
                <a:cs typeface="Bookman Old Style"/>
              </a:rPr>
              <a:t>the </a:t>
            </a:r>
            <a:r>
              <a:rPr sz="2150" b="0" spc="-65" dirty="0">
                <a:latin typeface="Bookman Old Style"/>
                <a:cs typeface="Bookman Old Style"/>
              </a:rPr>
              <a:t>program </a:t>
            </a:r>
            <a:r>
              <a:rPr sz="2150" b="0" spc="-15" dirty="0">
                <a:latin typeface="Bookman Old Style"/>
                <a:cs typeface="Bookman Old Style"/>
              </a:rPr>
              <a:t>after  </a:t>
            </a:r>
            <a:r>
              <a:rPr sz="2150" b="0" spc="-55" dirty="0">
                <a:latin typeface="Bookman Old Style"/>
                <a:cs typeface="Bookman Old Style"/>
              </a:rPr>
              <a:t>compilation</a:t>
            </a:r>
            <a:endParaRPr sz="2150">
              <a:latin typeface="Bookman Old Style"/>
              <a:cs typeface="Bookman Old Style"/>
            </a:endParaRPr>
          </a:p>
          <a:p>
            <a:pPr marL="19685">
              <a:lnSpc>
                <a:spcPct val="100000"/>
              </a:lnSpc>
              <a:spcBef>
                <a:spcPts val="229"/>
              </a:spcBef>
            </a:pPr>
            <a:r>
              <a:rPr sz="2700" spc="75" dirty="0">
                <a:solidFill>
                  <a:srgbClr val="E60F0E"/>
                </a:solidFill>
                <a:latin typeface="Times New Roman"/>
                <a:cs typeface="Times New Roman"/>
              </a:rPr>
              <a:t>Compiler</a:t>
            </a:r>
            <a:endParaRPr sz="2700">
              <a:latin typeface="Times New Roman"/>
              <a:cs typeface="Times New Roman"/>
            </a:endParaRPr>
          </a:p>
          <a:p>
            <a:pPr marL="414655" marR="47625" indent="1270">
              <a:lnSpc>
                <a:spcPts val="2400"/>
              </a:lnSpc>
              <a:spcBef>
                <a:spcPts val="560"/>
              </a:spcBef>
            </a:pPr>
            <a:r>
              <a:rPr sz="2150" b="0" spc="60" dirty="0">
                <a:latin typeface="Bookman Old Style"/>
                <a:cs typeface="Bookman Old Style"/>
              </a:rPr>
              <a:t>A </a:t>
            </a:r>
            <a:r>
              <a:rPr sz="2150" b="0" spc="-45" dirty="0">
                <a:latin typeface="Bookman Old Style"/>
                <a:cs typeface="Bookman Old Style"/>
              </a:rPr>
              <a:t>software </a:t>
            </a:r>
            <a:r>
              <a:rPr sz="2150" b="0" spc="-65" dirty="0">
                <a:latin typeface="Bookman Old Style"/>
                <a:cs typeface="Bookman Old Style"/>
              </a:rPr>
              <a:t>program </a:t>
            </a:r>
            <a:r>
              <a:rPr sz="2150" b="0" spc="-45" dirty="0">
                <a:latin typeface="Bookman Old Style"/>
                <a:cs typeface="Bookman Old Style"/>
              </a:rPr>
              <a:t>that </a:t>
            </a:r>
            <a:r>
              <a:rPr sz="2150" b="0" spc="-35" dirty="0">
                <a:latin typeface="Bookman Old Style"/>
                <a:cs typeface="Bookman Old Style"/>
              </a:rPr>
              <a:t>translates </a:t>
            </a:r>
            <a:r>
              <a:rPr sz="2150" b="0" spc="-60" dirty="0">
                <a:latin typeface="Bookman Old Style"/>
                <a:cs typeface="Bookman Old Style"/>
              </a:rPr>
              <a:t>the </a:t>
            </a:r>
            <a:r>
              <a:rPr sz="2150" b="0" spc="-114" dirty="0">
                <a:latin typeface="Bookman Old Style"/>
                <a:cs typeface="Bookman Old Style"/>
              </a:rPr>
              <a:t>source </a:t>
            </a:r>
            <a:r>
              <a:rPr sz="2150" b="0" spc="-95" dirty="0">
                <a:latin typeface="Bookman Old Style"/>
                <a:cs typeface="Bookman Old Style"/>
              </a:rPr>
              <a:t>code </a:t>
            </a:r>
            <a:r>
              <a:rPr sz="2150" b="0" spc="-55" dirty="0">
                <a:latin typeface="Bookman Old Style"/>
                <a:cs typeface="Bookman Old Style"/>
              </a:rPr>
              <a:t>into  </a:t>
            </a:r>
            <a:r>
              <a:rPr sz="2150" b="0" spc="-100" dirty="0">
                <a:latin typeface="Bookman Old Style"/>
                <a:cs typeface="Bookman Old Style"/>
              </a:rPr>
              <a:t>object</a:t>
            </a:r>
            <a:r>
              <a:rPr sz="2150" b="0" spc="125" dirty="0">
                <a:latin typeface="Bookman Old Style"/>
                <a:cs typeface="Bookman Old Style"/>
              </a:rPr>
              <a:t> </a:t>
            </a:r>
            <a:r>
              <a:rPr sz="2150" b="0" spc="-120" dirty="0">
                <a:latin typeface="Bookman Old Style"/>
                <a:cs typeface="Bookman Old Style"/>
              </a:rPr>
              <a:t>code</a:t>
            </a:r>
            <a:endParaRPr sz="2150">
              <a:latin typeface="Bookman Old Style"/>
              <a:cs typeface="Bookman Old Style"/>
            </a:endParaRPr>
          </a:p>
          <a:p>
            <a:pPr marL="424180" marR="5080" indent="-10795">
              <a:lnSpc>
                <a:spcPts val="2320"/>
              </a:lnSpc>
              <a:spcBef>
                <a:spcPts val="610"/>
              </a:spcBef>
            </a:pPr>
            <a:r>
              <a:rPr sz="2250" spc="80" dirty="0">
                <a:latin typeface="Times New Roman"/>
                <a:cs typeface="Times New Roman"/>
              </a:rPr>
              <a:t>Assembler </a:t>
            </a:r>
            <a:r>
              <a:rPr sz="2250" spc="55" dirty="0">
                <a:latin typeface="Times New Roman"/>
                <a:cs typeface="Times New Roman"/>
              </a:rPr>
              <a:t>is </a:t>
            </a:r>
            <a:r>
              <a:rPr sz="2250" spc="80" dirty="0">
                <a:latin typeface="Times New Roman"/>
                <a:cs typeface="Times New Roman"/>
              </a:rPr>
              <a:t>a </a:t>
            </a:r>
            <a:r>
              <a:rPr sz="2250" spc="85" dirty="0">
                <a:latin typeface="Times New Roman"/>
                <a:cs typeface="Times New Roman"/>
              </a:rPr>
              <a:t>special </a:t>
            </a:r>
            <a:r>
              <a:rPr sz="2250" spc="75" dirty="0">
                <a:latin typeface="Times New Roman"/>
                <a:cs typeface="Times New Roman"/>
              </a:rPr>
              <a:t>case </a:t>
            </a:r>
            <a:r>
              <a:rPr sz="2250" spc="-60" dirty="0">
                <a:latin typeface="Times New Roman"/>
                <a:cs typeface="Times New Roman"/>
              </a:rPr>
              <a:t>of </a:t>
            </a:r>
            <a:r>
              <a:rPr sz="2250" spc="65" dirty="0">
                <a:latin typeface="Times New Roman"/>
                <a:cs typeface="Times New Roman"/>
              </a:rPr>
              <a:t>compiler </a:t>
            </a:r>
            <a:r>
              <a:rPr sz="2250" spc="114" dirty="0">
                <a:latin typeface="Times New Roman"/>
                <a:cs typeface="Times New Roman"/>
              </a:rPr>
              <a:t>where </a:t>
            </a:r>
            <a:r>
              <a:rPr sz="2250" spc="95" dirty="0">
                <a:latin typeface="Times New Roman"/>
                <a:cs typeface="Times New Roman"/>
              </a:rPr>
              <a:t>the </a:t>
            </a:r>
            <a:r>
              <a:rPr sz="2250" spc="75" dirty="0">
                <a:latin typeface="Times New Roman"/>
                <a:cs typeface="Times New Roman"/>
              </a:rPr>
              <a:t>source  </a:t>
            </a:r>
            <a:r>
              <a:rPr sz="2250" spc="100" dirty="0">
                <a:latin typeface="Times New Roman"/>
                <a:cs typeface="Times New Roman"/>
              </a:rPr>
              <a:t>was </a:t>
            </a:r>
            <a:r>
              <a:rPr sz="2250" spc="135" dirty="0">
                <a:latin typeface="Times New Roman"/>
                <a:cs typeface="Times New Roman"/>
              </a:rPr>
              <a:t>written </a:t>
            </a:r>
            <a:r>
              <a:rPr sz="2250" spc="130" dirty="0">
                <a:latin typeface="Times New Roman"/>
                <a:cs typeface="Times New Roman"/>
              </a:rPr>
              <a:t>in </a:t>
            </a:r>
            <a:r>
              <a:rPr sz="2250" spc="85" dirty="0">
                <a:latin typeface="Times New Roman"/>
                <a:cs typeface="Times New Roman"/>
              </a:rPr>
              <a:t>Assembly</a:t>
            </a:r>
            <a:r>
              <a:rPr sz="2250" spc="190" dirty="0">
                <a:latin typeface="Times New Roman"/>
                <a:cs typeface="Times New Roman"/>
              </a:rPr>
              <a:t> </a:t>
            </a:r>
            <a:r>
              <a:rPr sz="2250" spc="114" dirty="0">
                <a:latin typeface="Times New Roman"/>
                <a:cs typeface="Times New Roman"/>
              </a:rPr>
              <a:t>language</a:t>
            </a:r>
            <a:endParaRPr sz="2250">
              <a:latin typeface="Times New Roman"/>
              <a:cs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84300" y="624388"/>
            <a:ext cx="7086600" cy="570028"/>
          </a:xfrm>
          <a:prstGeom prst="rect">
            <a:avLst/>
          </a:prstGeom>
        </p:spPr>
        <p:txBody>
          <a:bodyPr vert="horz" wrap="square" lIns="0" tIns="15875" rIns="0" bIns="0" rtlCol="0">
            <a:spAutoFit/>
          </a:bodyPr>
          <a:lstStyle/>
          <a:p>
            <a:pPr marL="12700">
              <a:lnSpc>
                <a:spcPct val="100000"/>
              </a:lnSpc>
              <a:spcBef>
                <a:spcPts val="125"/>
              </a:spcBef>
              <a:tabLst>
                <a:tab pos="4512310" algn="l"/>
              </a:tabLst>
            </a:pPr>
            <a:r>
              <a:rPr sz="3600" spc="-15">
                <a:solidFill>
                  <a:srgbClr val="01AFF6"/>
                </a:solidFill>
              </a:rPr>
              <a:t>CONVERT</a:t>
            </a:r>
            <a:r>
              <a:rPr sz="3600" spc="400">
                <a:solidFill>
                  <a:srgbClr val="01AFF6"/>
                </a:solidFill>
              </a:rPr>
              <a:t> </a:t>
            </a:r>
            <a:r>
              <a:rPr sz="3600" spc="-175" smtClean="0">
                <a:solidFill>
                  <a:srgbClr val="00AAE1"/>
                </a:solidFill>
              </a:rPr>
              <a:t>SOU</a:t>
            </a:r>
            <a:r>
              <a:rPr lang="en-US" sz="3600" spc="-175" dirty="0" smtClean="0">
                <a:solidFill>
                  <a:srgbClr val="00AAE1"/>
                </a:solidFill>
              </a:rPr>
              <a:t>R</a:t>
            </a:r>
            <a:r>
              <a:rPr sz="3600" spc="-175" smtClean="0">
                <a:solidFill>
                  <a:srgbClr val="00AAE1"/>
                </a:solidFill>
              </a:rPr>
              <a:t>CE</a:t>
            </a:r>
            <a:r>
              <a:rPr lang="en-US" sz="3600" spc="-175" dirty="0" smtClean="0">
                <a:solidFill>
                  <a:srgbClr val="00AAE1"/>
                </a:solidFill>
              </a:rPr>
              <a:t> </a:t>
            </a:r>
            <a:r>
              <a:rPr sz="3600" spc="-10" smtClean="0">
                <a:solidFill>
                  <a:srgbClr val="0EACE4"/>
                </a:solidFill>
              </a:rPr>
              <a:t>TO</a:t>
            </a:r>
            <a:r>
              <a:rPr sz="3600" spc="175" smtClean="0">
                <a:solidFill>
                  <a:srgbClr val="0EACE4"/>
                </a:solidFill>
              </a:rPr>
              <a:t> </a:t>
            </a:r>
            <a:r>
              <a:rPr sz="3600" spc="100" smtClean="0">
                <a:solidFill>
                  <a:srgbClr val="01B1F2"/>
                </a:solidFill>
              </a:rPr>
              <a:t>OBJE</a:t>
            </a:r>
            <a:r>
              <a:rPr lang="en-US" sz="3600" spc="100" dirty="0" smtClean="0">
                <a:solidFill>
                  <a:srgbClr val="01B1F2"/>
                </a:solidFill>
              </a:rPr>
              <a:t>CT</a:t>
            </a:r>
            <a:endParaRPr sz="3600"/>
          </a:p>
        </p:txBody>
      </p:sp>
      <p:sp>
        <p:nvSpPr>
          <p:cNvPr id="4" name="object 4"/>
          <p:cNvSpPr txBox="1"/>
          <p:nvPr/>
        </p:nvSpPr>
        <p:spPr>
          <a:xfrm>
            <a:off x="1390573" y="1223667"/>
            <a:ext cx="5634355" cy="1537970"/>
          </a:xfrm>
          <a:prstGeom prst="rect">
            <a:avLst/>
          </a:prstGeom>
        </p:spPr>
        <p:txBody>
          <a:bodyPr vert="horz" wrap="square" lIns="0" tIns="86360" rIns="0" bIns="0" rtlCol="0">
            <a:spAutoFit/>
          </a:bodyPr>
          <a:lstStyle/>
          <a:p>
            <a:pPr marL="12700">
              <a:lnSpc>
                <a:spcPct val="100000"/>
              </a:lnSpc>
              <a:spcBef>
                <a:spcPts val="680"/>
              </a:spcBef>
            </a:pPr>
            <a:r>
              <a:rPr sz="3050" u="heavy" spc="180" dirty="0">
                <a:solidFill>
                  <a:srgbClr val="FB080A"/>
                </a:solidFill>
                <a:uFill>
                  <a:solidFill>
                    <a:srgbClr val="BF2F2B"/>
                  </a:solidFill>
                </a:uFill>
                <a:latin typeface="Times New Roman"/>
                <a:cs typeface="Times New Roman"/>
              </a:rPr>
              <a:t>Example:</a:t>
            </a:r>
            <a:endParaRPr sz="3050">
              <a:latin typeface="Times New Roman"/>
              <a:cs typeface="Times New Roman"/>
            </a:endParaRPr>
          </a:p>
          <a:p>
            <a:pPr marL="391795">
              <a:lnSpc>
                <a:spcPct val="100000"/>
              </a:lnSpc>
              <a:spcBef>
                <a:spcPts val="540"/>
              </a:spcBef>
            </a:pPr>
            <a:r>
              <a:rPr sz="2800" spc="20" dirty="0">
                <a:latin typeface="Times New Roman"/>
                <a:cs typeface="Times New Roman"/>
              </a:rPr>
              <a:t>SUM </a:t>
            </a:r>
            <a:r>
              <a:rPr sz="2800" spc="-30" dirty="0">
                <a:latin typeface="Times New Roman"/>
                <a:cs typeface="Times New Roman"/>
              </a:rPr>
              <a:t>= </a:t>
            </a:r>
            <a:r>
              <a:rPr sz="2800" spc="-75" dirty="0">
                <a:latin typeface="Times New Roman"/>
                <a:cs typeface="Times New Roman"/>
              </a:rPr>
              <a:t>A </a:t>
            </a:r>
            <a:r>
              <a:rPr sz="2800" spc="-45" dirty="0">
                <a:latin typeface="Times New Roman"/>
                <a:cs typeface="Times New Roman"/>
              </a:rPr>
              <a:t>+</a:t>
            </a:r>
            <a:r>
              <a:rPr sz="2800" spc="-40" dirty="0">
                <a:latin typeface="Times New Roman"/>
                <a:cs typeface="Times New Roman"/>
              </a:rPr>
              <a:t> </a:t>
            </a:r>
            <a:r>
              <a:rPr sz="2800" spc="5" dirty="0">
                <a:latin typeface="Times New Roman"/>
                <a:cs typeface="Times New Roman"/>
              </a:rPr>
              <a:t>B</a:t>
            </a:r>
            <a:endParaRPr sz="2800">
              <a:latin typeface="Times New Roman"/>
              <a:cs typeface="Times New Roman"/>
            </a:endParaRPr>
          </a:p>
          <a:p>
            <a:pPr marL="401320">
              <a:lnSpc>
                <a:spcPct val="100000"/>
              </a:lnSpc>
              <a:spcBef>
                <a:spcPts val="585"/>
              </a:spcBef>
              <a:tabLst>
                <a:tab pos="1935480" algn="l"/>
              </a:tabLst>
            </a:pPr>
            <a:r>
              <a:rPr sz="2650" spc="100" dirty="0">
                <a:latin typeface="Times New Roman"/>
                <a:cs typeface="Times New Roman"/>
              </a:rPr>
              <a:t>Compiles	</a:t>
            </a:r>
            <a:r>
              <a:rPr sz="2650" spc="95" dirty="0">
                <a:latin typeface="Times New Roman"/>
                <a:cs typeface="Times New Roman"/>
              </a:rPr>
              <a:t>to </a:t>
            </a:r>
            <a:r>
              <a:rPr sz="2650" spc="135" dirty="0">
                <a:latin typeface="Times New Roman"/>
                <a:cs typeface="Times New Roman"/>
              </a:rPr>
              <a:t>Machine </a:t>
            </a:r>
            <a:r>
              <a:rPr sz="2650" spc="165" dirty="0">
                <a:latin typeface="Times New Roman"/>
                <a:cs typeface="Times New Roman"/>
              </a:rPr>
              <a:t>language</a:t>
            </a:r>
            <a:r>
              <a:rPr sz="2650" spc="395" dirty="0">
                <a:latin typeface="Times New Roman"/>
                <a:cs typeface="Times New Roman"/>
              </a:rPr>
              <a:t> </a:t>
            </a:r>
            <a:r>
              <a:rPr sz="2650" spc="-15" dirty="0">
                <a:latin typeface="Times New Roman"/>
                <a:cs typeface="Times New Roman"/>
              </a:rPr>
              <a:t>of:</a:t>
            </a:r>
            <a:endParaRPr sz="2650">
              <a:latin typeface="Times New Roman"/>
              <a:cs typeface="Times New Roman"/>
            </a:endParaRPr>
          </a:p>
        </p:txBody>
      </p:sp>
      <p:graphicFrame>
        <p:nvGraphicFramePr>
          <p:cNvPr id="5" name="object 5"/>
          <p:cNvGraphicFramePr>
            <a:graphicFrameLocks noGrp="1"/>
          </p:cNvGraphicFramePr>
          <p:nvPr/>
        </p:nvGraphicFramePr>
        <p:xfrm>
          <a:off x="1848355" y="2865245"/>
          <a:ext cx="2174875" cy="1365678"/>
        </p:xfrm>
        <a:graphic>
          <a:graphicData uri="http://schemas.openxmlformats.org/drawingml/2006/table">
            <a:tbl>
              <a:tblPr firstRow="1" bandRow="1">
                <a:tableStyleId>{2D5ABB26-0587-4C30-8999-92F81FD0307C}</a:tableStyleId>
              </a:tblPr>
              <a:tblGrid>
                <a:gridCol w="561975"/>
                <a:gridCol w="600075"/>
                <a:gridCol w="1012825"/>
              </a:tblGrid>
              <a:tr h="324539">
                <a:tc>
                  <a:txBody>
                    <a:bodyPr/>
                    <a:lstStyle/>
                    <a:p>
                      <a:pPr marR="34925" algn="ctr">
                        <a:lnSpc>
                          <a:spcPts val="1939"/>
                        </a:lnSpc>
                      </a:pPr>
                      <a:r>
                        <a:rPr sz="1850" spc="40" dirty="0">
                          <a:latin typeface="Courier New"/>
                          <a:cs typeface="Courier New"/>
                        </a:rPr>
                        <a:t>LDR</a:t>
                      </a:r>
                      <a:endParaRPr sz="1850">
                        <a:latin typeface="Courier New"/>
                        <a:cs typeface="Courier New"/>
                      </a:endParaRPr>
                    </a:p>
                  </a:txBody>
                  <a:tcPr marL="0" marR="0" marT="0" marB="0"/>
                </a:tc>
                <a:tc>
                  <a:txBody>
                    <a:bodyPr/>
                    <a:lstStyle/>
                    <a:p>
                      <a:pPr marL="82550">
                        <a:lnSpc>
                          <a:spcPts val="1939"/>
                        </a:lnSpc>
                      </a:pPr>
                      <a:r>
                        <a:rPr sz="1850" spc="25" dirty="0">
                          <a:latin typeface="Courier New"/>
                          <a:cs typeface="Courier New"/>
                        </a:rPr>
                        <a:t>R1,</a:t>
                      </a:r>
                      <a:endParaRPr sz="1850">
                        <a:latin typeface="Courier New"/>
                        <a:cs typeface="Courier New"/>
                      </a:endParaRPr>
                    </a:p>
                  </a:txBody>
                  <a:tcPr marL="0" marR="0" marT="0" marB="0"/>
                </a:tc>
                <a:tc>
                  <a:txBody>
                    <a:bodyPr/>
                    <a:lstStyle/>
                    <a:p>
                      <a:pPr marL="79375">
                        <a:lnSpc>
                          <a:spcPts val="1939"/>
                        </a:lnSpc>
                      </a:pPr>
                      <a:r>
                        <a:rPr sz="1850" dirty="0">
                          <a:latin typeface="Courier New"/>
                          <a:cs typeface="Courier New"/>
                        </a:rPr>
                        <a:t>A</a:t>
                      </a:r>
                      <a:endParaRPr sz="1850">
                        <a:latin typeface="Courier New"/>
                        <a:cs typeface="Courier New"/>
                      </a:endParaRPr>
                    </a:p>
                  </a:txBody>
                  <a:tcPr marL="0" marR="0" marT="0" marB="0"/>
                </a:tc>
              </a:tr>
              <a:tr h="341420">
                <a:tc>
                  <a:txBody>
                    <a:bodyPr/>
                    <a:lstStyle/>
                    <a:p>
                      <a:pPr marR="27305" algn="ctr">
                        <a:lnSpc>
                          <a:spcPct val="100000"/>
                        </a:lnSpc>
                        <a:spcBef>
                          <a:spcPts val="229"/>
                        </a:spcBef>
                      </a:pPr>
                      <a:r>
                        <a:rPr sz="1650" spc="10" dirty="0">
                          <a:latin typeface="Times New Roman"/>
                          <a:cs typeface="Times New Roman"/>
                        </a:rPr>
                        <a:t>LDR</a:t>
                      </a:r>
                      <a:endParaRPr sz="1650">
                        <a:latin typeface="Times New Roman"/>
                        <a:cs typeface="Times New Roman"/>
                      </a:endParaRPr>
                    </a:p>
                  </a:txBody>
                  <a:tcPr marL="0" marR="0" marT="29209" marB="0"/>
                </a:tc>
                <a:tc>
                  <a:txBody>
                    <a:bodyPr/>
                    <a:lstStyle/>
                    <a:p>
                      <a:pPr marL="88900">
                        <a:lnSpc>
                          <a:spcPct val="100000"/>
                        </a:lnSpc>
                        <a:spcBef>
                          <a:spcPts val="229"/>
                        </a:spcBef>
                      </a:pPr>
                      <a:r>
                        <a:rPr sz="1650" spc="80" dirty="0">
                          <a:latin typeface="Times New Roman"/>
                          <a:cs typeface="Times New Roman"/>
                        </a:rPr>
                        <a:t>R2</a:t>
                      </a:r>
                      <a:r>
                        <a:rPr sz="1650" spc="-40" dirty="0">
                          <a:latin typeface="Times New Roman"/>
                          <a:cs typeface="Times New Roman"/>
                        </a:rPr>
                        <a:t> </a:t>
                      </a:r>
                      <a:r>
                        <a:rPr sz="1650" spc="35" dirty="0">
                          <a:latin typeface="Times New Roman"/>
                          <a:cs typeface="Times New Roman"/>
                        </a:rPr>
                        <a:t>,</a:t>
                      </a:r>
                      <a:endParaRPr sz="1650">
                        <a:latin typeface="Times New Roman"/>
                        <a:cs typeface="Times New Roman"/>
                      </a:endParaRPr>
                    </a:p>
                  </a:txBody>
                  <a:tcPr marL="0" marR="0" marT="29209" marB="0"/>
                </a:tc>
                <a:tc>
                  <a:txBody>
                    <a:bodyPr/>
                    <a:lstStyle/>
                    <a:p>
                      <a:pPr marL="88900">
                        <a:lnSpc>
                          <a:spcPct val="100000"/>
                        </a:lnSpc>
                        <a:spcBef>
                          <a:spcPts val="229"/>
                        </a:spcBef>
                      </a:pPr>
                      <a:r>
                        <a:rPr sz="1650" dirty="0">
                          <a:latin typeface="Times New Roman"/>
                          <a:cs typeface="Times New Roman"/>
                        </a:rPr>
                        <a:t>B</a:t>
                      </a:r>
                      <a:endParaRPr sz="1650">
                        <a:latin typeface="Times New Roman"/>
                        <a:cs typeface="Times New Roman"/>
                      </a:endParaRPr>
                    </a:p>
                  </a:txBody>
                  <a:tcPr marL="0" marR="0" marT="29209" marB="0"/>
                </a:tc>
              </a:tr>
              <a:tr h="378370">
                <a:tc>
                  <a:txBody>
                    <a:bodyPr/>
                    <a:lstStyle/>
                    <a:p>
                      <a:pPr marR="52705" algn="ctr">
                        <a:lnSpc>
                          <a:spcPct val="100000"/>
                        </a:lnSpc>
                        <a:spcBef>
                          <a:spcPts val="160"/>
                        </a:spcBef>
                      </a:pPr>
                      <a:r>
                        <a:rPr sz="1900" spc="5" dirty="0">
                          <a:latin typeface="Courier New"/>
                          <a:cs typeface="Courier New"/>
                        </a:rPr>
                        <a:t>ADD</a:t>
                      </a:r>
                      <a:endParaRPr sz="1900">
                        <a:latin typeface="Courier New"/>
                        <a:cs typeface="Courier New"/>
                      </a:endParaRPr>
                    </a:p>
                  </a:txBody>
                  <a:tcPr marL="0" marR="0" marT="20320" marB="0"/>
                </a:tc>
                <a:tc>
                  <a:txBody>
                    <a:bodyPr/>
                    <a:lstStyle/>
                    <a:p>
                      <a:pPr marL="81915">
                        <a:lnSpc>
                          <a:spcPct val="100000"/>
                        </a:lnSpc>
                        <a:spcBef>
                          <a:spcPts val="160"/>
                        </a:spcBef>
                      </a:pPr>
                      <a:r>
                        <a:rPr sz="1900" spc="5" dirty="0">
                          <a:latin typeface="Courier New"/>
                          <a:cs typeface="Courier New"/>
                        </a:rPr>
                        <a:t>R1,</a:t>
                      </a:r>
                      <a:endParaRPr sz="1900">
                        <a:latin typeface="Courier New"/>
                        <a:cs typeface="Courier New"/>
                      </a:endParaRPr>
                    </a:p>
                  </a:txBody>
                  <a:tcPr marL="0" marR="0" marT="20320" marB="0"/>
                </a:tc>
                <a:tc>
                  <a:txBody>
                    <a:bodyPr/>
                    <a:lstStyle/>
                    <a:p>
                      <a:pPr marL="81915">
                        <a:lnSpc>
                          <a:spcPct val="100000"/>
                        </a:lnSpc>
                        <a:spcBef>
                          <a:spcPts val="160"/>
                        </a:spcBef>
                      </a:pPr>
                      <a:r>
                        <a:rPr sz="1900" spc="5" dirty="0">
                          <a:latin typeface="Courier New"/>
                          <a:cs typeface="Courier New"/>
                        </a:rPr>
                        <a:t>R1,</a:t>
                      </a:r>
                      <a:r>
                        <a:rPr sz="1900" spc="135" dirty="0">
                          <a:latin typeface="Courier New"/>
                          <a:cs typeface="Courier New"/>
                        </a:rPr>
                        <a:t> </a:t>
                      </a:r>
                      <a:r>
                        <a:rPr sz="1900" spc="-10" dirty="0">
                          <a:latin typeface="Courier New"/>
                          <a:cs typeface="Courier New"/>
                        </a:rPr>
                        <a:t>R2</a:t>
                      </a:r>
                      <a:endParaRPr sz="1900">
                        <a:latin typeface="Courier New"/>
                        <a:cs typeface="Courier New"/>
                      </a:endParaRPr>
                    </a:p>
                  </a:txBody>
                  <a:tcPr marL="0" marR="0" marT="20320" marB="0"/>
                </a:tc>
              </a:tr>
              <a:tr h="321349">
                <a:tc>
                  <a:txBody>
                    <a:bodyPr/>
                    <a:lstStyle/>
                    <a:p>
                      <a:pPr marR="41910" algn="ctr">
                        <a:lnSpc>
                          <a:spcPct val="100000"/>
                        </a:lnSpc>
                        <a:spcBef>
                          <a:spcPts val="45"/>
                        </a:spcBef>
                      </a:pPr>
                      <a:r>
                        <a:rPr sz="1900" spc="25" dirty="0">
                          <a:solidFill>
                            <a:srgbClr val="161616"/>
                          </a:solidFill>
                          <a:latin typeface="Courier New"/>
                          <a:cs typeface="Courier New"/>
                        </a:rPr>
                        <a:t>STR</a:t>
                      </a:r>
                      <a:endParaRPr sz="1900">
                        <a:latin typeface="Courier New"/>
                        <a:cs typeface="Courier New"/>
                      </a:endParaRPr>
                    </a:p>
                  </a:txBody>
                  <a:tcPr marL="0" marR="0" marT="5715" marB="0"/>
                </a:tc>
                <a:tc>
                  <a:txBody>
                    <a:bodyPr/>
                    <a:lstStyle/>
                    <a:p>
                      <a:pPr marL="81915">
                        <a:lnSpc>
                          <a:spcPct val="100000"/>
                        </a:lnSpc>
                        <a:spcBef>
                          <a:spcPts val="45"/>
                        </a:spcBef>
                      </a:pPr>
                      <a:r>
                        <a:rPr sz="1900" spc="5" dirty="0">
                          <a:latin typeface="Courier New"/>
                          <a:cs typeface="Courier New"/>
                        </a:rPr>
                        <a:t>R1,</a:t>
                      </a:r>
                      <a:endParaRPr sz="1900">
                        <a:latin typeface="Courier New"/>
                        <a:cs typeface="Courier New"/>
                      </a:endParaRPr>
                    </a:p>
                  </a:txBody>
                  <a:tcPr marL="0" marR="0" marT="5715" marB="0"/>
                </a:tc>
                <a:tc>
                  <a:txBody>
                    <a:bodyPr/>
                    <a:lstStyle/>
                    <a:p>
                      <a:pPr marL="86995">
                        <a:lnSpc>
                          <a:spcPct val="100000"/>
                        </a:lnSpc>
                        <a:spcBef>
                          <a:spcPts val="45"/>
                        </a:spcBef>
                      </a:pPr>
                      <a:r>
                        <a:rPr sz="1900" dirty="0">
                          <a:latin typeface="Courier New"/>
                          <a:cs typeface="Courier New"/>
                        </a:rPr>
                        <a:t>C</a:t>
                      </a:r>
                      <a:endParaRPr sz="1900">
                        <a:latin typeface="Courier New"/>
                        <a:cs typeface="Courier New"/>
                      </a:endParaRPr>
                    </a:p>
                  </a:txBody>
                  <a:tcPr marL="0" marR="0" marT="5715" marB="0"/>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79501" y="648986"/>
            <a:ext cx="6629400" cy="571500"/>
          </a:xfrm>
          <a:prstGeom prst="rect">
            <a:avLst/>
          </a:prstGeom>
        </p:spPr>
        <p:txBody>
          <a:bodyPr vert="horz" wrap="square" lIns="0" tIns="16510" rIns="0" bIns="0" rtlCol="0">
            <a:spAutoFit/>
          </a:bodyPr>
          <a:lstStyle/>
          <a:p>
            <a:pPr marL="12700">
              <a:lnSpc>
                <a:spcPct val="100000"/>
              </a:lnSpc>
              <a:spcBef>
                <a:spcPts val="130"/>
              </a:spcBef>
            </a:pPr>
            <a:r>
              <a:rPr lang="en-US" sz="3550" b="0" spc="-220" dirty="0" smtClean="0">
                <a:solidFill>
                  <a:srgbClr val="08AEEB"/>
                </a:solidFill>
                <a:latin typeface="Bookman Old Style"/>
                <a:cs typeface="Bookman Old Style"/>
              </a:rPr>
              <a:t>STEPS FOR COMPILATION</a:t>
            </a:r>
            <a:endParaRPr sz="3550">
              <a:latin typeface="Bookman Old Style"/>
              <a:cs typeface="Bookman Old Style"/>
            </a:endParaRPr>
          </a:p>
        </p:txBody>
      </p:sp>
      <p:sp>
        <p:nvSpPr>
          <p:cNvPr id="4" name="object 4"/>
          <p:cNvSpPr txBox="1"/>
          <p:nvPr/>
        </p:nvSpPr>
        <p:spPr>
          <a:xfrm>
            <a:off x="1195819" y="1695152"/>
            <a:ext cx="6894081" cy="3004669"/>
          </a:xfrm>
          <a:prstGeom prst="rect">
            <a:avLst/>
          </a:prstGeom>
        </p:spPr>
        <p:txBody>
          <a:bodyPr vert="horz" wrap="square" lIns="0" tIns="107950" rIns="0" bIns="0" rtlCol="0">
            <a:spAutoFit/>
          </a:bodyPr>
          <a:lstStyle/>
          <a:p>
            <a:pPr marL="19685">
              <a:lnSpc>
                <a:spcPct val="100000"/>
              </a:lnSpc>
              <a:spcBef>
                <a:spcPts val="850"/>
              </a:spcBef>
              <a:buFont typeface="Arial" pitchFamily="34" charset="0"/>
              <a:buChar char="•"/>
            </a:pPr>
            <a:r>
              <a:rPr lang="en-US" sz="2650" b="0" spc="-155" dirty="0" smtClean="0">
                <a:latin typeface="Bookman Old Style"/>
                <a:cs typeface="Bookman Old Style"/>
              </a:rPr>
              <a:t> </a:t>
            </a:r>
            <a:r>
              <a:rPr sz="2650" b="0" spc="-155" smtClean="0">
                <a:latin typeface="Bookman Old Style"/>
                <a:cs typeface="Bookman Old Style"/>
              </a:rPr>
              <a:t>Create/Edit</a:t>
            </a:r>
            <a:r>
              <a:rPr sz="2650" b="0" spc="385" smtClean="0">
                <a:latin typeface="Bookman Old Style"/>
                <a:cs typeface="Bookman Old Style"/>
              </a:rPr>
              <a:t> </a:t>
            </a:r>
            <a:r>
              <a:rPr sz="2650" b="0" spc="-170" dirty="0">
                <a:latin typeface="Bookman Old Style"/>
                <a:cs typeface="Bookman Old Style"/>
              </a:rPr>
              <a:t>source</a:t>
            </a:r>
            <a:endParaRPr sz="2650">
              <a:latin typeface="Bookman Old Style"/>
              <a:cs typeface="Bookman Old Style"/>
            </a:endParaRPr>
          </a:p>
          <a:p>
            <a:pPr marL="19685">
              <a:lnSpc>
                <a:spcPct val="100000"/>
              </a:lnSpc>
              <a:spcBef>
                <a:spcPts val="745"/>
              </a:spcBef>
              <a:buFont typeface="Arial" pitchFamily="34" charset="0"/>
              <a:buChar char="•"/>
            </a:pPr>
            <a:r>
              <a:rPr lang="en-US" sz="2600" b="0" spc="-75" dirty="0" smtClean="0">
                <a:latin typeface="Bookman Old Style"/>
                <a:cs typeface="Bookman Old Style"/>
              </a:rPr>
              <a:t> </a:t>
            </a:r>
            <a:r>
              <a:rPr sz="2600" b="0" spc="-75" smtClean="0">
                <a:latin typeface="Bookman Old Style"/>
                <a:cs typeface="Bookman Old Style"/>
              </a:rPr>
              <a:t>Compile</a:t>
            </a:r>
            <a:r>
              <a:rPr sz="2600" b="0" spc="150" smtClean="0">
                <a:latin typeface="Bookman Old Style"/>
                <a:cs typeface="Bookman Old Style"/>
              </a:rPr>
              <a:t> </a:t>
            </a:r>
            <a:r>
              <a:rPr sz="2600" b="0" spc="-135" dirty="0">
                <a:latin typeface="Bookman Old Style"/>
                <a:cs typeface="Bookman Old Style"/>
              </a:rPr>
              <a:t>source</a:t>
            </a:r>
            <a:endParaRPr sz="2600">
              <a:latin typeface="Bookman Old Style"/>
              <a:cs typeface="Bookman Old Style"/>
            </a:endParaRPr>
          </a:p>
          <a:p>
            <a:pPr marL="30480" marR="5080" indent="-18415">
              <a:lnSpc>
                <a:spcPts val="3870"/>
              </a:lnSpc>
              <a:spcBef>
                <a:spcPts val="180"/>
              </a:spcBef>
              <a:buFont typeface="Arial" pitchFamily="34" charset="0"/>
              <a:buChar char="•"/>
            </a:pPr>
            <a:r>
              <a:rPr lang="en-US" sz="2650" b="0" spc="-30" dirty="0" smtClean="0">
                <a:latin typeface="Bookman Old Style"/>
                <a:cs typeface="Bookman Old Style"/>
              </a:rPr>
              <a:t> </a:t>
            </a:r>
            <a:r>
              <a:rPr sz="2650" b="0" spc="-30" smtClean="0">
                <a:latin typeface="Bookman Old Style"/>
                <a:cs typeface="Bookman Old Style"/>
              </a:rPr>
              <a:t>Link </a:t>
            </a:r>
            <a:r>
              <a:rPr sz="2650" b="0" spc="-140" dirty="0">
                <a:latin typeface="Bookman Old Style"/>
                <a:cs typeface="Bookman Old Style"/>
              </a:rPr>
              <a:t>object </a:t>
            </a:r>
            <a:r>
              <a:rPr sz="2650" b="0" spc="-155" dirty="0">
                <a:latin typeface="Bookman Old Style"/>
                <a:cs typeface="Bookman Old Style"/>
              </a:rPr>
              <a:t>modules </a:t>
            </a:r>
            <a:r>
              <a:rPr sz="2650" b="0" spc="-80">
                <a:latin typeface="Bookman Old Style"/>
                <a:cs typeface="Bookman Old Style"/>
              </a:rPr>
              <a:t>together  </a:t>
            </a:r>
            <a:endParaRPr lang="en-US" sz="2650" b="0" spc="-80" dirty="0" smtClean="0">
              <a:latin typeface="Bookman Old Style"/>
              <a:cs typeface="Bookman Old Style"/>
            </a:endParaRPr>
          </a:p>
          <a:p>
            <a:pPr marL="30480" marR="5080" indent="-18415">
              <a:lnSpc>
                <a:spcPts val="3870"/>
              </a:lnSpc>
              <a:spcBef>
                <a:spcPts val="180"/>
              </a:spcBef>
              <a:buFont typeface="Arial" pitchFamily="34" charset="0"/>
              <a:buChar char="•"/>
            </a:pPr>
            <a:r>
              <a:rPr lang="en-US" sz="2650" spc="-80" dirty="0">
                <a:latin typeface="Bookman Old Style"/>
                <a:cs typeface="Bookman Old Style"/>
              </a:rPr>
              <a:t> </a:t>
            </a:r>
            <a:r>
              <a:rPr sz="2650" b="0" spc="-80" smtClean="0">
                <a:latin typeface="Bookman Old Style"/>
                <a:cs typeface="Bookman Old Style"/>
              </a:rPr>
              <a:t>Test</a:t>
            </a:r>
            <a:r>
              <a:rPr sz="2650" b="0" spc="-50" smtClean="0">
                <a:latin typeface="Bookman Old Style"/>
                <a:cs typeface="Bookman Old Style"/>
              </a:rPr>
              <a:t> </a:t>
            </a:r>
            <a:r>
              <a:rPr sz="2650" b="0" spc="-105" smtClean="0">
                <a:latin typeface="Bookman Old Style"/>
                <a:cs typeface="Bookman Old Style"/>
              </a:rPr>
              <a:t>executable</a:t>
            </a:r>
            <a:endParaRPr sz="2650">
              <a:latin typeface="Bookman Old Style"/>
              <a:cs typeface="Bookman Old Style"/>
            </a:endParaRPr>
          </a:p>
          <a:p>
            <a:pPr marL="14604">
              <a:lnSpc>
                <a:spcPct val="100000"/>
              </a:lnSpc>
              <a:spcBef>
                <a:spcPts val="425"/>
              </a:spcBef>
              <a:buFont typeface="Arial" pitchFamily="34" charset="0"/>
              <a:buChar char="•"/>
              <a:tabLst>
                <a:tab pos="447040" algn="l"/>
              </a:tabLst>
            </a:pPr>
            <a:r>
              <a:rPr lang="en-US" sz="2600" b="0" spc="-70" dirty="0" smtClean="0">
                <a:latin typeface="Bookman Old Style"/>
                <a:cs typeface="Bookman Old Style"/>
              </a:rPr>
              <a:t> </a:t>
            </a:r>
            <a:r>
              <a:rPr sz="2600" b="0" spc="-70" smtClean="0">
                <a:latin typeface="Bookman Old Style"/>
                <a:cs typeface="Bookman Old Style"/>
              </a:rPr>
              <a:t>If</a:t>
            </a:r>
            <a:r>
              <a:rPr sz="2600" b="0" spc="-70">
                <a:latin typeface="Bookman Old Style"/>
                <a:cs typeface="Bookman Old Style"/>
              </a:rPr>
              <a:t>	</a:t>
            </a:r>
            <a:r>
              <a:rPr lang="en-US" sz="2600" b="0" spc="-70" dirty="0" smtClean="0">
                <a:latin typeface="Bookman Old Style"/>
                <a:cs typeface="Bookman Old Style"/>
              </a:rPr>
              <a:t> </a:t>
            </a:r>
            <a:r>
              <a:rPr sz="2600" b="0" spc="-55" smtClean="0">
                <a:latin typeface="Bookman Old Style"/>
                <a:cs typeface="Bookman Old Style"/>
              </a:rPr>
              <a:t>errors</a:t>
            </a:r>
            <a:r>
              <a:rPr sz="2600" b="0" spc="-55" dirty="0">
                <a:latin typeface="Bookman Old Style"/>
                <a:cs typeface="Bookman Old Style"/>
              </a:rPr>
              <a:t>, </a:t>
            </a:r>
            <a:r>
              <a:rPr sz="2600" b="0" spc="-40" dirty="0">
                <a:latin typeface="Bookman Old Style"/>
                <a:cs typeface="Bookman Old Style"/>
              </a:rPr>
              <a:t>Start</a:t>
            </a:r>
            <a:r>
              <a:rPr sz="2600" b="0" spc="180" dirty="0">
                <a:latin typeface="Bookman Old Style"/>
                <a:cs typeface="Bookman Old Style"/>
              </a:rPr>
              <a:t> </a:t>
            </a:r>
            <a:r>
              <a:rPr sz="2600" b="0" spc="-55" dirty="0">
                <a:latin typeface="Bookman Old Style"/>
                <a:cs typeface="Bookman Old Style"/>
              </a:rPr>
              <a:t>over</a:t>
            </a:r>
            <a:endParaRPr sz="2600">
              <a:latin typeface="Bookman Old Style"/>
              <a:cs typeface="Bookman Old Style"/>
            </a:endParaRPr>
          </a:p>
          <a:p>
            <a:pPr marL="19050">
              <a:lnSpc>
                <a:spcPct val="100000"/>
              </a:lnSpc>
              <a:spcBef>
                <a:spcPts val="805"/>
              </a:spcBef>
              <a:buFont typeface="Arial" pitchFamily="34" charset="0"/>
              <a:buChar char="•"/>
            </a:pPr>
            <a:r>
              <a:rPr lang="en-US" sz="2550" b="0" spc="-70" dirty="0" smtClean="0">
                <a:latin typeface="Bookman Old Style"/>
                <a:cs typeface="Bookman Old Style"/>
              </a:rPr>
              <a:t> </a:t>
            </a:r>
            <a:r>
              <a:rPr sz="2550" b="0" spc="-70" smtClean="0">
                <a:latin typeface="Bookman Old Style"/>
                <a:cs typeface="Bookman Old Style"/>
              </a:rPr>
              <a:t>Stop</a:t>
            </a:r>
            <a:endParaRPr sz="2550">
              <a:latin typeface="Bookman Old Style"/>
              <a:cs typeface="Bookman Old Style"/>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80704" y="655135"/>
            <a:ext cx="5424805" cy="564515"/>
          </a:xfrm>
          <a:prstGeom prst="rect">
            <a:avLst/>
          </a:prstGeom>
        </p:spPr>
        <p:txBody>
          <a:bodyPr vert="horz" wrap="square" lIns="0" tIns="17145" rIns="0" bIns="0" rtlCol="0">
            <a:spAutoFit/>
          </a:bodyPr>
          <a:lstStyle/>
          <a:p>
            <a:pPr marL="12700">
              <a:lnSpc>
                <a:spcPct val="100000"/>
              </a:lnSpc>
              <a:spcBef>
                <a:spcPts val="135"/>
              </a:spcBef>
            </a:pPr>
            <a:r>
              <a:rPr lang="en-US" sz="3500" b="0" spc="-140" dirty="0" smtClean="0">
                <a:solidFill>
                  <a:srgbClr val="00B1F2"/>
                </a:solidFill>
                <a:latin typeface="Bookman Old Style"/>
                <a:cs typeface="Bookman Old Style"/>
              </a:rPr>
              <a:t>COMPILATION PROCESS</a:t>
            </a:r>
            <a:endParaRPr sz="3500">
              <a:latin typeface="Bookman Old Style"/>
              <a:cs typeface="Bookman Old Style"/>
            </a:endParaRPr>
          </a:p>
        </p:txBody>
      </p:sp>
      <p:sp>
        <p:nvSpPr>
          <p:cNvPr id="4" name="object 4"/>
          <p:cNvSpPr txBox="1"/>
          <p:nvPr/>
        </p:nvSpPr>
        <p:spPr>
          <a:xfrm>
            <a:off x="1195481" y="1375856"/>
            <a:ext cx="7510780" cy="3109826"/>
          </a:xfrm>
          <a:prstGeom prst="rect">
            <a:avLst/>
          </a:prstGeom>
        </p:spPr>
        <p:txBody>
          <a:bodyPr vert="horz" wrap="square" lIns="0" tIns="13970" rIns="0" bIns="0" rtlCol="0">
            <a:spAutoFit/>
          </a:bodyPr>
          <a:lstStyle/>
          <a:p>
            <a:pPr marL="12700" marR="210185" indent="1905">
              <a:lnSpc>
                <a:spcPct val="100000"/>
              </a:lnSpc>
              <a:spcBef>
                <a:spcPts val="110"/>
              </a:spcBef>
              <a:buFont typeface="Arial" pitchFamily="34" charset="0"/>
              <a:buChar char="•"/>
            </a:pPr>
            <a:r>
              <a:rPr lang="en-US" sz="2400" b="0" spc="-70" dirty="0" smtClean="0">
                <a:solidFill>
                  <a:srgbClr val="03035B"/>
                </a:solidFill>
                <a:latin typeface="Bookman Old Style"/>
                <a:cs typeface="Bookman Old Style"/>
              </a:rPr>
              <a:t> </a:t>
            </a:r>
            <a:r>
              <a:rPr lang="en-US" sz="2400" b="0" spc="-70" dirty="0" smtClean="0">
                <a:solidFill>
                  <a:srgbClr val="03035B"/>
                </a:solidFill>
                <a:latin typeface="Times New Roman" pitchFamily="18" charset="0"/>
                <a:cs typeface="Times New Roman" pitchFamily="18" charset="0"/>
              </a:rPr>
              <a:t>Invoke </a:t>
            </a:r>
            <a:r>
              <a:rPr lang="en-US" sz="2400" b="0" spc="-120" dirty="0" smtClean="0">
                <a:solidFill>
                  <a:srgbClr val="010052"/>
                </a:solidFill>
                <a:latin typeface="Times New Roman" pitchFamily="18" charset="0"/>
                <a:cs typeface="Times New Roman" pitchFamily="18" charset="0"/>
              </a:rPr>
              <a:t>compiler </a:t>
            </a:r>
            <a:r>
              <a:rPr lang="en-US" sz="2400" b="0" spc="-175" dirty="0" smtClean="0">
                <a:solidFill>
                  <a:srgbClr val="000152"/>
                </a:solidFill>
                <a:latin typeface="Times New Roman" pitchFamily="18" charset="0"/>
                <a:cs typeface="Times New Roman" pitchFamily="18" charset="0"/>
              </a:rPr>
              <a:t>on </a:t>
            </a:r>
            <a:r>
              <a:rPr lang="en-US" sz="2400" b="0" spc="-170" dirty="0" smtClean="0">
                <a:solidFill>
                  <a:srgbClr val="010354"/>
                </a:solidFill>
                <a:latin typeface="Times New Roman" pitchFamily="18" charset="0"/>
                <a:cs typeface="Times New Roman" pitchFamily="18" charset="0"/>
              </a:rPr>
              <a:t>source </a:t>
            </a:r>
            <a:r>
              <a:rPr lang="en-US" sz="2400" b="0" spc="-110" dirty="0" smtClean="0">
                <a:solidFill>
                  <a:srgbClr val="05005B"/>
                </a:solidFill>
                <a:latin typeface="Times New Roman" pitchFamily="18" charset="0"/>
                <a:cs typeface="Times New Roman" pitchFamily="18" charset="0"/>
              </a:rPr>
              <a:t>program </a:t>
            </a:r>
            <a:r>
              <a:rPr lang="en-US" sz="2400" b="0" spc="-50" dirty="0" smtClean="0">
                <a:solidFill>
                  <a:srgbClr val="03055E"/>
                </a:solidFill>
                <a:latin typeface="Times New Roman" pitchFamily="18" charset="0"/>
                <a:cs typeface="Times New Roman" pitchFamily="18" charset="0"/>
              </a:rPr>
              <a:t>to </a:t>
            </a:r>
            <a:r>
              <a:rPr lang="en-US" sz="2400" b="0" spc="-85" dirty="0" smtClean="0">
                <a:solidFill>
                  <a:srgbClr val="050550"/>
                </a:solidFill>
                <a:latin typeface="Times New Roman" pitchFamily="18" charset="0"/>
                <a:cs typeface="Times New Roman" pitchFamily="18" charset="0"/>
              </a:rPr>
              <a:t>generate  </a:t>
            </a:r>
            <a:r>
              <a:rPr lang="en-US" sz="2400" b="0" spc="-95" dirty="0" smtClean="0">
                <a:solidFill>
                  <a:srgbClr val="130F6E"/>
                </a:solidFill>
                <a:latin typeface="Times New Roman" pitchFamily="18" charset="0"/>
                <a:cs typeface="Times New Roman" pitchFamily="18" charset="0"/>
              </a:rPr>
              <a:t>Machine    </a:t>
            </a:r>
            <a:r>
              <a:rPr lang="en-US" sz="2400" b="0" spc="-100" dirty="0" smtClean="0">
                <a:solidFill>
                  <a:srgbClr val="050150"/>
                </a:solidFill>
                <a:latin typeface="Times New Roman" pitchFamily="18" charset="0"/>
                <a:cs typeface="Times New Roman" pitchFamily="18" charset="0"/>
              </a:rPr>
              <a:t>language</a:t>
            </a:r>
            <a:r>
              <a:rPr lang="en-US" sz="2400" b="0" spc="285" dirty="0" smtClean="0">
                <a:solidFill>
                  <a:srgbClr val="050150"/>
                </a:solidFill>
                <a:latin typeface="Times New Roman" pitchFamily="18" charset="0"/>
                <a:cs typeface="Times New Roman" pitchFamily="18" charset="0"/>
              </a:rPr>
              <a:t> </a:t>
            </a:r>
            <a:r>
              <a:rPr lang="en-US" sz="2400" b="0" spc="-75" dirty="0" smtClean="0">
                <a:solidFill>
                  <a:srgbClr val="070356"/>
                </a:solidFill>
                <a:latin typeface="Times New Roman" pitchFamily="18" charset="0"/>
                <a:cs typeface="Times New Roman" pitchFamily="18" charset="0"/>
              </a:rPr>
              <a:t>equivalent</a:t>
            </a:r>
            <a:endParaRPr lang="en-US" sz="2400" dirty="0" smtClean="0">
              <a:latin typeface="Times New Roman" pitchFamily="18" charset="0"/>
              <a:cs typeface="Times New Roman" pitchFamily="18" charset="0"/>
            </a:endParaRPr>
          </a:p>
          <a:p>
            <a:pPr marL="19050" marR="1938020" indent="1270">
              <a:lnSpc>
                <a:spcPts val="3870"/>
              </a:lnSpc>
              <a:spcBef>
                <a:spcPts val="170"/>
              </a:spcBef>
              <a:buFont typeface="Arial" pitchFamily="34" charset="0"/>
              <a:buChar char="•"/>
            </a:pPr>
            <a:r>
              <a:rPr lang="en-US" sz="2400" b="0" spc="-85" dirty="0" smtClean="0">
                <a:solidFill>
                  <a:srgbClr val="03005D"/>
                </a:solidFill>
                <a:latin typeface="Times New Roman" pitchFamily="18" charset="0"/>
                <a:cs typeface="Times New Roman" pitchFamily="18" charset="0"/>
              </a:rPr>
              <a:t> Compiler </a:t>
            </a:r>
            <a:r>
              <a:rPr lang="en-US" sz="2400" b="0" spc="-65" dirty="0" smtClean="0">
                <a:solidFill>
                  <a:srgbClr val="01034D"/>
                </a:solidFill>
                <a:latin typeface="Times New Roman" pitchFamily="18" charset="0"/>
                <a:cs typeface="Times New Roman" pitchFamily="18" charset="0"/>
              </a:rPr>
              <a:t>translates </a:t>
            </a:r>
            <a:r>
              <a:rPr lang="en-US" sz="2400" b="0" spc="-135" dirty="0" smtClean="0">
                <a:solidFill>
                  <a:srgbClr val="05015B"/>
                </a:solidFill>
                <a:latin typeface="Times New Roman" pitchFamily="18" charset="0"/>
                <a:cs typeface="Times New Roman" pitchFamily="18" charset="0"/>
              </a:rPr>
              <a:t>source </a:t>
            </a:r>
            <a:r>
              <a:rPr lang="en-US" sz="2400" b="0" spc="-70" dirty="0" smtClean="0">
                <a:solidFill>
                  <a:srgbClr val="03035D"/>
                </a:solidFill>
                <a:latin typeface="Times New Roman" pitchFamily="18" charset="0"/>
                <a:cs typeface="Times New Roman" pitchFamily="18" charset="0"/>
              </a:rPr>
              <a:t>to </a:t>
            </a:r>
            <a:r>
              <a:rPr lang="en-US" sz="2400" b="0" spc="-114" dirty="0" smtClean="0">
                <a:solidFill>
                  <a:srgbClr val="050154"/>
                </a:solidFill>
                <a:latin typeface="Times New Roman" pitchFamily="18" charset="0"/>
                <a:cs typeface="Times New Roman" pitchFamily="18" charset="0"/>
              </a:rPr>
              <a:t>object  </a:t>
            </a:r>
          </a:p>
          <a:p>
            <a:pPr marL="19050" marR="1938020" indent="1270">
              <a:lnSpc>
                <a:spcPts val="3870"/>
              </a:lnSpc>
              <a:spcBef>
                <a:spcPts val="170"/>
              </a:spcBef>
              <a:buFont typeface="Arial" pitchFamily="34" charset="0"/>
              <a:buChar char="•"/>
            </a:pPr>
            <a:r>
              <a:rPr lang="en-US" sz="2400" spc="-114" dirty="0" smtClean="0">
                <a:solidFill>
                  <a:srgbClr val="050154"/>
                </a:solidFill>
                <a:latin typeface="Times New Roman" pitchFamily="18" charset="0"/>
                <a:cs typeface="Times New Roman" pitchFamily="18" charset="0"/>
              </a:rPr>
              <a:t> </a:t>
            </a:r>
            <a:r>
              <a:rPr lang="en-US" sz="2400" b="0" spc="-70" dirty="0" smtClean="0">
                <a:solidFill>
                  <a:srgbClr val="010162"/>
                </a:solidFill>
                <a:latin typeface="Times New Roman" pitchFamily="18" charset="0"/>
                <a:cs typeface="Times New Roman" pitchFamily="18" charset="0"/>
              </a:rPr>
              <a:t>Saves </a:t>
            </a:r>
            <a:r>
              <a:rPr lang="en-US" sz="2400" b="0" spc="-114" dirty="0" smtClean="0">
                <a:solidFill>
                  <a:srgbClr val="05004F"/>
                </a:solidFill>
                <a:latin typeface="Times New Roman" pitchFamily="18" charset="0"/>
                <a:cs typeface="Times New Roman" pitchFamily="18" charset="0"/>
              </a:rPr>
              <a:t>object </a:t>
            </a:r>
            <a:r>
              <a:rPr lang="en-US" sz="2400" b="0" spc="-114" dirty="0" smtClean="0">
                <a:solidFill>
                  <a:srgbClr val="050059"/>
                </a:solidFill>
                <a:latin typeface="Times New Roman" pitchFamily="18" charset="0"/>
                <a:cs typeface="Times New Roman" pitchFamily="18" charset="0"/>
              </a:rPr>
              <a:t>output </a:t>
            </a:r>
            <a:r>
              <a:rPr lang="en-US" sz="2400" b="0" spc="-200" dirty="0" smtClean="0">
                <a:solidFill>
                  <a:srgbClr val="030054"/>
                </a:solidFill>
                <a:latin typeface="Times New Roman" pitchFamily="18" charset="0"/>
                <a:cs typeface="Times New Roman" pitchFamily="18" charset="0"/>
              </a:rPr>
              <a:t>as </a:t>
            </a:r>
            <a:r>
              <a:rPr lang="en-US" sz="2400" b="0" spc="-105" dirty="0" smtClean="0">
                <a:solidFill>
                  <a:srgbClr val="030054"/>
                </a:solidFill>
                <a:latin typeface="Times New Roman" pitchFamily="18" charset="0"/>
                <a:cs typeface="Times New Roman" pitchFamily="18" charset="0"/>
              </a:rPr>
              <a:t>disk</a:t>
            </a:r>
            <a:r>
              <a:rPr lang="en-US" sz="2400" b="0" spc="-415" dirty="0" smtClean="0">
                <a:solidFill>
                  <a:srgbClr val="030054"/>
                </a:solidFill>
                <a:latin typeface="Times New Roman" pitchFamily="18" charset="0"/>
                <a:cs typeface="Times New Roman" pitchFamily="18" charset="0"/>
              </a:rPr>
              <a:t> </a:t>
            </a:r>
            <a:r>
              <a:rPr lang="en-US" sz="2400" b="0" dirty="0" smtClean="0">
                <a:solidFill>
                  <a:srgbClr val="01005B"/>
                </a:solidFill>
                <a:latin typeface="Times New Roman" pitchFamily="18" charset="0"/>
                <a:cs typeface="Times New Roman" pitchFamily="18" charset="0"/>
              </a:rPr>
              <a:t>file[s]</a:t>
            </a:r>
            <a:endParaRPr lang="en-US" sz="2400" dirty="0" smtClean="0">
              <a:latin typeface="Times New Roman" pitchFamily="18" charset="0"/>
              <a:cs typeface="Times New Roman" pitchFamily="18" charset="0"/>
            </a:endParaRPr>
          </a:p>
          <a:p>
            <a:pPr marL="12700">
              <a:lnSpc>
                <a:spcPct val="100000"/>
              </a:lnSpc>
              <a:spcBef>
                <a:spcPts val="425"/>
              </a:spcBef>
              <a:buFont typeface="Arial" pitchFamily="34" charset="0"/>
              <a:buChar char="•"/>
            </a:pPr>
            <a:r>
              <a:rPr lang="en-US" sz="2400" b="0" spc="15" dirty="0" smtClean="0">
                <a:solidFill>
                  <a:srgbClr val="030154"/>
                </a:solidFill>
                <a:latin typeface="Times New Roman" pitchFamily="18" charset="0"/>
                <a:cs typeface="Times New Roman" pitchFamily="18" charset="0"/>
              </a:rPr>
              <a:t> Large </a:t>
            </a:r>
            <a:r>
              <a:rPr lang="en-US" sz="2400" b="0" spc="-105" dirty="0" smtClean="0">
                <a:solidFill>
                  <a:srgbClr val="01015D"/>
                </a:solidFill>
                <a:latin typeface="Times New Roman" pitchFamily="18" charset="0"/>
                <a:cs typeface="Times New Roman" pitchFamily="18" charset="0"/>
              </a:rPr>
              <a:t>Systems </a:t>
            </a:r>
            <a:r>
              <a:rPr lang="en-US" sz="2400" b="0" spc="-105" dirty="0" smtClean="0">
                <a:solidFill>
                  <a:srgbClr val="010052"/>
                </a:solidFill>
                <a:latin typeface="Times New Roman" pitchFamily="18" charset="0"/>
                <a:cs typeface="Times New Roman" pitchFamily="18" charset="0"/>
              </a:rPr>
              <a:t>may </a:t>
            </a:r>
            <a:r>
              <a:rPr lang="en-US" sz="2400" b="0" spc="-55" dirty="0" smtClean="0">
                <a:solidFill>
                  <a:srgbClr val="03014D"/>
                </a:solidFill>
                <a:latin typeface="Times New Roman" pitchFamily="18" charset="0"/>
                <a:cs typeface="Times New Roman" pitchFamily="18" charset="0"/>
              </a:rPr>
              <a:t>have </a:t>
            </a:r>
            <a:r>
              <a:rPr lang="en-US" sz="2400" b="0" spc="-120" dirty="0" smtClean="0">
                <a:solidFill>
                  <a:srgbClr val="050152"/>
                </a:solidFill>
                <a:latin typeface="Times New Roman" pitchFamily="18" charset="0"/>
                <a:cs typeface="Times New Roman" pitchFamily="18" charset="0"/>
              </a:rPr>
              <a:t>many </a:t>
            </a:r>
            <a:r>
              <a:rPr lang="en-US" sz="2400" b="0" spc="-135" dirty="0" smtClean="0">
                <a:solidFill>
                  <a:srgbClr val="010359"/>
                </a:solidFill>
                <a:latin typeface="Times New Roman" pitchFamily="18" charset="0"/>
                <a:cs typeface="Times New Roman" pitchFamily="18" charset="0"/>
              </a:rPr>
              <a:t>source</a:t>
            </a:r>
            <a:r>
              <a:rPr lang="en-US" sz="2400" b="0" spc="140" dirty="0" smtClean="0">
                <a:solidFill>
                  <a:srgbClr val="010359"/>
                </a:solidFill>
                <a:latin typeface="Times New Roman" pitchFamily="18" charset="0"/>
                <a:cs typeface="Times New Roman" pitchFamily="18" charset="0"/>
              </a:rPr>
              <a:t> </a:t>
            </a:r>
            <a:r>
              <a:rPr lang="en-US" sz="2400" b="0" spc="-90" dirty="0" smtClean="0">
                <a:solidFill>
                  <a:srgbClr val="07034F"/>
                </a:solidFill>
                <a:latin typeface="Times New Roman" pitchFamily="18" charset="0"/>
                <a:cs typeface="Times New Roman" pitchFamily="18" charset="0"/>
              </a:rPr>
              <a:t>programs</a:t>
            </a:r>
            <a:endParaRPr lang="en-US" sz="2400" dirty="0" smtClean="0">
              <a:latin typeface="Times New Roman" pitchFamily="18" charset="0"/>
              <a:cs typeface="Times New Roman" pitchFamily="18" charset="0"/>
            </a:endParaRPr>
          </a:p>
          <a:p>
            <a:pPr marL="22225">
              <a:lnSpc>
                <a:spcPct val="100000"/>
              </a:lnSpc>
              <a:spcBef>
                <a:spcPts val="755"/>
              </a:spcBef>
            </a:pPr>
            <a:r>
              <a:rPr lang="en-US" sz="2400" b="0" spc="-110" dirty="0" smtClean="0">
                <a:solidFill>
                  <a:srgbClr val="050359"/>
                </a:solidFill>
                <a:latin typeface="Times New Roman" pitchFamily="18" charset="0"/>
                <a:cs typeface="Times New Roman" pitchFamily="18" charset="0"/>
              </a:rPr>
              <a:t>Each </a:t>
            </a:r>
            <a:r>
              <a:rPr lang="en-US" sz="2400" b="0" spc="-120" dirty="0" smtClean="0">
                <a:solidFill>
                  <a:srgbClr val="01014D"/>
                </a:solidFill>
                <a:latin typeface="Times New Roman" pitchFamily="18" charset="0"/>
                <a:cs typeface="Times New Roman" pitchFamily="18" charset="0"/>
              </a:rPr>
              <a:t>has </a:t>
            </a:r>
            <a:r>
              <a:rPr lang="en-US" sz="2400" b="0" spc="-70" dirty="0" smtClean="0">
                <a:solidFill>
                  <a:srgbClr val="030159"/>
                </a:solidFill>
                <a:latin typeface="Times New Roman" pitchFamily="18" charset="0"/>
                <a:cs typeface="Times New Roman" pitchFamily="18" charset="0"/>
              </a:rPr>
              <a:t>to </a:t>
            </a:r>
            <a:r>
              <a:rPr lang="en-US" sz="2400" b="0" spc="-85" dirty="0" smtClean="0">
                <a:solidFill>
                  <a:srgbClr val="010159"/>
                </a:solidFill>
                <a:latin typeface="Times New Roman" pitchFamily="18" charset="0"/>
                <a:cs typeface="Times New Roman" pitchFamily="18" charset="0"/>
              </a:rPr>
              <a:t>be</a:t>
            </a:r>
            <a:r>
              <a:rPr lang="en-US" sz="2400" b="0" spc="35" dirty="0" smtClean="0">
                <a:solidFill>
                  <a:srgbClr val="010159"/>
                </a:solidFill>
                <a:latin typeface="Times New Roman" pitchFamily="18" charset="0"/>
                <a:cs typeface="Times New Roman" pitchFamily="18" charset="0"/>
              </a:rPr>
              <a:t> </a:t>
            </a:r>
            <a:r>
              <a:rPr lang="en-US" sz="2400" b="0" spc="-80" dirty="0" smtClean="0">
                <a:solidFill>
                  <a:srgbClr val="080554"/>
                </a:solidFill>
                <a:latin typeface="Times New Roman" pitchFamily="18" charset="0"/>
                <a:cs typeface="Times New Roman" pitchFamily="18" charset="0"/>
              </a:rPr>
              <a:t>compiled</a:t>
            </a:r>
            <a:endParaRPr lang="en-US" sz="2400" dirty="0" smtClean="0">
              <a:latin typeface="Times New Roman" pitchFamily="18" charset="0"/>
              <a:cs typeface="Times New Roman" pitchFamily="18" charset="0"/>
            </a:endParaRPr>
          </a:p>
          <a:p>
            <a:pPr marL="12700" marR="210185" indent="1905">
              <a:lnSpc>
                <a:spcPct val="100000"/>
              </a:lnSpc>
              <a:spcBef>
                <a:spcPts val="110"/>
              </a:spcBef>
            </a:pPr>
            <a:endParaRPr sz="2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36700" y="501650"/>
            <a:ext cx="6688455" cy="1078499"/>
          </a:xfrm>
          <a:prstGeom prst="rect">
            <a:avLst/>
          </a:prstGeom>
        </p:spPr>
        <p:txBody>
          <a:bodyPr vert="horz" wrap="square" lIns="0" tIns="52069" rIns="0" bIns="0" rtlCol="0">
            <a:spAutoFit/>
          </a:bodyPr>
          <a:lstStyle/>
          <a:p>
            <a:pPr marL="36830" marR="5080" indent="-24765" algn="ctr">
              <a:lnSpc>
                <a:spcPts val="4029"/>
              </a:lnSpc>
              <a:spcBef>
                <a:spcPts val="409"/>
              </a:spcBef>
            </a:pPr>
            <a:r>
              <a:rPr lang="en-US" sz="3500" b="0" spc="-229" dirty="0" smtClean="0">
                <a:solidFill>
                  <a:srgbClr val="15A7DF"/>
                </a:solidFill>
                <a:latin typeface="Bookman Old Style"/>
                <a:cs typeface="Bookman Old Style"/>
              </a:rPr>
              <a:t>NEED OF PROGRAMMING LANGUAGE</a:t>
            </a:r>
            <a:endParaRPr sz="3500">
              <a:latin typeface="Bookman Old Style"/>
              <a:cs typeface="Bookman Old Style"/>
            </a:endParaRPr>
          </a:p>
        </p:txBody>
      </p:sp>
      <p:sp>
        <p:nvSpPr>
          <p:cNvPr id="5" name="object 5"/>
          <p:cNvSpPr txBox="1"/>
          <p:nvPr/>
        </p:nvSpPr>
        <p:spPr>
          <a:xfrm>
            <a:off x="1201258" y="1789102"/>
            <a:ext cx="2423160" cy="431800"/>
          </a:xfrm>
          <a:prstGeom prst="rect">
            <a:avLst/>
          </a:prstGeom>
        </p:spPr>
        <p:txBody>
          <a:bodyPr vert="horz" wrap="square" lIns="0" tIns="13970" rIns="0" bIns="0" rtlCol="0">
            <a:spAutoFit/>
          </a:bodyPr>
          <a:lstStyle/>
          <a:p>
            <a:pPr marL="12700">
              <a:lnSpc>
                <a:spcPct val="100000"/>
              </a:lnSpc>
              <a:spcBef>
                <a:spcPts val="110"/>
              </a:spcBef>
            </a:pPr>
            <a:r>
              <a:rPr sz="2650" b="0" spc="114" dirty="0">
                <a:latin typeface="Bookman Old Style"/>
                <a:cs typeface="Bookman Old Style"/>
              </a:rPr>
              <a:t>A</a:t>
            </a:r>
            <a:r>
              <a:rPr sz="2650" b="0" spc="-204" dirty="0">
                <a:latin typeface="Bookman Old Style"/>
                <a:cs typeface="Bookman Old Style"/>
              </a:rPr>
              <a:t> </a:t>
            </a:r>
            <a:r>
              <a:rPr sz="2650" b="0" spc="-110" dirty="0">
                <a:latin typeface="Bookman Old Style"/>
                <a:cs typeface="Bookman Old Style"/>
              </a:rPr>
              <a:t>programming</a:t>
            </a:r>
            <a:endParaRPr sz="2650">
              <a:latin typeface="Bookman Old Style"/>
              <a:cs typeface="Bookman Old Style"/>
            </a:endParaRPr>
          </a:p>
        </p:txBody>
      </p:sp>
      <p:sp>
        <p:nvSpPr>
          <p:cNvPr id="6" name="object 6"/>
          <p:cNvSpPr txBox="1"/>
          <p:nvPr/>
        </p:nvSpPr>
        <p:spPr>
          <a:xfrm>
            <a:off x="3858149" y="1789102"/>
            <a:ext cx="5057140" cy="431800"/>
          </a:xfrm>
          <a:prstGeom prst="rect">
            <a:avLst/>
          </a:prstGeom>
        </p:spPr>
        <p:txBody>
          <a:bodyPr vert="horz" wrap="square" lIns="0" tIns="13970" rIns="0" bIns="0" rtlCol="0">
            <a:spAutoFit/>
          </a:bodyPr>
          <a:lstStyle/>
          <a:p>
            <a:pPr marL="12700">
              <a:lnSpc>
                <a:spcPct val="100000"/>
              </a:lnSpc>
              <a:spcBef>
                <a:spcPts val="110"/>
              </a:spcBef>
              <a:tabLst>
                <a:tab pos="1996439" algn="l"/>
                <a:tab pos="2382520" algn="l"/>
                <a:tab pos="3609340" algn="l"/>
              </a:tabLst>
            </a:pPr>
            <a:r>
              <a:rPr sz="2650" b="0" spc="-105" dirty="0">
                <a:latin typeface="Bookman Old Style"/>
                <a:cs typeface="Bookman Old Style"/>
              </a:rPr>
              <a:t>languag</a:t>
            </a:r>
            <a:r>
              <a:rPr sz="2650" b="0" spc="-95" dirty="0">
                <a:latin typeface="Bookman Old Style"/>
                <a:cs typeface="Bookman Old Style"/>
              </a:rPr>
              <a:t>e</a:t>
            </a:r>
            <a:r>
              <a:rPr sz="2650" b="0" spc="185" dirty="0">
                <a:latin typeface="Bookman Old Style"/>
                <a:cs typeface="Bookman Old Style"/>
              </a:rPr>
              <a:t> </a:t>
            </a:r>
            <a:r>
              <a:rPr sz="2650" b="0" spc="-90" dirty="0">
                <a:latin typeface="Bookman Old Style"/>
                <a:cs typeface="Bookman Old Style"/>
              </a:rPr>
              <a:t>i</a:t>
            </a:r>
            <a:r>
              <a:rPr sz="2650" b="0" spc="-150" dirty="0">
                <a:latin typeface="Bookman Old Style"/>
                <a:cs typeface="Bookman Old Style"/>
              </a:rPr>
              <a:t>s</a:t>
            </a:r>
            <a:r>
              <a:rPr sz="2650" b="0" dirty="0">
                <a:latin typeface="Bookman Old Style"/>
                <a:cs typeface="Bookman Old Style"/>
              </a:rPr>
              <a:t>	</a:t>
            </a:r>
            <a:r>
              <a:rPr sz="2650" b="0" spc="-240" dirty="0">
                <a:latin typeface="Bookman Old Style"/>
                <a:cs typeface="Bookman Old Style"/>
              </a:rPr>
              <a:t>a</a:t>
            </a:r>
            <a:r>
              <a:rPr sz="2650" b="0" dirty="0">
                <a:latin typeface="Bookman Old Style"/>
                <a:cs typeface="Bookman Old Style"/>
              </a:rPr>
              <a:t>	</a:t>
            </a:r>
            <a:r>
              <a:rPr sz="2650" b="0" spc="-90" dirty="0">
                <a:latin typeface="Bookman Old Style"/>
                <a:cs typeface="Bookman Old Style"/>
              </a:rPr>
              <a:t>forma</a:t>
            </a:r>
            <a:r>
              <a:rPr sz="2650" b="0" spc="-45" dirty="0">
                <a:latin typeface="Bookman Old Style"/>
                <a:cs typeface="Bookman Old Style"/>
              </a:rPr>
              <a:t>l</a:t>
            </a:r>
            <a:r>
              <a:rPr sz="2650" b="0" dirty="0">
                <a:latin typeface="Bookman Old Style"/>
                <a:cs typeface="Bookman Old Style"/>
              </a:rPr>
              <a:t>	</a:t>
            </a:r>
            <a:r>
              <a:rPr sz="2650" b="0" spc="-135" dirty="0">
                <a:latin typeface="Bookman Old Style"/>
                <a:cs typeface="Bookman Old Style"/>
              </a:rPr>
              <a:t>computer</a:t>
            </a:r>
            <a:endParaRPr sz="2650">
              <a:latin typeface="Bookman Old Style"/>
              <a:cs typeface="Bookman Old Style"/>
            </a:endParaRPr>
          </a:p>
        </p:txBody>
      </p:sp>
      <p:sp>
        <p:nvSpPr>
          <p:cNvPr id="7" name="object 7"/>
          <p:cNvSpPr txBox="1"/>
          <p:nvPr/>
        </p:nvSpPr>
        <p:spPr>
          <a:xfrm>
            <a:off x="1195819" y="2192509"/>
            <a:ext cx="7739380" cy="2537460"/>
          </a:xfrm>
          <a:prstGeom prst="rect">
            <a:avLst/>
          </a:prstGeom>
        </p:spPr>
        <p:txBody>
          <a:bodyPr vert="horz" wrap="square" lIns="0" tIns="13970" rIns="0" bIns="0" rtlCol="0">
            <a:spAutoFit/>
          </a:bodyPr>
          <a:lstStyle/>
          <a:p>
            <a:pPr marL="13970" marR="5080" indent="-1905" algn="just">
              <a:lnSpc>
                <a:spcPct val="100000"/>
              </a:lnSpc>
              <a:spcBef>
                <a:spcPts val="110"/>
              </a:spcBef>
            </a:pPr>
            <a:r>
              <a:rPr sz="2650" b="0" spc="-75" dirty="0">
                <a:latin typeface="Bookman Old Style"/>
                <a:cs typeface="Bookman Old Style"/>
              </a:rPr>
              <a:t>Language </a:t>
            </a:r>
            <a:r>
              <a:rPr sz="2650" b="0" spc="-114" dirty="0">
                <a:latin typeface="Bookman Old Style"/>
                <a:cs typeface="Bookman Old Style"/>
              </a:rPr>
              <a:t>designed </a:t>
            </a:r>
            <a:r>
              <a:rPr sz="2650" b="0" spc="-100" dirty="0">
                <a:latin typeface="Bookman Old Style"/>
                <a:cs typeface="Bookman Old Style"/>
              </a:rPr>
              <a:t>to </a:t>
            </a:r>
            <a:r>
              <a:rPr sz="2650" b="0" spc="-140" dirty="0">
                <a:latin typeface="Bookman Old Style"/>
                <a:cs typeface="Bookman Old Style"/>
              </a:rPr>
              <a:t>communicate </a:t>
            </a:r>
            <a:r>
              <a:rPr sz="2650" b="0" spc="-120" dirty="0">
                <a:latin typeface="Bookman Old Style"/>
                <a:cs typeface="Bookman Old Style"/>
              </a:rPr>
              <a:t>instructions  </a:t>
            </a:r>
            <a:r>
              <a:rPr sz="2650" b="0" spc="-100" dirty="0">
                <a:latin typeface="Bookman Old Style"/>
                <a:cs typeface="Bookman Old Style"/>
              </a:rPr>
              <a:t>to </a:t>
            </a:r>
            <a:r>
              <a:rPr sz="2650" b="0" spc="-240" dirty="0">
                <a:latin typeface="Bookman Old Style"/>
                <a:cs typeface="Bookman Old Style"/>
              </a:rPr>
              <a:t>a </a:t>
            </a:r>
            <a:r>
              <a:rPr sz="2650" b="0" spc="-150" dirty="0">
                <a:latin typeface="Bookman Old Style"/>
                <a:cs typeface="Bookman Old Style"/>
              </a:rPr>
              <a:t>machine, </a:t>
            </a:r>
            <a:r>
              <a:rPr sz="2650" b="0" spc="-75" dirty="0">
                <a:latin typeface="Bookman Old Style"/>
                <a:cs typeface="Bookman Old Style"/>
              </a:rPr>
              <a:t>particularly </a:t>
            </a:r>
            <a:r>
              <a:rPr sz="2650" b="0" spc="-240" dirty="0">
                <a:latin typeface="Bookman Old Style"/>
                <a:cs typeface="Bookman Old Style"/>
              </a:rPr>
              <a:t>a  </a:t>
            </a:r>
            <a:r>
              <a:rPr sz="2650" b="0" spc="-130" dirty="0">
                <a:latin typeface="Bookman Old Style"/>
                <a:cs typeface="Bookman Old Style"/>
              </a:rPr>
              <a:t>computer. </a:t>
            </a:r>
            <a:r>
              <a:rPr sz="2650" b="0" spc="-95" dirty="0">
                <a:latin typeface="Bookman Old Style"/>
                <a:cs typeface="Bookman Old Style"/>
              </a:rPr>
              <a:t>Programming </a:t>
            </a:r>
            <a:r>
              <a:rPr sz="2650" b="0" spc="-114" dirty="0">
                <a:latin typeface="Bookman Old Style"/>
                <a:cs typeface="Bookman Old Style"/>
              </a:rPr>
              <a:t>languages </a:t>
            </a:r>
            <a:r>
              <a:rPr sz="2650" b="0" spc="-165" dirty="0">
                <a:latin typeface="Bookman Old Style"/>
                <a:cs typeface="Bookman Old Style"/>
              </a:rPr>
              <a:t>can </a:t>
            </a:r>
            <a:r>
              <a:rPr sz="2650" b="0" spc="-105" dirty="0">
                <a:latin typeface="Bookman Old Style"/>
                <a:cs typeface="Bookman Old Style"/>
              </a:rPr>
              <a:t>be </a:t>
            </a:r>
            <a:r>
              <a:rPr sz="2650" b="0" spc="-170" dirty="0">
                <a:latin typeface="Bookman Old Style"/>
                <a:cs typeface="Bookman Old Style"/>
              </a:rPr>
              <a:t>used  </a:t>
            </a:r>
            <a:r>
              <a:rPr sz="2650" b="0" spc="-100" dirty="0">
                <a:latin typeface="Bookman Old Style"/>
                <a:cs typeface="Bookman Old Style"/>
              </a:rPr>
              <a:t>to </a:t>
            </a:r>
            <a:r>
              <a:rPr sz="2650" b="0" spc="-75" dirty="0">
                <a:latin typeface="Bookman Old Style"/>
                <a:cs typeface="Bookman Old Style"/>
              </a:rPr>
              <a:t>create </a:t>
            </a:r>
            <a:r>
              <a:rPr sz="2650" b="0" spc="-125" dirty="0">
                <a:latin typeface="Bookman Old Style"/>
                <a:cs typeface="Bookman Old Style"/>
              </a:rPr>
              <a:t>programs </a:t>
            </a:r>
            <a:r>
              <a:rPr sz="2650" b="0" spc="-100" dirty="0">
                <a:latin typeface="Bookman Old Style"/>
                <a:cs typeface="Bookman Old Style"/>
              </a:rPr>
              <a:t>to </a:t>
            </a:r>
            <a:r>
              <a:rPr sz="2650" b="0" spc="-114" dirty="0">
                <a:latin typeface="Bookman Old Style"/>
                <a:cs typeface="Bookman Old Style"/>
              </a:rPr>
              <a:t>control </a:t>
            </a:r>
            <a:r>
              <a:rPr sz="2650" b="0" spc="-80" dirty="0">
                <a:latin typeface="Bookman Old Style"/>
                <a:cs typeface="Bookman Old Style"/>
              </a:rPr>
              <a:t>the </a:t>
            </a:r>
            <a:r>
              <a:rPr sz="2650" b="0" spc="-85" dirty="0">
                <a:latin typeface="Bookman Old Style"/>
                <a:cs typeface="Bookman Old Style"/>
              </a:rPr>
              <a:t>behavior </a:t>
            </a:r>
            <a:r>
              <a:rPr sz="2650" b="0" spc="-60" dirty="0">
                <a:latin typeface="Bookman Old Style"/>
                <a:cs typeface="Bookman Old Style"/>
              </a:rPr>
              <a:t>of </a:t>
            </a:r>
            <a:r>
              <a:rPr sz="2650" b="0" spc="-240" dirty="0">
                <a:latin typeface="Bookman Old Style"/>
                <a:cs typeface="Bookman Old Style"/>
              </a:rPr>
              <a:t>a  </a:t>
            </a:r>
            <a:r>
              <a:rPr sz="2650" b="0" spc="-140" dirty="0">
                <a:latin typeface="Bookman Old Style"/>
                <a:cs typeface="Bookman Old Style"/>
              </a:rPr>
              <a:t>machine </a:t>
            </a:r>
            <a:r>
              <a:rPr sz="2650" b="0" spc="-105" dirty="0">
                <a:latin typeface="Bookman Old Style"/>
                <a:cs typeface="Bookman Old Style"/>
              </a:rPr>
              <a:t>or </a:t>
            </a:r>
            <a:r>
              <a:rPr sz="2650" b="0" spc="-100" dirty="0">
                <a:latin typeface="Bookman Old Style"/>
                <a:cs typeface="Bookman Old Style"/>
              </a:rPr>
              <a:t>to </a:t>
            </a:r>
            <a:r>
              <a:rPr sz="2650" b="0" spc="-120" dirty="0">
                <a:latin typeface="Bookman Old Style"/>
                <a:cs typeface="Bookman Old Style"/>
              </a:rPr>
              <a:t>express</a:t>
            </a:r>
            <a:r>
              <a:rPr sz="2650" b="0" spc="440" dirty="0">
                <a:latin typeface="Bookman Old Style"/>
                <a:cs typeface="Bookman Old Style"/>
              </a:rPr>
              <a:t> </a:t>
            </a:r>
            <a:r>
              <a:rPr sz="2650" b="0" spc="-95" dirty="0">
                <a:latin typeface="Bookman Old Style"/>
                <a:cs typeface="Bookman Old Style"/>
              </a:rPr>
              <a:t>algorithms.</a:t>
            </a:r>
            <a:endParaRPr sz="2650">
              <a:latin typeface="Bookman Old Style"/>
              <a:cs typeface="Bookman Old Style"/>
            </a:endParaRPr>
          </a:p>
          <a:p>
            <a:pPr marL="19685" algn="just">
              <a:lnSpc>
                <a:spcPct val="100000"/>
              </a:lnSpc>
              <a:spcBef>
                <a:spcPts val="680"/>
              </a:spcBef>
            </a:pPr>
            <a:r>
              <a:rPr sz="2650" b="0" spc="-70" dirty="0">
                <a:latin typeface="Bookman Old Style"/>
                <a:cs typeface="Bookman Old Style"/>
              </a:rPr>
              <a:t>For </a:t>
            </a:r>
            <a:r>
              <a:rPr sz="2650" b="0" spc="-140" dirty="0">
                <a:latin typeface="Bookman Old Style"/>
                <a:cs typeface="Bookman Old Style"/>
              </a:rPr>
              <a:t>make </a:t>
            </a:r>
            <a:r>
              <a:rPr sz="2650" b="0" spc="-125" dirty="0">
                <a:latin typeface="Bookman Old Style"/>
                <a:cs typeface="Bookman Old Style"/>
              </a:rPr>
              <a:t>easy</a:t>
            </a:r>
            <a:r>
              <a:rPr sz="2650" b="0" spc="420" dirty="0">
                <a:latin typeface="Bookman Old Style"/>
                <a:cs typeface="Bookman Old Style"/>
              </a:rPr>
              <a:t> </a:t>
            </a:r>
            <a:r>
              <a:rPr sz="2650" b="0" spc="-114" dirty="0">
                <a:latin typeface="Bookman Old Style"/>
                <a:cs typeface="Bookman Old Style"/>
              </a:rPr>
              <a:t>work.</a:t>
            </a:r>
            <a:endParaRPr sz="2650">
              <a:latin typeface="Bookman Old Style"/>
              <a:cs typeface="Bookman Old Style"/>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79500" y="425450"/>
            <a:ext cx="7848599" cy="530273"/>
          </a:xfrm>
          <a:prstGeom prst="rect">
            <a:avLst/>
          </a:prstGeom>
        </p:spPr>
        <p:txBody>
          <a:bodyPr vert="horz" wrap="square" lIns="0" tIns="17145" rIns="0" bIns="0" rtlCol="0">
            <a:spAutoFit/>
          </a:bodyPr>
          <a:lstStyle/>
          <a:p>
            <a:pPr marL="12700">
              <a:lnSpc>
                <a:spcPts val="4004"/>
              </a:lnSpc>
              <a:spcBef>
                <a:spcPts val="135"/>
              </a:spcBef>
            </a:pPr>
            <a:r>
              <a:rPr lang="en-US" sz="3400" spc="105" dirty="0" smtClean="0">
                <a:solidFill>
                  <a:srgbClr val="15A7DF"/>
                </a:solidFill>
              </a:rPr>
              <a:t>INTRODUCTION AND FEATURE OF C</a:t>
            </a:r>
            <a:endParaRPr sz="3500"/>
          </a:p>
        </p:txBody>
      </p:sp>
      <p:sp>
        <p:nvSpPr>
          <p:cNvPr id="4" name="object 4"/>
          <p:cNvSpPr txBox="1"/>
          <p:nvPr/>
        </p:nvSpPr>
        <p:spPr>
          <a:xfrm>
            <a:off x="887698" y="1375856"/>
            <a:ext cx="3399154" cy="5377113"/>
          </a:xfrm>
          <a:prstGeom prst="rect">
            <a:avLst/>
          </a:prstGeom>
        </p:spPr>
        <p:txBody>
          <a:bodyPr vert="horz" wrap="square" lIns="0" tIns="13970" rIns="0" bIns="0" rtlCol="0">
            <a:spAutoFit/>
          </a:bodyPr>
          <a:lstStyle/>
          <a:p>
            <a:pPr marL="333375" marR="281305" algn="ctr">
              <a:lnSpc>
                <a:spcPct val="100000"/>
              </a:lnSpc>
              <a:spcBef>
                <a:spcPts val="110"/>
              </a:spcBef>
            </a:pPr>
            <a:r>
              <a:rPr sz="2650" spc="-65" dirty="0">
                <a:latin typeface="Times New Roman"/>
                <a:cs typeface="Times New Roman"/>
              </a:rPr>
              <a:t>C </a:t>
            </a:r>
            <a:r>
              <a:rPr sz="2650" dirty="0">
                <a:latin typeface="Times New Roman"/>
                <a:cs typeface="Times New Roman"/>
              </a:rPr>
              <a:t>is </a:t>
            </a:r>
            <a:r>
              <a:rPr sz="2650" spc="-20" dirty="0">
                <a:latin typeface="Times New Roman"/>
                <a:cs typeface="Times New Roman"/>
              </a:rPr>
              <a:t>a high-level </a:t>
            </a:r>
            <a:r>
              <a:rPr sz="2650" spc="-40" dirty="0">
                <a:latin typeface="Times New Roman"/>
                <a:cs typeface="Times New Roman"/>
              </a:rPr>
              <a:t>and  </a:t>
            </a:r>
            <a:r>
              <a:rPr sz="2650" spc="-20" dirty="0">
                <a:latin typeface="Times New Roman"/>
                <a:cs typeface="Times New Roman"/>
              </a:rPr>
              <a:t>general</a:t>
            </a:r>
            <a:endParaRPr sz="2650">
              <a:latin typeface="Times New Roman"/>
              <a:cs typeface="Times New Roman"/>
            </a:endParaRPr>
          </a:p>
          <a:p>
            <a:pPr marL="69850" marR="5080" indent="-31115" algn="ctr">
              <a:lnSpc>
                <a:spcPts val="3180"/>
              </a:lnSpc>
              <a:spcBef>
                <a:spcPts val="100"/>
              </a:spcBef>
            </a:pPr>
            <a:r>
              <a:rPr sz="2650" spc="-35" dirty="0">
                <a:latin typeface="Times New Roman"/>
                <a:cs typeface="Times New Roman"/>
              </a:rPr>
              <a:t>purpose programming  language </a:t>
            </a:r>
            <a:r>
              <a:rPr sz="2650" spc="-20" dirty="0">
                <a:latin typeface="Times New Roman"/>
                <a:cs typeface="Times New Roman"/>
              </a:rPr>
              <a:t>that </a:t>
            </a:r>
            <a:r>
              <a:rPr sz="2650" dirty="0">
                <a:latin typeface="Times New Roman"/>
                <a:cs typeface="Times New Roman"/>
              </a:rPr>
              <a:t>is </a:t>
            </a:r>
            <a:r>
              <a:rPr sz="2650" spc="-45" dirty="0">
                <a:latin typeface="Times New Roman"/>
                <a:cs typeface="Times New Roman"/>
              </a:rPr>
              <a:t>ideal </a:t>
            </a:r>
            <a:r>
              <a:rPr sz="2650" spc="-20" dirty="0">
                <a:latin typeface="Times New Roman"/>
                <a:cs typeface="Times New Roman"/>
              </a:rPr>
              <a:t>for  </a:t>
            </a:r>
            <a:r>
              <a:rPr sz="2650" spc="-30" dirty="0">
                <a:latin typeface="Times New Roman"/>
                <a:cs typeface="Times New Roman"/>
              </a:rPr>
              <a:t>developing </a:t>
            </a:r>
            <a:r>
              <a:rPr sz="2650" spc="-35" dirty="0">
                <a:latin typeface="Times New Roman"/>
                <a:cs typeface="Times New Roman"/>
              </a:rPr>
              <a:t>firmware </a:t>
            </a:r>
            <a:r>
              <a:rPr sz="2650" spc="-10" dirty="0">
                <a:latin typeface="Times New Roman"/>
                <a:cs typeface="Times New Roman"/>
              </a:rPr>
              <a:t>or  </a:t>
            </a:r>
            <a:r>
              <a:rPr sz="2650" spc="-30" dirty="0">
                <a:latin typeface="Times New Roman"/>
                <a:cs typeface="Times New Roman"/>
              </a:rPr>
              <a:t>portable</a:t>
            </a:r>
            <a:r>
              <a:rPr sz="2650" spc="215" dirty="0">
                <a:latin typeface="Times New Roman"/>
                <a:cs typeface="Times New Roman"/>
              </a:rPr>
              <a:t> </a:t>
            </a:r>
            <a:r>
              <a:rPr sz="2650" spc="-25" dirty="0">
                <a:latin typeface="Times New Roman"/>
                <a:cs typeface="Times New Roman"/>
              </a:rPr>
              <a:t>applications.</a:t>
            </a:r>
            <a:endParaRPr sz="2650">
              <a:latin typeface="Times New Roman"/>
              <a:cs typeface="Times New Roman"/>
            </a:endParaRPr>
          </a:p>
          <a:p>
            <a:pPr>
              <a:lnSpc>
                <a:spcPct val="100000"/>
              </a:lnSpc>
            </a:pPr>
            <a:endParaRPr sz="2900">
              <a:latin typeface="Times New Roman"/>
              <a:cs typeface="Times New Roman"/>
            </a:endParaRPr>
          </a:p>
          <a:p>
            <a:pPr marL="12700" marR="380365" indent="-22225" algn="ctr">
              <a:lnSpc>
                <a:spcPct val="100000"/>
              </a:lnSpc>
              <a:spcBef>
                <a:spcPts val="5"/>
              </a:spcBef>
            </a:pPr>
            <a:r>
              <a:rPr sz="2650" spc="-65" smtClean="0">
                <a:latin typeface="Times New Roman"/>
                <a:cs typeface="Times New Roman"/>
              </a:rPr>
              <a:t>C </a:t>
            </a:r>
            <a:r>
              <a:rPr sz="2650" spc="-45" dirty="0">
                <a:latin typeface="Times New Roman"/>
                <a:cs typeface="Times New Roman"/>
              </a:rPr>
              <a:t>is </a:t>
            </a:r>
            <a:r>
              <a:rPr sz="2650" spc="-20" dirty="0">
                <a:latin typeface="Times New Roman"/>
                <a:cs typeface="Times New Roman"/>
              </a:rPr>
              <a:t>a </a:t>
            </a:r>
            <a:r>
              <a:rPr sz="2650" spc="-35" dirty="0">
                <a:latin typeface="Times New Roman"/>
                <a:cs typeface="Times New Roman"/>
              </a:rPr>
              <a:t>structured,  </a:t>
            </a:r>
            <a:r>
              <a:rPr sz="2650" spc="-20" dirty="0">
                <a:latin typeface="Times New Roman"/>
                <a:cs typeface="Times New Roman"/>
              </a:rPr>
              <a:t>procedural </a:t>
            </a:r>
            <a:r>
              <a:rPr sz="2650" spc="-35" dirty="0">
                <a:latin typeface="Times New Roman"/>
                <a:cs typeface="Times New Roman"/>
              </a:rPr>
              <a:t>programmi  </a:t>
            </a:r>
            <a:r>
              <a:rPr sz="2650" spc="-50" dirty="0">
                <a:latin typeface="Times New Roman"/>
                <a:cs typeface="Times New Roman"/>
              </a:rPr>
              <a:t>ng </a:t>
            </a:r>
            <a:r>
              <a:rPr sz="2650" spc="-35" dirty="0">
                <a:latin typeface="Times New Roman"/>
                <a:cs typeface="Times New Roman"/>
              </a:rPr>
              <a:t>language </a:t>
            </a:r>
            <a:r>
              <a:rPr sz="2650" spc="-20" dirty="0">
                <a:latin typeface="Times New Roman"/>
                <a:cs typeface="Times New Roman"/>
              </a:rPr>
              <a:t>that </a:t>
            </a:r>
            <a:r>
              <a:rPr sz="2650" spc="-30" dirty="0">
                <a:latin typeface="Times New Roman"/>
                <a:cs typeface="Times New Roman"/>
              </a:rPr>
              <a:t>has  </a:t>
            </a:r>
            <a:r>
              <a:rPr sz="2650" spc="-35" dirty="0">
                <a:latin typeface="Times New Roman"/>
                <a:cs typeface="Times New Roman"/>
              </a:rPr>
              <a:t>been </a:t>
            </a:r>
            <a:r>
              <a:rPr sz="2650" spc="-50" dirty="0">
                <a:latin typeface="Times New Roman"/>
                <a:cs typeface="Times New Roman"/>
              </a:rPr>
              <a:t>widely </a:t>
            </a:r>
            <a:r>
              <a:rPr sz="2650" spc="-55" dirty="0">
                <a:latin typeface="Times New Roman"/>
                <a:cs typeface="Times New Roman"/>
              </a:rPr>
              <a:t>used </a:t>
            </a:r>
            <a:r>
              <a:rPr sz="2650" spc="-45" dirty="0">
                <a:latin typeface="Times New Roman"/>
                <a:cs typeface="Times New Roman"/>
              </a:rPr>
              <a:t>both  </a:t>
            </a:r>
            <a:r>
              <a:rPr sz="2650" spc="-20" dirty="0">
                <a:latin typeface="Times New Roman"/>
                <a:cs typeface="Times New Roman"/>
              </a:rPr>
              <a:t>for </a:t>
            </a:r>
            <a:r>
              <a:rPr sz="2650" spc="-30" dirty="0">
                <a:latin typeface="Times New Roman"/>
                <a:cs typeface="Times New Roman"/>
              </a:rPr>
              <a:t>operating </a:t>
            </a:r>
            <a:r>
              <a:rPr sz="2650" spc="-40" dirty="0">
                <a:latin typeface="Times New Roman"/>
                <a:cs typeface="Times New Roman"/>
              </a:rPr>
              <a:t>systems  and</a:t>
            </a:r>
            <a:r>
              <a:rPr sz="2650" spc="100" dirty="0">
                <a:latin typeface="Times New Roman"/>
                <a:cs typeface="Times New Roman"/>
              </a:rPr>
              <a:t> </a:t>
            </a:r>
            <a:r>
              <a:rPr sz="2650" spc="-35" dirty="0">
                <a:latin typeface="Times New Roman"/>
                <a:cs typeface="Times New Roman"/>
              </a:rPr>
              <a:t>applications</a:t>
            </a:r>
            <a:endParaRPr sz="2650">
              <a:latin typeface="Times New Roman"/>
              <a:cs typeface="Times New Roman"/>
            </a:endParaRPr>
          </a:p>
        </p:txBody>
      </p:sp>
      <p:sp>
        <p:nvSpPr>
          <p:cNvPr id="5" name="object 5"/>
          <p:cNvSpPr txBox="1"/>
          <p:nvPr/>
        </p:nvSpPr>
        <p:spPr>
          <a:xfrm>
            <a:off x="6036354" y="1049932"/>
            <a:ext cx="3501345" cy="2930995"/>
          </a:xfrm>
          <a:prstGeom prst="rect">
            <a:avLst/>
          </a:prstGeom>
        </p:spPr>
        <p:txBody>
          <a:bodyPr vert="horz" wrap="square" lIns="0" tIns="1905" rIns="0" bIns="0" rtlCol="0">
            <a:spAutoFit/>
          </a:bodyPr>
          <a:lstStyle/>
          <a:p>
            <a:pPr marL="512445" marR="532130" indent="376555" algn="ctr">
              <a:lnSpc>
                <a:spcPct val="104500"/>
              </a:lnSpc>
              <a:spcBef>
                <a:spcPts val="15"/>
              </a:spcBef>
              <a:tabLst>
                <a:tab pos="1671320" algn="l"/>
              </a:tabLst>
            </a:pPr>
            <a:r>
              <a:rPr lang="en-US" sz="2000" b="0" spc="-185" dirty="0" smtClean="0">
                <a:latin typeface="Bookman Old Style"/>
                <a:cs typeface="Bookman Old Style"/>
              </a:rPr>
              <a:t>C is a high level programming  language</a:t>
            </a:r>
            <a:endParaRPr sz="2000">
              <a:latin typeface="Bookman Old Style"/>
              <a:cs typeface="Bookman Old Style"/>
            </a:endParaRPr>
          </a:p>
          <a:p>
            <a:pPr marL="286385" algn="ctr">
              <a:lnSpc>
                <a:spcPct val="100000"/>
              </a:lnSpc>
              <a:spcBef>
                <a:spcPts val="114"/>
              </a:spcBef>
            </a:pPr>
            <a:r>
              <a:rPr sz="2100" b="0" spc="-190" dirty="0">
                <a:latin typeface="Bookman Old Style"/>
                <a:cs typeface="Bookman Old Style"/>
              </a:rPr>
              <a:t>language </a:t>
            </a:r>
            <a:r>
              <a:rPr sz="2100" b="0" spc="-140" dirty="0">
                <a:latin typeface="Bookman Old Style"/>
                <a:cs typeface="Bookman Old Style"/>
              </a:rPr>
              <a:t>developed</a:t>
            </a:r>
            <a:r>
              <a:rPr sz="2100" b="0" spc="-270" dirty="0">
                <a:latin typeface="Bookman Old Style"/>
                <a:cs typeface="Bookman Old Style"/>
              </a:rPr>
              <a:t> </a:t>
            </a:r>
            <a:r>
              <a:rPr sz="2100" b="0" spc="-140" dirty="0">
                <a:latin typeface="Bookman Old Style"/>
                <a:cs typeface="Bookman Old Style"/>
              </a:rPr>
              <a:t>by</a:t>
            </a:r>
            <a:endParaRPr sz="2100">
              <a:latin typeface="Bookman Old Style"/>
              <a:cs typeface="Bookman Old Style"/>
            </a:endParaRPr>
          </a:p>
          <a:p>
            <a:pPr algn="ctr">
              <a:lnSpc>
                <a:spcPct val="100000"/>
              </a:lnSpc>
              <a:spcBef>
                <a:spcPts val="345"/>
              </a:spcBef>
            </a:pPr>
            <a:r>
              <a:rPr sz="2800" spc="90" dirty="0">
                <a:latin typeface="Times New Roman"/>
                <a:cs typeface="Times New Roman"/>
              </a:rPr>
              <a:t>Dennis </a:t>
            </a:r>
            <a:r>
              <a:rPr sz="2800" spc="-95" dirty="0">
                <a:latin typeface="Times New Roman"/>
                <a:cs typeface="Times New Roman"/>
              </a:rPr>
              <a:t>Ritchie </a:t>
            </a:r>
            <a:r>
              <a:rPr sz="2800" spc="-65" dirty="0">
                <a:latin typeface="Times New Roman"/>
                <a:cs typeface="Times New Roman"/>
              </a:rPr>
              <a:t>at</a:t>
            </a:r>
            <a:r>
              <a:rPr sz="2800" spc="285" dirty="0">
                <a:latin typeface="Times New Roman"/>
                <a:cs typeface="Times New Roman"/>
              </a:rPr>
              <a:t> </a:t>
            </a:r>
            <a:r>
              <a:rPr sz="2800" spc="-110" dirty="0">
                <a:latin typeface="Times New Roman"/>
                <a:cs typeface="Times New Roman"/>
              </a:rPr>
              <a:t>Bell</a:t>
            </a:r>
            <a:endParaRPr sz="2800">
              <a:latin typeface="Times New Roman"/>
              <a:cs typeface="Times New Roman"/>
            </a:endParaRPr>
          </a:p>
          <a:p>
            <a:pPr algn="ctr">
              <a:lnSpc>
                <a:spcPct val="100000"/>
              </a:lnSpc>
              <a:spcBef>
                <a:spcPts val="40"/>
              </a:spcBef>
            </a:pPr>
            <a:r>
              <a:rPr sz="2650" spc="-25" dirty="0">
                <a:latin typeface="Times New Roman"/>
                <a:cs typeface="Times New Roman"/>
              </a:rPr>
              <a:t>Labs </a:t>
            </a:r>
            <a:r>
              <a:rPr sz="2650" dirty="0">
                <a:latin typeface="Times New Roman"/>
                <a:cs typeface="Times New Roman"/>
              </a:rPr>
              <a:t>in </a:t>
            </a:r>
            <a:r>
              <a:rPr sz="2650" spc="-10" dirty="0">
                <a:latin typeface="Times New Roman"/>
                <a:cs typeface="Times New Roman"/>
              </a:rPr>
              <a:t>the </a:t>
            </a:r>
            <a:r>
              <a:rPr sz="2650" spc="-80" dirty="0">
                <a:latin typeface="Times New Roman"/>
                <a:cs typeface="Times New Roman"/>
              </a:rPr>
              <a:t>mid</a:t>
            </a:r>
            <a:r>
              <a:rPr sz="2650" spc="254" dirty="0">
                <a:latin typeface="Times New Roman"/>
                <a:cs typeface="Times New Roman"/>
              </a:rPr>
              <a:t> </a:t>
            </a:r>
            <a:r>
              <a:rPr sz="2650" spc="-20" dirty="0">
                <a:latin typeface="Times New Roman"/>
                <a:cs typeface="Times New Roman"/>
              </a:rPr>
              <a:t>1970s.</a:t>
            </a:r>
            <a:endParaRPr sz="2650">
              <a:latin typeface="Times New Roman"/>
              <a:cs typeface="Times New Roman"/>
            </a:endParaRPr>
          </a:p>
          <a:p>
            <a:pPr marL="226695" marR="244475" indent="1905" algn="ctr">
              <a:lnSpc>
                <a:spcPct val="106200"/>
              </a:lnSpc>
              <a:spcBef>
                <a:spcPts val="229"/>
              </a:spcBef>
            </a:pPr>
            <a:r>
              <a:rPr sz="2250" b="0" spc="-30" dirty="0">
                <a:latin typeface="Bookman Old Style"/>
                <a:cs typeface="Bookman Old Style"/>
              </a:rPr>
              <a:t>Although </a:t>
            </a:r>
            <a:r>
              <a:rPr sz="2250" b="0" spc="-190" dirty="0">
                <a:latin typeface="Bookman Old Style"/>
                <a:cs typeface="Bookman Old Style"/>
              </a:rPr>
              <a:t>originally  </a:t>
            </a:r>
            <a:r>
              <a:rPr sz="2100" b="0" spc="-175" dirty="0">
                <a:latin typeface="Bookman Old Style"/>
                <a:cs typeface="Bookman Old Style"/>
              </a:rPr>
              <a:t>designed </a:t>
            </a:r>
            <a:r>
              <a:rPr sz="2100" b="0" spc="-260" dirty="0">
                <a:latin typeface="Bookman Old Style"/>
                <a:cs typeface="Bookman Old Style"/>
              </a:rPr>
              <a:t>as </a:t>
            </a:r>
            <a:r>
              <a:rPr sz="2100" b="0" spc="-330" dirty="0">
                <a:latin typeface="Bookman Old Style"/>
                <a:cs typeface="Bookman Old Style"/>
              </a:rPr>
              <a:t>a </a:t>
            </a:r>
            <a:r>
              <a:rPr sz="2100" b="0" spc="-215" dirty="0">
                <a:latin typeface="Bookman Old Style"/>
                <a:cs typeface="Bookman Old Style"/>
              </a:rPr>
              <a:t>System  </a:t>
            </a:r>
            <a:r>
              <a:rPr sz="2050" b="0" spc="-160" dirty="0">
                <a:latin typeface="Bookman Old Style"/>
                <a:cs typeface="Bookman Old Style"/>
              </a:rPr>
              <a:t>programming</a:t>
            </a:r>
            <a:r>
              <a:rPr sz="2050" b="0" spc="170" dirty="0">
                <a:latin typeface="Bookman Old Style"/>
                <a:cs typeface="Bookman Old Style"/>
              </a:rPr>
              <a:t> </a:t>
            </a:r>
            <a:r>
              <a:rPr sz="2050" b="0" spc="-155" dirty="0">
                <a:latin typeface="Bookman Old Style"/>
                <a:cs typeface="Bookman Old Style"/>
              </a:rPr>
              <a:t>language.</a:t>
            </a:r>
            <a:endParaRPr sz="2050">
              <a:latin typeface="Bookman Old Style"/>
              <a:cs typeface="Bookman Old Style"/>
            </a:endParaRPr>
          </a:p>
        </p:txBody>
      </p:sp>
      <p:sp>
        <p:nvSpPr>
          <p:cNvPr id="6" name="object 6"/>
          <p:cNvSpPr txBox="1"/>
          <p:nvPr/>
        </p:nvSpPr>
        <p:spPr>
          <a:xfrm>
            <a:off x="6184900" y="4464050"/>
            <a:ext cx="3761104" cy="1688464"/>
          </a:xfrm>
          <a:prstGeom prst="rect">
            <a:avLst/>
          </a:prstGeom>
        </p:spPr>
        <p:txBody>
          <a:bodyPr vert="horz" wrap="square" lIns="0" tIns="1905" rIns="0" bIns="0" rtlCol="0">
            <a:spAutoFit/>
          </a:bodyPr>
          <a:lstStyle/>
          <a:p>
            <a:pPr marL="12065" marR="374015" indent="-3810" algn="ctr">
              <a:lnSpc>
                <a:spcPct val="104500"/>
              </a:lnSpc>
              <a:spcBef>
                <a:spcPts val="15"/>
              </a:spcBef>
            </a:pPr>
            <a:r>
              <a:rPr sz="2100" b="0" spc="-185" dirty="0">
                <a:latin typeface="Bookman Old Style"/>
                <a:cs typeface="Bookman Old Style"/>
              </a:rPr>
              <a:t>C </a:t>
            </a:r>
            <a:r>
              <a:rPr sz="2100" b="0" spc="-315" dirty="0">
                <a:latin typeface="Bookman Old Style"/>
                <a:cs typeface="Bookman Old Style"/>
              </a:rPr>
              <a:t>has </a:t>
            </a:r>
            <a:r>
              <a:rPr sz="2100" b="0" spc="-140" dirty="0">
                <a:latin typeface="Bookman Old Style"/>
                <a:cs typeface="Bookman Old Style"/>
              </a:rPr>
              <a:t>proved </a:t>
            </a:r>
            <a:r>
              <a:rPr sz="2100" b="0" spc="-170" dirty="0">
                <a:latin typeface="Bookman Old Style"/>
                <a:cs typeface="Bookman Old Style"/>
              </a:rPr>
              <a:t>to </a:t>
            </a:r>
            <a:r>
              <a:rPr sz="2100" b="0" spc="-160" dirty="0">
                <a:latin typeface="Bookman Old Style"/>
                <a:cs typeface="Bookman Old Style"/>
              </a:rPr>
              <a:t>be </a:t>
            </a:r>
            <a:r>
              <a:rPr sz="2100" b="0" spc="-330" dirty="0">
                <a:latin typeface="Bookman Old Style"/>
                <a:cs typeface="Bookman Old Style"/>
              </a:rPr>
              <a:t>a </a:t>
            </a:r>
            <a:r>
              <a:rPr sz="2100" b="0" spc="-125" dirty="0">
                <a:latin typeface="Bookman Old Style"/>
                <a:cs typeface="Bookman Old Style"/>
              </a:rPr>
              <a:t>powerful  </a:t>
            </a:r>
            <a:r>
              <a:rPr sz="2100" b="0" spc="-265" dirty="0">
                <a:latin typeface="Bookman Old Style"/>
                <a:cs typeface="Bookman Old Style"/>
              </a:rPr>
              <a:t>and </a:t>
            </a:r>
            <a:r>
              <a:rPr sz="2100" b="0" spc="-85" dirty="0">
                <a:latin typeface="Bookman Old Style"/>
                <a:cs typeface="Bookman Old Style"/>
              </a:rPr>
              <a:t>flexible </a:t>
            </a:r>
            <a:r>
              <a:rPr sz="2100" b="0" spc="-190" dirty="0">
                <a:latin typeface="Bookman Old Style"/>
                <a:cs typeface="Bookman Old Style"/>
              </a:rPr>
              <a:t>language </a:t>
            </a:r>
            <a:r>
              <a:rPr sz="2100" b="0" spc="-270" dirty="0">
                <a:latin typeface="Bookman Old Style"/>
                <a:cs typeface="Bookman Old Style"/>
              </a:rPr>
              <a:t>that </a:t>
            </a:r>
            <a:r>
              <a:rPr sz="2100" b="0" spc="-235" dirty="0">
                <a:latin typeface="Bookman Old Style"/>
                <a:cs typeface="Bookman Old Style"/>
              </a:rPr>
              <a:t>can  </a:t>
            </a:r>
            <a:r>
              <a:rPr sz="2100" b="0" spc="-160" dirty="0">
                <a:latin typeface="Bookman Old Style"/>
                <a:cs typeface="Bookman Old Style"/>
              </a:rPr>
              <a:t>be </a:t>
            </a:r>
            <a:r>
              <a:rPr sz="2100" b="0" spc="-240" dirty="0">
                <a:latin typeface="Bookman Old Style"/>
                <a:cs typeface="Bookman Old Style"/>
              </a:rPr>
              <a:t>used </a:t>
            </a:r>
            <a:r>
              <a:rPr sz="2100" b="0" spc="-75" dirty="0">
                <a:latin typeface="Bookman Old Style"/>
                <a:cs typeface="Bookman Old Style"/>
              </a:rPr>
              <a:t>for </a:t>
            </a:r>
            <a:r>
              <a:rPr sz="2100" b="0" spc="-330" dirty="0">
                <a:latin typeface="Bookman Old Style"/>
                <a:cs typeface="Bookman Old Style"/>
              </a:rPr>
              <a:t>a </a:t>
            </a:r>
            <a:r>
              <a:rPr sz="2100" b="0" spc="-150" dirty="0">
                <a:latin typeface="Bookman Old Style"/>
                <a:cs typeface="Bookman Old Style"/>
              </a:rPr>
              <a:t>variety </a:t>
            </a:r>
            <a:r>
              <a:rPr sz="2100" b="0" spc="-30" dirty="0">
                <a:latin typeface="Bookman Old Style"/>
                <a:cs typeface="Bookman Old Style"/>
              </a:rPr>
              <a:t>of  </a:t>
            </a:r>
            <a:r>
              <a:rPr sz="2100" b="0" spc="-165" dirty="0">
                <a:latin typeface="Bookman Old Style"/>
                <a:cs typeface="Bookman Old Style"/>
              </a:rPr>
              <a:t>applications, </a:t>
            </a:r>
            <a:r>
              <a:rPr sz="2100" b="0" spc="-155" dirty="0">
                <a:latin typeface="Bookman Old Style"/>
                <a:cs typeface="Bookman Old Style"/>
              </a:rPr>
              <a:t>from</a:t>
            </a:r>
            <a:r>
              <a:rPr sz="2100" b="0" spc="-405" dirty="0">
                <a:latin typeface="Bookman Old Style"/>
                <a:cs typeface="Bookman Old Style"/>
              </a:rPr>
              <a:t> </a:t>
            </a:r>
            <a:r>
              <a:rPr sz="2100" b="0" spc="-220" dirty="0">
                <a:latin typeface="Bookman Old Style"/>
                <a:cs typeface="Bookman Old Style"/>
              </a:rPr>
              <a:t>business</a:t>
            </a:r>
            <a:endParaRPr sz="2100">
              <a:latin typeface="Bookman Old Style"/>
              <a:cs typeface="Bookman Old Style"/>
            </a:endParaRPr>
          </a:p>
          <a:p>
            <a:pPr marL="281305" algn="ctr">
              <a:lnSpc>
                <a:spcPct val="100000"/>
              </a:lnSpc>
              <a:spcBef>
                <a:spcPts val="114"/>
              </a:spcBef>
              <a:tabLst>
                <a:tab pos="3585845" algn="l"/>
              </a:tabLst>
            </a:pPr>
            <a:r>
              <a:rPr sz="2100" b="0" spc="-200" dirty="0">
                <a:latin typeface="Bookman Old Style"/>
                <a:cs typeface="Bookman Old Style"/>
              </a:rPr>
              <a:t>programs</a:t>
            </a:r>
            <a:r>
              <a:rPr sz="2100" b="0" spc="30" dirty="0">
                <a:latin typeface="Bookman Old Style"/>
                <a:cs typeface="Bookman Old Style"/>
              </a:rPr>
              <a:t> </a:t>
            </a:r>
            <a:r>
              <a:rPr sz="2100" b="0" spc="-170" dirty="0">
                <a:latin typeface="Bookman Old Style"/>
                <a:cs typeface="Bookman Old Style"/>
              </a:rPr>
              <a:t>to</a:t>
            </a:r>
            <a:r>
              <a:rPr sz="2100" b="0" spc="5" dirty="0">
                <a:latin typeface="Bookman Old Style"/>
                <a:cs typeface="Bookman Old Style"/>
              </a:rPr>
              <a:t> </a:t>
            </a:r>
            <a:r>
              <a:rPr sz="2100" b="0" spc="-155" dirty="0">
                <a:latin typeface="Bookman Old Style"/>
                <a:cs typeface="Bookman Old Style"/>
              </a:rPr>
              <a:t>engineering.	</a:t>
            </a:r>
            <a:r>
              <a:rPr sz="2100" b="0" spc="10" dirty="0">
                <a:solidFill>
                  <a:srgbClr val="FF8334"/>
                </a:solidFill>
                <a:latin typeface="Bookman Old Style"/>
                <a:cs typeface="Bookman Old Style"/>
              </a:rPr>
              <a:t>',</a:t>
            </a:r>
            <a:endParaRPr sz="2100">
              <a:latin typeface="Bookman Old Style"/>
              <a:cs typeface="Bookman Old Style"/>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231901" y="336591"/>
            <a:ext cx="7162800" cy="548227"/>
          </a:xfrm>
          <a:prstGeom prst="rect">
            <a:avLst/>
          </a:prstGeom>
        </p:spPr>
        <p:txBody>
          <a:bodyPr vert="horz" wrap="square" lIns="0" tIns="17145" rIns="0" bIns="0" rtlCol="0">
            <a:spAutoFit/>
          </a:bodyPr>
          <a:lstStyle/>
          <a:p>
            <a:pPr marL="12700">
              <a:lnSpc>
                <a:spcPct val="100000"/>
              </a:lnSpc>
              <a:spcBef>
                <a:spcPts val="135"/>
              </a:spcBef>
            </a:pPr>
            <a:r>
              <a:rPr lang="en-US" sz="3450" dirty="0" smtClean="0">
                <a:latin typeface="Bookman Old Style"/>
                <a:cs typeface="Bookman Old Style"/>
              </a:rPr>
              <a:t>HISTORY OF C LANGUAGE</a:t>
            </a:r>
            <a:endParaRPr sz="3450">
              <a:latin typeface="Bookman Old Style"/>
              <a:cs typeface="Bookman Old Style"/>
            </a:endParaRPr>
          </a:p>
        </p:txBody>
      </p:sp>
      <p:sp>
        <p:nvSpPr>
          <p:cNvPr id="5" name="object 5"/>
          <p:cNvSpPr txBox="1"/>
          <p:nvPr/>
        </p:nvSpPr>
        <p:spPr>
          <a:xfrm>
            <a:off x="1195191" y="1497614"/>
            <a:ext cx="7346315" cy="5404835"/>
          </a:xfrm>
          <a:prstGeom prst="rect">
            <a:avLst/>
          </a:prstGeom>
        </p:spPr>
        <p:txBody>
          <a:bodyPr vert="horz" wrap="square" lIns="0" tIns="65405" rIns="0" bIns="0" rtlCol="0">
            <a:spAutoFit/>
          </a:bodyPr>
          <a:lstStyle/>
          <a:p>
            <a:pPr marL="15240" marR="264795" indent="-3175">
              <a:lnSpc>
                <a:spcPts val="2870"/>
              </a:lnSpc>
              <a:spcBef>
                <a:spcPts val="515"/>
              </a:spcBef>
            </a:pPr>
            <a:r>
              <a:rPr sz="2700" b="0" spc="-120" dirty="0">
                <a:latin typeface="Bookman Old Style"/>
                <a:cs typeface="Bookman Old Style"/>
              </a:rPr>
              <a:t>Developed </a:t>
            </a:r>
            <a:r>
              <a:rPr sz="2700" b="0" spc="-110" dirty="0">
                <a:latin typeface="Bookman Old Style"/>
                <a:cs typeface="Bookman Old Style"/>
              </a:rPr>
              <a:t>between </a:t>
            </a:r>
            <a:r>
              <a:rPr sz="2700" b="0" spc="-200" dirty="0">
                <a:latin typeface="Bookman Old Style"/>
                <a:cs typeface="Bookman Old Style"/>
              </a:rPr>
              <a:t>1969 </a:t>
            </a:r>
            <a:r>
              <a:rPr sz="2700" b="0" spc="-185" dirty="0">
                <a:latin typeface="Bookman Old Style"/>
                <a:cs typeface="Bookman Old Style"/>
              </a:rPr>
              <a:t>and </a:t>
            </a:r>
            <a:r>
              <a:rPr sz="2700" b="0" spc="-220" dirty="0">
                <a:latin typeface="Bookman Old Style"/>
                <a:cs typeface="Bookman Old Style"/>
              </a:rPr>
              <a:t>1973 </a:t>
            </a:r>
            <a:r>
              <a:rPr sz="2700" b="0" spc="-145" dirty="0">
                <a:latin typeface="Bookman Old Style"/>
                <a:cs typeface="Bookman Old Style"/>
              </a:rPr>
              <a:t>along </a:t>
            </a:r>
            <a:r>
              <a:rPr sz="2700" b="0" spc="-100" dirty="0">
                <a:latin typeface="Bookman Old Style"/>
                <a:cs typeface="Bookman Old Style"/>
              </a:rPr>
              <a:t>with  </a:t>
            </a:r>
            <a:r>
              <a:rPr sz="2700" b="0" spc="-95" dirty="0">
                <a:latin typeface="Bookman Old Style"/>
                <a:cs typeface="Bookman Old Style"/>
              </a:rPr>
              <a:t>Unix</a:t>
            </a:r>
            <a:endParaRPr sz="2700">
              <a:latin typeface="Bookman Old Style"/>
              <a:cs typeface="Bookman Old Style"/>
            </a:endParaRPr>
          </a:p>
          <a:p>
            <a:pPr marL="12700">
              <a:lnSpc>
                <a:spcPct val="100000"/>
              </a:lnSpc>
              <a:spcBef>
                <a:spcPts val="259"/>
              </a:spcBef>
            </a:pPr>
            <a:r>
              <a:rPr sz="2650" b="0" spc="-140" dirty="0">
                <a:latin typeface="Bookman Old Style"/>
                <a:cs typeface="Bookman Old Style"/>
              </a:rPr>
              <a:t>Due </a:t>
            </a:r>
            <a:r>
              <a:rPr sz="2650" b="0" spc="-130" dirty="0">
                <a:latin typeface="Bookman Old Style"/>
                <a:cs typeface="Bookman Old Style"/>
              </a:rPr>
              <a:t>mostly </a:t>
            </a:r>
            <a:r>
              <a:rPr sz="2650" b="0" spc="-100" dirty="0">
                <a:latin typeface="Bookman Old Style"/>
                <a:cs typeface="Bookman Old Style"/>
              </a:rPr>
              <a:t>to </a:t>
            </a:r>
            <a:r>
              <a:rPr sz="2650" b="0" spc="-120" dirty="0">
                <a:latin typeface="Bookman Old Style"/>
                <a:cs typeface="Bookman Old Style"/>
              </a:rPr>
              <a:t>Dennis</a:t>
            </a:r>
            <a:r>
              <a:rPr sz="2650" b="0" spc="-150" dirty="0">
                <a:latin typeface="Bookman Old Style"/>
                <a:cs typeface="Bookman Old Style"/>
              </a:rPr>
              <a:t> </a:t>
            </a:r>
            <a:r>
              <a:rPr sz="2650" b="0" spc="-65" dirty="0">
                <a:latin typeface="Bookman Old Style"/>
                <a:cs typeface="Bookman Old Style"/>
              </a:rPr>
              <a:t>Ritchie</a:t>
            </a:r>
            <a:endParaRPr sz="2650">
              <a:latin typeface="Bookman Old Style"/>
              <a:cs typeface="Bookman Old Style"/>
            </a:endParaRPr>
          </a:p>
          <a:p>
            <a:pPr marL="12700">
              <a:lnSpc>
                <a:spcPct val="100000"/>
              </a:lnSpc>
              <a:spcBef>
                <a:spcPts val="355"/>
              </a:spcBef>
            </a:pPr>
            <a:r>
              <a:rPr sz="2600" b="0" spc="-70" dirty="0">
                <a:latin typeface="Bookman Old Style"/>
                <a:cs typeface="Bookman Old Style"/>
              </a:rPr>
              <a:t>Designed </a:t>
            </a:r>
            <a:r>
              <a:rPr sz="2600" b="0" spc="-55" dirty="0">
                <a:latin typeface="Bookman Old Style"/>
                <a:cs typeface="Bookman Old Style"/>
              </a:rPr>
              <a:t>for </a:t>
            </a:r>
            <a:r>
              <a:rPr sz="2600" b="0" spc="-110" dirty="0">
                <a:latin typeface="Bookman Old Style"/>
                <a:cs typeface="Bookman Old Style"/>
              </a:rPr>
              <a:t>systems</a:t>
            </a:r>
            <a:r>
              <a:rPr sz="2600" b="0" spc="509" dirty="0">
                <a:latin typeface="Bookman Old Style"/>
                <a:cs typeface="Bookman Old Style"/>
              </a:rPr>
              <a:t> </a:t>
            </a:r>
            <a:r>
              <a:rPr sz="2600" b="0" spc="-75" dirty="0">
                <a:latin typeface="Bookman Old Style"/>
                <a:cs typeface="Bookman Old Style"/>
              </a:rPr>
              <a:t>programming</a:t>
            </a:r>
            <a:endParaRPr sz="2600">
              <a:latin typeface="Bookman Old Style"/>
              <a:cs typeface="Bookman Old Style"/>
            </a:endParaRPr>
          </a:p>
          <a:p>
            <a:pPr marL="339725" marR="4497705" algn="just">
              <a:lnSpc>
                <a:spcPct val="109000"/>
              </a:lnSpc>
              <a:spcBef>
                <a:spcPts val="10"/>
              </a:spcBef>
              <a:tabLst>
                <a:tab pos="339725" algn="l"/>
              </a:tabLst>
            </a:pPr>
            <a:r>
              <a:rPr sz="2250" spc="135" dirty="0">
                <a:latin typeface="Times New Roman"/>
                <a:cs typeface="Times New Roman"/>
              </a:rPr>
              <a:t>Operating </a:t>
            </a:r>
            <a:r>
              <a:rPr sz="2250" spc="114" dirty="0">
                <a:latin typeface="Times New Roman"/>
                <a:cs typeface="Times New Roman"/>
              </a:rPr>
              <a:t>systems  </a:t>
            </a:r>
            <a:r>
              <a:rPr sz="2250" spc="95" dirty="0">
                <a:latin typeface="Times New Roman"/>
                <a:cs typeface="Times New Roman"/>
              </a:rPr>
              <a:t>Utility</a:t>
            </a:r>
            <a:r>
              <a:rPr sz="2250" spc="290" dirty="0">
                <a:latin typeface="Times New Roman"/>
                <a:cs typeface="Times New Roman"/>
              </a:rPr>
              <a:t> </a:t>
            </a:r>
            <a:r>
              <a:rPr sz="2250" spc="114" dirty="0">
                <a:latin typeface="Times New Roman"/>
                <a:cs typeface="Times New Roman"/>
              </a:rPr>
              <a:t>programs</a:t>
            </a:r>
            <a:endParaRPr sz="2250">
              <a:latin typeface="Times New Roman"/>
              <a:cs typeface="Times New Roman"/>
            </a:endParaRPr>
          </a:p>
          <a:p>
            <a:pPr marL="339725" marR="5608955" algn="just">
              <a:lnSpc>
                <a:spcPct val="109000"/>
              </a:lnSpc>
              <a:tabLst>
                <a:tab pos="339725" algn="l"/>
              </a:tabLst>
            </a:pPr>
            <a:r>
              <a:rPr sz="2250" spc="-535" smtClean="0">
                <a:solidFill>
                  <a:srgbClr val="F98234"/>
                </a:solidFill>
                <a:latin typeface="Times New Roman"/>
                <a:cs typeface="Times New Roman"/>
              </a:rPr>
              <a:t> </a:t>
            </a:r>
            <a:r>
              <a:rPr sz="2250" spc="80">
                <a:latin typeface="Times New Roman"/>
                <a:cs typeface="Times New Roman"/>
              </a:rPr>
              <a:t>Compilers  </a:t>
            </a:r>
            <a:r>
              <a:rPr sz="2250" spc="-345">
                <a:latin typeface="Times New Roman"/>
                <a:cs typeface="Times New Roman"/>
              </a:rPr>
              <a:t>  </a:t>
            </a:r>
            <a:r>
              <a:rPr sz="2250" spc="-285">
                <a:latin typeface="Times New Roman"/>
                <a:cs typeface="Times New Roman"/>
              </a:rPr>
              <a:t> </a:t>
            </a:r>
            <a:r>
              <a:rPr sz="2250" spc="125" smtClean="0">
                <a:latin typeface="Times New Roman"/>
                <a:cs typeface="Times New Roman"/>
              </a:rPr>
              <a:t>Filters</a:t>
            </a:r>
            <a:endParaRPr sz="2250">
              <a:latin typeface="Times New Roman"/>
              <a:cs typeface="Times New Roman"/>
            </a:endParaRPr>
          </a:p>
          <a:p>
            <a:pPr marL="20320">
              <a:lnSpc>
                <a:spcPct val="100000"/>
              </a:lnSpc>
              <a:spcBef>
                <a:spcPts val="395"/>
              </a:spcBef>
              <a:tabLst>
                <a:tab pos="2686050" algn="l"/>
              </a:tabLst>
            </a:pPr>
            <a:r>
              <a:rPr sz="2950" b="0" spc="-225" dirty="0">
                <a:latin typeface="Bookman Old Style"/>
                <a:cs typeface="Bookman Old Style"/>
              </a:rPr>
              <a:t>Evolved</a:t>
            </a:r>
            <a:r>
              <a:rPr sz="2950" b="0" spc="-70" dirty="0">
                <a:latin typeface="Bookman Old Style"/>
                <a:cs typeface="Bookman Old Style"/>
              </a:rPr>
              <a:t> </a:t>
            </a:r>
            <a:r>
              <a:rPr sz="2950" b="0" spc="-270" dirty="0">
                <a:latin typeface="Bookman Old Style"/>
                <a:cs typeface="Bookman Old Style"/>
              </a:rPr>
              <a:t>from</a:t>
            </a:r>
            <a:r>
              <a:rPr sz="2950" b="0" spc="25" dirty="0">
                <a:latin typeface="Bookman Old Style"/>
                <a:cs typeface="Bookman Old Style"/>
              </a:rPr>
              <a:t> </a:t>
            </a:r>
            <a:r>
              <a:rPr sz="2950" b="0" spc="45" dirty="0">
                <a:latin typeface="Bookman Old Style"/>
                <a:cs typeface="Bookman Old Style"/>
              </a:rPr>
              <a:t>B	</a:t>
            </a:r>
            <a:r>
              <a:rPr sz="2950" b="0" spc="-75" dirty="0">
                <a:latin typeface="Bookman Old Style"/>
                <a:cs typeface="Bookman Old Style"/>
              </a:rPr>
              <a:t>which </a:t>
            </a:r>
            <a:r>
              <a:rPr sz="2950" b="0" spc="-20" dirty="0">
                <a:latin typeface="Bookman Old Style"/>
                <a:cs typeface="Bookman Old Style"/>
              </a:rPr>
              <a:t>evolved </a:t>
            </a:r>
            <a:r>
              <a:rPr sz="2950" b="0" spc="-35" dirty="0">
                <a:latin typeface="Bookman Old Style"/>
                <a:cs typeface="Bookman Old Style"/>
              </a:rPr>
              <a:t>from</a:t>
            </a:r>
            <a:r>
              <a:rPr sz="2950" b="0" spc="300" dirty="0">
                <a:latin typeface="Bookman Old Style"/>
                <a:cs typeface="Bookman Old Style"/>
              </a:rPr>
              <a:t> </a:t>
            </a:r>
            <a:r>
              <a:rPr sz="2950" b="0" spc="75" dirty="0">
                <a:latin typeface="Bookman Old Style"/>
                <a:cs typeface="Bookman Old Style"/>
              </a:rPr>
              <a:t>BCPL</a:t>
            </a:r>
            <a:endParaRPr sz="2950">
              <a:latin typeface="Bookman Old Style"/>
              <a:cs typeface="Bookman Old Style"/>
            </a:endParaRPr>
          </a:p>
          <a:p>
            <a:pPr marL="1033780" marR="1114425" indent="-12700">
              <a:lnSpc>
                <a:spcPct val="107600"/>
              </a:lnSpc>
              <a:spcBef>
                <a:spcPts val="80"/>
              </a:spcBef>
            </a:pPr>
            <a:r>
              <a:rPr sz="1800" b="0" spc="-90" dirty="0">
                <a:latin typeface="Bookman Old Style"/>
                <a:cs typeface="Bookman Old Style"/>
              </a:rPr>
              <a:t>Designed </a:t>
            </a:r>
            <a:r>
              <a:rPr sz="1800" b="0" spc="-125" dirty="0">
                <a:latin typeface="Bookman Old Style"/>
                <a:cs typeface="Bookman Old Style"/>
              </a:rPr>
              <a:t>by </a:t>
            </a:r>
            <a:r>
              <a:rPr sz="1800" b="0" spc="-30" dirty="0">
                <a:latin typeface="Bookman Old Style"/>
                <a:cs typeface="Bookman Old Style"/>
              </a:rPr>
              <a:t>Martin </a:t>
            </a:r>
            <a:r>
              <a:rPr sz="1800" b="0" spc="-100" dirty="0">
                <a:latin typeface="Bookman Old Style"/>
                <a:cs typeface="Bookman Old Style"/>
              </a:rPr>
              <a:t>Richards </a:t>
            </a:r>
            <a:r>
              <a:rPr sz="1800" b="0" spc="-60" dirty="0">
                <a:latin typeface="Bookman Old Style"/>
                <a:cs typeface="Bookman Old Style"/>
              </a:rPr>
              <a:t>(Cambridge) in </a:t>
            </a:r>
            <a:r>
              <a:rPr sz="1800" b="0" spc="-145" dirty="0">
                <a:latin typeface="Bookman Old Style"/>
                <a:cs typeface="Bookman Old Style"/>
              </a:rPr>
              <a:t>1967  </a:t>
            </a:r>
            <a:r>
              <a:rPr sz="1800" b="0" spc="-65" dirty="0">
                <a:latin typeface="Bookman Old Style"/>
                <a:cs typeface="Bookman Old Style"/>
              </a:rPr>
              <a:t>Type</a:t>
            </a:r>
            <a:r>
              <a:rPr sz="1800" b="0" spc="-70" dirty="0">
                <a:latin typeface="Bookman Old Style"/>
                <a:cs typeface="Bookman Old Style"/>
              </a:rPr>
              <a:t> less</a:t>
            </a:r>
            <a:endParaRPr sz="1800">
              <a:latin typeface="Bookman Old Style"/>
              <a:cs typeface="Bookman Old Style"/>
            </a:endParaRPr>
          </a:p>
          <a:p>
            <a:pPr marL="1327150" marR="1343025" indent="8890">
              <a:lnSpc>
                <a:spcPct val="107600"/>
              </a:lnSpc>
            </a:pPr>
            <a:r>
              <a:rPr sz="1800" b="0" spc="-70" dirty="0">
                <a:latin typeface="Bookman Old Style"/>
                <a:cs typeface="Bookman Old Style"/>
              </a:rPr>
              <a:t>Everything </a:t>
            </a:r>
            <a:r>
              <a:rPr sz="1800" b="0" spc="-75" dirty="0">
                <a:latin typeface="Bookman Old Style"/>
                <a:cs typeface="Bookman Old Style"/>
              </a:rPr>
              <a:t>an </a:t>
            </a:r>
            <a:r>
              <a:rPr sz="1800" b="0" spc="-110" dirty="0">
                <a:latin typeface="Bookman Old Style"/>
                <a:cs typeface="Bookman Old Style"/>
              </a:rPr>
              <a:t>n-bit </a:t>
            </a:r>
            <a:r>
              <a:rPr sz="1800" b="0" spc="-60" dirty="0">
                <a:latin typeface="Bookman Old Style"/>
                <a:cs typeface="Bookman Old Style"/>
              </a:rPr>
              <a:t>integer </a:t>
            </a:r>
            <a:r>
              <a:rPr sz="1800" b="0" spc="5" dirty="0">
                <a:latin typeface="Bookman Old Style"/>
                <a:cs typeface="Bookman Old Style"/>
              </a:rPr>
              <a:t>(a </a:t>
            </a:r>
            <a:r>
              <a:rPr sz="1800" b="0" spc="-120" dirty="0">
                <a:latin typeface="Bookman Old Style"/>
                <a:cs typeface="Bookman Old Style"/>
              </a:rPr>
              <a:t>machine </a:t>
            </a:r>
            <a:r>
              <a:rPr sz="1800" b="0" spc="-90" dirty="0">
                <a:latin typeface="Bookman Old Style"/>
                <a:cs typeface="Bookman Old Style"/>
              </a:rPr>
              <a:t>word)  </a:t>
            </a:r>
            <a:r>
              <a:rPr sz="1800" b="0" spc="-65" dirty="0">
                <a:latin typeface="Bookman Old Style"/>
                <a:cs typeface="Bookman Old Style"/>
              </a:rPr>
              <a:t>Pointers </a:t>
            </a:r>
            <a:r>
              <a:rPr sz="1800" b="0" spc="-75" dirty="0">
                <a:latin typeface="Bookman Old Style"/>
                <a:cs typeface="Bookman Old Style"/>
              </a:rPr>
              <a:t>(addresses) </a:t>
            </a:r>
            <a:r>
              <a:rPr sz="1800" b="0" spc="-100" dirty="0">
                <a:latin typeface="Bookman Old Style"/>
                <a:cs typeface="Bookman Old Style"/>
              </a:rPr>
              <a:t>and </a:t>
            </a:r>
            <a:r>
              <a:rPr sz="1800" b="0" spc="-65" dirty="0">
                <a:latin typeface="Bookman Old Style"/>
                <a:cs typeface="Bookman Old Style"/>
              </a:rPr>
              <a:t>integers</a:t>
            </a:r>
            <a:r>
              <a:rPr sz="1800" b="0" spc="204" dirty="0">
                <a:latin typeface="Bookman Old Style"/>
                <a:cs typeface="Bookman Old Style"/>
              </a:rPr>
              <a:t> </a:t>
            </a:r>
            <a:r>
              <a:rPr sz="1800" b="0" spc="-80" dirty="0">
                <a:latin typeface="Bookman Old Style"/>
                <a:cs typeface="Bookman Old Style"/>
              </a:rPr>
              <a:t>identical</a:t>
            </a:r>
            <a:endParaRPr sz="1800">
              <a:latin typeface="Bookman Old Style"/>
              <a:cs typeface="Bookman Old Style"/>
            </a:endParaRPr>
          </a:p>
          <a:p>
            <a:pPr marL="1011555">
              <a:lnSpc>
                <a:spcPct val="100000"/>
              </a:lnSpc>
              <a:spcBef>
                <a:spcPts val="165"/>
              </a:spcBef>
            </a:pPr>
            <a:r>
              <a:rPr sz="1800" b="0" spc="-70" dirty="0">
                <a:latin typeface="Bookman Old Style"/>
                <a:cs typeface="Bookman Old Style"/>
              </a:rPr>
              <a:t>Memory </a:t>
            </a:r>
            <a:r>
              <a:rPr sz="1800" b="0" spc="-65" dirty="0">
                <a:latin typeface="Bookman Old Style"/>
                <a:cs typeface="Bookman Old Style"/>
              </a:rPr>
              <a:t>is </a:t>
            </a:r>
            <a:r>
              <a:rPr sz="1800" b="0" spc="-75" dirty="0">
                <a:latin typeface="Bookman Old Style"/>
                <a:cs typeface="Bookman Old Style"/>
              </a:rPr>
              <a:t>an </a:t>
            </a:r>
            <a:r>
              <a:rPr sz="1800" b="0" spc="-55" dirty="0">
                <a:latin typeface="Bookman Old Style"/>
                <a:cs typeface="Bookman Old Style"/>
              </a:rPr>
              <a:t>undifferentiated </a:t>
            </a:r>
            <a:r>
              <a:rPr sz="1800" b="0" spc="-75" dirty="0">
                <a:latin typeface="Bookman Old Style"/>
                <a:cs typeface="Bookman Old Style"/>
              </a:rPr>
              <a:t>array </a:t>
            </a:r>
            <a:r>
              <a:rPr sz="1800" b="0" spc="-80" dirty="0">
                <a:latin typeface="Bookman Old Style"/>
                <a:cs typeface="Bookman Old Style"/>
              </a:rPr>
              <a:t>of</a:t>
            </a:r>
            <a:r>
              <a:rPr sz="1800" b="0" spc="165" dirty="0">
                <a:latin typeface="Bookman Old Style"/>
                <a:cs typeface="Bookman Old Style"/>
              </a:rPr>
              <a:t> </a:t>
            </a:r>
            <a:r>
              <a:rPr sz="1800" b="0" spc="-114" dirty="0">
                <a:latin typeface="Bookman Old Style"/>
                <a:cs typeface="Bookman Old Style"/>
              </a:rPr>
              <a:t>words</a:t>
            </a:r>
            <a:endParaRPr sz="1800">
              <a:latin typeface="Bookman Old Style"/>
              <a:cs typeface="Bookman Old Style"/>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7300" y="501650"/>
            <a:ext cx="4368378" cy="564515"/>
          </a:xfrm>
          <a:prstGeom prst="rect">
            <a:avLst/>
          </a:prstGeom>
        </p:spPr>
        <p:txBody>
          <a:bodyPr vert="horz" wrap="square" lIns="0" tIns="17145" rIns="0" bIns="0" rtlCol="0">
            <a:spAutoFit/>
          </a:bodyPr>
          <a:lstStyle/>
          <a:p>
            <a:pPr marL="12700">
              <a:lnSpc>
                <a:spcPct val="100000"/>
              </a:lnSpc>
              <a:spcBef>
                <a:spcPts val="135"/>
              </a:spcBef>
            </a:pPr>
            <a:r>
              <a:rPr sz="3500" spc="80">
                <a:solidFill>
                  <a:srgbClr val="05B1EF"/>
                </a:solidFill>
              </a:rPr>
              <a:t>FEATURES</a:t>
            </a:r>
            <a:r>
              <a:rPr sz="3500" spc="195">
                <a:solidFill>
                  <a:srgbClr val="05B1EF"/>
                </a:solidFill>
              </a:rPr>
              <a:t> </a:t>
            </a:r>
            <a:r>
              <a:rPr sz="3500" spc="150" smtClean="0">
                <a:solidFill>
                  <a:srgbClr val="05B1F4"/>
                </a:solidFill>
              </a:rPr>
              <a:t>OF</a:t>
            </a:r>
            <a:r>
              <a:rPr lang="en-US" sz="3500" spc="150" dirty="0" smtClean="0">
                <a:solidFill>
                  <a:srgbClr val="05B1F4"/>
                </a:solidFill>
              </a:rPr>
              <a:t> C</a:t>
            </a:r>
            <a:endParaRPr sz="3500"/>
          </a:p>
        </p:txBody>
      </p:sp>
      <p:sp>
        <p:nvSpPr>
          <p:cNvPr id="3" name="object 3"/>
          <p:cNvSpPr txBox="1"/>
          <p:nvPr/>
        </p:nvSpPr>
        <p:spPr>
          <a:xfrm>
            <a:off x="3213100" y="1416050"/>
            <a:ext cx="3352800" cy="4294637"/>
          </a:xfrm>
          <a:prstGeom prst="rect">
            <a:avLst/>
          </a:prstGeom>
        </p:spPr>
        <p:txBody>
          <a:bodyPr vert="horz" wrap="square" lIns="0" tIns="12700" rIns="0" bIns="0" rtlCol="0">
            <a:spAutoFit/>
          </a:bodyPr>
          <a:lstStyle/>
          <a:p>
            <a:pPr algn="ctr">
              <a:lnSpc>
                <a:spcPct val="100000"/>
              </a:lnSpc>
              <a:spcBef>
                <a:spcPts val="100"/>
              </a:spcBef>
            </a:pPr>
            <a:r>
              <a:rPr sz="1600" b="1" spc="-45" dirty="0">
                <a:latin typeface="Bookman Old Style"/>
                <a:cs typeface="Bookman Old Style"/>
              </a:rPr>
              <a:t>Low </a:t>
            </a:r>
            <a:r>
              <a:rPr sz="1600" b="1" spc="-15" dirty="0">
                <a:latin typeface="Bookman Old Style"/>
                <a:cs typeface="Bookman Old Style"/>
              </a:rPr>
              <a:t>Level </a:t>
            </a:r>
            <a:r>
              <a:rPr sz="1600" b="1" spc="-75" dirty="0">
                <a:latin typeface="Bookman Old Style"/>
                <a:cs typeface="Bookman Old Style"/>
              </a:rPr>
              <a:t>Language</a:t>
            </a:r>
            <a:r>
              <a:rPr sz="1600" b="1" spc="-200" dirty="0">
                <a:latin typeface="Bookman Old Style"/>
                <a:cs typeface="Bookman Old Style"/>
              </a:rPr>
              <a:t> </a:t>
            </a:r>
            <a:r>
              <a:rPr sz="1600" b="1" spc="-110" dirty="0">
                <a:latin typeface="Bookman Old Style"/>
                <a:cs typeface="Bookman Old Style"/>
              </a:rPr>
              <a:t>Support</a:t>
            </a:r>
            <a:endParaRPr sz="1600" b="1">
              <a:latin typeface="Bookman Old Style"/>
              <a:cs typeface="Bookman Old Style"/>
            </a:endParaRPr>
          </a:p>
          <a:p>
            <a:pPr marL="121285" marR="90805" indent="-18415" algn="ctr">
              <a:lnSpc>
                <a:spcPct val="295600"/>
              </a:lnSpc>
              <a:spcBef>
                <a:spcPts val="25"/>
              </a:spcBef>
            </a:pPr>
            <a:r>
              <a:rPr sz="1600" b="1" spc="75" dirty="0">
                <a:latin typeface="Times New Roman"/>
                <a:cs typeface="Times New Roman"/>
              </a:rPr>
              <a:t>Program </a:t>
            </a:r>
            <a:r>
              <a:rPr sz="1600" b="1" spc="60" dirty="0">
                <a:latin typeface="Times New Roman"/>
                <a:cs typeface="Times New Roman"/>
              </a:rPr>
              <a:t>Portability  </a:t>
            </a:r>
            <a:r>
              <a:rPr sz="1600" b="1" spc="-30" dirty="0">
                <a:latin typeface="Bookman Old Style"/>
                <a:cs typeface="Bookman Old Style"/>
              </a:rPr>
              <a:t>Powerful </a:t>
            </a:r>
            <a:r>
              <a:rPr sz="1600" b="1" spc="-65" dirty="0">
                <a:latin typeface="Times New Roman" pitchFamily="18" charset="0"/>
                <a:cs typeface="Bookman Old Style"/>
              </a:rPr>
              <a:t>and</a:t>
            </a:r>
            <a:r>
              <a:rPr sz="1600" b="1" spc="-65" dirty="0">
                <a:latin typeface="Bookman Old Style"/>
                <a:cs typeface="Bookman Old Style"/>
              </a:rPr>
              <a:t> </a:t>
            </a:r>
            <a:r>
              <a:rPr sz="1600" b="1" spc="-30" dirty="0">
                <a:latin typeface="Bookman Old Style"/>
                <a:cs typeface="Bookman Old Style"/>
              </a:rPr>
              <a:t>Feature</a:t>
            </a:r>
            <a:r>
              <a:rPr sz="1600" b="1" spc="-295" dirty="0">
                <a:latin typeface="Bookman Old Style"/>
                <a:cs typeface="Bookman Old Style"/>
              </a:rPr>
              <a:t> </a:t>
            </a:r>
            <a:r>
              <a:rPr sz="1600" b="1" spc="-40" dirty="0">
                <a:latin typeface="Bookman Old Style"/>
                <a:cs typeface="Bookman Old Style"/>
              </a:rPr>
              <a:t>Rich  </a:t>
            </a:r>
            <a:r>
              <a:rPr sz="1600" b="1" spc="-15" dirty="0">
                <a:solidFill>
                  <a:srgbClr val="363636"/>
                </a:solidFill>
                <a:latin typeface="Times New Roman"/>
                <a:cs typeface="Times New Roman"/>
              </a:rPr>
              <a:t>Bit</a:t>
            </a:r>
            <a:r>
              <a:rPr sz="1600" b="1" spc="-5" dirty="0">
                <a:solidFill>
                  <a:srgbClr val="363636"/>
                </a:solidFill>
                <a:latin typeface="Times New Roman"/>
                <a:cs typeface="Times New Roman"/>
              </a:rPr>
              <a:t> </a:t>
            </a:r>
            <a:r>
              <a:rPr sz="1600" b="1" spc="5" dirty="0">
                <a:latin typeface="Times New Roman"/>
                <a:cs typeface="Times New Roman"/>
              </a:rPr>
              <a:t>Manipulation</a:t>
            </a:r>
            <a:endParaRPr sz="1600" b="1">
              <a:latin typeface="Times New Roman"/>
              <a:cs typeface="Times New Roman"/>
            </a:endParaRPr>
          </a:p>
          <a:p>
            <a:pPr>
              <a:lnSpc>
                <a:spcPct val="100000"/>
              </a:lnSpc>
            </a:pPr>
            <a:endParaRPr sz="1600" b="1">
              <a:latin typeface="Times New Roman"/>
              <a:cs typeface="Times New Roman"/>
            </a:endParaRPr>
          </a:p>
          <a:p>
            <a:pPr marL="15875" algn="ctr">
              <a:lnSpc>
                <a:spcPct val="100000"/>
              </a:lnSpc>
              <a:spcBef>
                <a:spcPts val="1370"/>
              </a:spcBef>
            </a:pPr>
            <a:r>
              <a:rPr sz="1600" b="1" spc="-50" dirty="0">
                <a:latin typeface="Bookman Old Style"/>
                <a:cs typeface="Bookman Old Style"/>
              </a:rPr>
              <a:t>High </a:t>
            </a:r>
            <a:r>
              <a:rPr sz="1600" b="1" spc="-15" dirty="0">
                <a:latin typeface="Bookman Old Style"/>
                <a:cs typeface="Bookman Old Style"/>
              </a:rPr>
              <a:t>Level</a:t>
            </a:r>
            <a:r>
              <a:rPr sz="1600" b="1" spc="-345" dirty="0">
                <a:latin typeface="Bookman Old Style"/>
                <a:cs typeface="Bookman Old Style"/>
              </a:rPr>
              <a:t> </a:t>
            </a:r>
            <a:r>
              <a:rPr sz="1600" b="1" spc="-65" dirty="0">
                <a:latin typeface="Bookman Old Style"/>
                <a:cs typeface="Bookman Old Style"/>
              </a:rPr>
              <a:t>Features</a:t>
            </a:r>
            <a:endParaRPr sz="1600" b="1">
              <a:latin typeface="Bookman Old Style"/>
              <a:cs typeface="Bookman Old Style"/>
            </a:endParaRPr>
          </a:p>
          <a:p>
            <a:pPr>
              <a:lnSpc>
                <a:spcPct val="100000"/>
              </a:lnSpc>
            </a:pPr>
            <a:endParaRPr sz="1600" b="1">
              <a:latin typeface="Bookman Old Style"/>
              <a:cs typeface="Bookman Old Style"/>
            </a:endParaRPr>
          </a:p>
          <a:p>
            <a:pPr marL="13970" algn="ctr">
              <a:lnSpc>
                <a:spcPct val="100000"/>
              </a:lnSpc>
              <a:spcBef>
                <a:spcPts val="1520"/>
              </a:spcBef>
            </a:pPr>
            <a:r>
              <a:rPr sz="1600" b="1" spc="20" dirty="0">
                <a:latin typeface="Times New Roman"/>
                <a:cs typeface="Times New Roman"/>
              </a:rPr>
              <a:t>MDduIar</a:t>
            </a:r>
            <a:r>
              <a:rPr sz="1600" b="1" spc="25" dirty="0">
                <a:latin typeface="Times New Roman"/>
                <a:cs typeface="Times New Roman"/>
              </a:rPr>
              <a:t> </a:t>
            </a:r>
            <a:r>
              <a:rPr sz="1600" b="1" spc="95" dirty="0">
                <a:latin typeface="Times New Roman"/>
                <a:cs typeface="Times New Roman"/>
              </a:rPr>
              <a:t>Programming</a:t>
            </a:r>
            <a:endParaRPr sz="1600" b="1">
              <a:latin typeface="Times New Roman"/>
              <a:cs typeface="Times New Roman"/>
            </a:endParaRPr>
          </a:p>
          <a:p>
            <a:pPr>
              <a:lnSpc>
                <a:spcPct val="100000"/>
              </a:lnSpc>
            </a:pPr>
            <a:endParaRPr sz="1600" b="1">
              <a:latin typeface="Times New Roman"/>
              <a:cs typeface="Times New Roman"/>
            </a:endParaRPr>
          </a:p>
          <a:p>
            <a:pPr marL="6985" algn="ctr">
              <a:lnSpc>
                <a:spcPct val="100000"/>
              </a:lnSpc>
            </a:pPr>
            <a:r>
              <a:rPr sz="1600" b="1" spc="-40" dirty="0">
                <a:latin typeface="Bookman Old Style"/>
                <a:cs typeface="Bookman Old Style"/>
              </a:rPr>
              <a:t>Efficient </a:t>
            </a:r>
            <a:r>
              <a:rPr sz="1600" b="1" spc="-40" dirty="0">
                <a:solidFill>
                  <a:srgbClr val="0A0A0A"/>
                </a:solidFill>
                <a:latin typeface="Bookman Old Style"/>
                <a:cs typeface="Bookman Old Style"/>
              </a:rPr>
              <a:t>Use </a:t>
            </a:r>
            <a:r>
              <a:rPr sz="1600" b="1" spc="-90" dirty="0">
                <a:solidFill>
                  <a:srgbClr val="1A1A1A"/>
                </a:solidFill>
                <a:latin typeface="Bookman Old Style"/>
                <a:cs typeface="Bookman Old Style"/>
              </a:rPr>
              <a:t>of</a:t>
            </a:r>
            <a:r>
              <a:rPr sz="1600" b="1" spc="-290" dirty="0">
                <a:solidFill>
                  <a:srgbClr val="1A1A1A"/>
                </a:solidFill>
                <a:latin typeface="Bookman Old Style"/>
                <a:cs typeface="Bookman Old Style"/>
              </a:rPr>
              <a:t> </a:t>
            </a:r>
            <a:r>
              <a:rPr sz="1600" b="1" spc="-60" dirty="0">
                <a:latin typeface="Bookman Old Style"/>
                <a:cs typeface="Bookman Old Style"/>
              </a:rPr>
              <a:t>Pointers</a:t>
            </a:r>
            <a:endParaRPr sz="1600" b="1">
              <a:latin typeface="Bookman Old Style"/>
              <a:cs typeface="Bookman Old Style"/>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204490" y="1448420"/>
            <a:ext cx="3258185" cy="438784"/>
          </a:xfrm>
          <a:prstGeom prst="rect">
            <a:avLst/>
          </a:prstGeom>
        </p:spPr>
        <p:txBody>
          <a:bodyPr vert="horz" wrap="square" lIns="0" tIns="13970" rIns="0" bIns="0" rtlCol="0">
            <a:spAutoFit/>
          </a:bodyPr>
          <a:lstStyle/>
          <a:p>
            <a:pPr marL="12700">
              <a:lnSpc>
                <a:spcPct val="100000"/>
              </a:lnSpc>
              <a:spcBef>
                <a:spcPts val="110"/>
              </a:spcBef>
              <a:tabLst>
                <a:tab pos="3188335" algn="l"/>
              </a:tabLst>
            </a:pPr>
            <a:r>
              <a:rPr sz="2700" spc="-15" dirty="0">
                <a:solidFill>
                  <a:srgbClr val="F60501"/>
                </a:solidFill>
              </a:rPr>
              <a:t>Low</a:t>
            </a:r>
            <a:r>
              <a:rPr sz="2700" spc="295" dirty="0">
                <a:solidFill>
                  <a:srgbClr val="F60501"/>
                </a:solidFill>
              </a:rPr>
              <a:t> </a:t>
            </a:r>
            <a:r>
              <a:rPr sz="2700" spc="65" dirty="0">
                <a:solidFill>
                  <a:srgbClr val="F60100"/>
                </a:solidFill>
              </a:rPr>
              <a:t>Leve</a:t>
            </a:r>
            <a:r>
              <a:rPr sz="2700" spc="40" dirty="0">
                <a:solidFill>
                  <a:srgbClr val="F60100"/>
                </a:solidFill>
              </a:rPr>
              <a:t>l</a:t>
            </a:r>
            <a:r>
              <a:rPr sz="2700" spc="300" dirty="0">
                <a:solidFill>
                  <a:srgbClr val="F60100"/>
                </a:solidFill>
              </a:rPr>
              <a:t> </a:t>
            </a:r>
            <a:r>
              <a:rPr sz="2700" spc="170" dirty="0">
                <a:solidFill>
                  <a:srgbClr val="F40000"/>
                </a:solidFill>
              </a:rPr>
              <a:t>Feature</a:t>
            </a:r>
            <a:r>
              <a:rPr sz="2700" spc="160" dirty="0">
                <a:solidFill>
                  <a:srgbClr val="F40000"/>
                </a:solidFill>
              </a:rPr>
              <a:t>s</a:t>
            </a:r>
            <a:r>
              <a:rPr sz="2700" dirty="0">
                <a:solidFill>
                  <a:srgbClr val="F40000"/>
                </a:solidFill>
              </a:rPr>
              <a:t>	</a:t>
            </a:r>
            <a:r>
              <a:rPr sz="2700" spc="-500" dirty="0">
                <a:solidFill>
                  <a:srgbClr val="D31311"/>
                </a:solidFill>
              </a:rPr>
              <a:t>•</a:t>
            </a:r>
            <a:endParaRPr sz="2700"/>
          </a:p>
        </p:txBody>
      </p:sp>
      <p:sp>
        <p:nvSpPr>
          <p:cNvPr id="5" name="object 5"/>
          <p:cNvSpPr txBox="1"/>
          <p:nvPr/>
        </p:nvSpPr>
        <p:spPr>
          <a:xfrm>
            <a:off x="1613929" y="1926850"/>
            <a:ext cx="4072254" cy="372745"/>
          </a:xfrm>
          <a:prstGeom prst="rect">
            <a:avLst/>
          </a:prstGeom>
        </p:spPr>
        <p:txBody>
          <a:bodyPr vert="horz" wrap="square" lIns="0" tIns="15875" rIns="0" bIns="0" rtlCol="0">
            <a:spAutoFit/>
          </a:bodyPr>
          <a:lstStyle/>
          <a:p>
            <a:pPr marL="12700">
              <a:lnSpc>
                <a:spcPct val="100000"/>
              </a:lnSpc>
              <a:spcBef>
                <a:spcPts val="125"/>
              </a:spcBef>
              <a:tabLst>
                <a:tab pos="441325" algn="l"/>
                <a:tab pos="2464435" algn="l"/>
              </a:tabLst>
            </a:pPr>
            <a:r>
              <a:rPr sz="2250" spc="-60" dirty="0">
                <a:latin typeface="Times New Roman"/>
                <a:cs typeface="Times New Roman"/>
              </a:rPr>
              <a:t>C	</a:t>
            </a:r>
            <a:r>
              <a:rPr sz="2250" spc="120" dirty="0">
                <a:latin typeface="Times New Roman"/>
                <a:cs typeface="Times New Roman"/>
              </a:rPr>
              <a:t>Programming	</a:t>
            </a:r>
            <a:r>
              <a:rPr sz="2250" spc="75" dirty="0">
                <a:latin typeface="Times New Roman"/>
                <a:cs typeface="Times New Roman"/>
              </a:rPr>
              <a:t>provides</a:t>
            </a:r>
            <a:r>
              <a:rPr sz="2250" spc="210" dirty="0">
                <a:latin typeface="Times New Roman"/>
                <a:cs typeface="Times New Roman"/>
              </a:rPr>
              <a:t> </a:t>
            </a:r>
            <a:r>
              <a:rPr sz="2250" spc="-15" dirty="0">
                <a:latin typeface="Times New Roman"/>
                <a:cs typeface="Times New Roman"/>
              </a:rPr>
              <a:t>low</a:t>
            </a:r>
            <a:endParaRPr sz="2250">
              <a:latin typeface="Times New Roman"/>
              <a:cs typeface="Times New Roman"/>
            </a:endParaRPr>
          </a:p>
        </p:txBody>
      </p:sp>
      <p:sp>
        <p:nvSpPr>
          <p:cNvPr id="6" name="object 6"/>
          <p:cNvSpPr txBox="1"/>
          <p:nvPr/>
        </p:nvSpPr>
        <p:spPr>
          <a:xfrm>
            <a:off x="5905549" y="1926850"/>
            <a:ext cx="3198495" cy="372745"/>
          </a:xfrm>
          <a:prstGeom prst="rect">
            <a:avLst/>
          </a:prstGeom>
        </p:spPr>
        <p:txBody>
          <a:bodyPr vert="horz" wrap="square" lIns="0" tIns="15875" rIns="0" bIns="0" rtlCol="0">
            <a:spAutoFit/>
          </a:bodyPr>
          <a:lstStyle/>
          <a:p>
            <a:pPr marL="12700">
              <a:lnSpc>
                <a:spcPct val="100000"/>
              </a:lnSpc>
              <a:spcBef>
                <a:spcPts val="125"/>
              </a:spcBef>
              <a:tabLst>
                <a:tab pos="846455" algn="l"/>
                <a:tab pos="2766060" algn="l"/>
              </a:tabLst>
            </a:pPr>
            <a:r>
              <a:rPr sz="2250" spc="60" dirty="0">
                <a:latin typeface="Times New Roman"/>
                <a:cs typeface="Times New Roman"/>
              </a:rPr>
              <a:t>leve</a:t>
            </a:r>
            <a:r>
              <a:rPr sz="2250" spc="45" dirty="0">
                <a:latin typeface="Times New Roman"/>
                <a:cs typeface="Times New Roman"/>
              </a:rPr>
              <a:t>l</a:t>
            </a:r>
            <a:r>
              <a:rPr sz="2250" dirty="0">
                <a:latin typeface="Times New Roman"/>
                <a:cs typeface="Times New Roman"/>
              </a:rPr>
              <a:t>	</a:t>
            </a:r>
            <a:r>
              <a:rPr sz="2250" spc="145" dirty="0">
                <a:latin typeface="Times New Roman"/>
                <a:cs typeface="Times New Roman"/>
              </a:rPr>
              <a:t>features</a:t>
            </a:r>
            <a:r>
              <a:rPr sz="2250" dirty="0">
                <a:latin typeface="Times New Roman"/>
                <a:cs typeface="Times New Roman"/>
              </a:rPr>
              <a:t> </a:t>
            </a:r>
            <a:r>
              <a:rPr sz="2250" spc="-280" dirty="0">
                <a:latin typeface="Times New Roman"/>
                <a:cs typeface="Times New Roman"/>
              </a:rPr>
              <a:t> </a:t>
            </a:r>
            <a:r>
              <a:rPr sz="2250" spc="180" dirty="0">
                <a:latin typeface="Times New Roman"/>
                <a:cs typeface="Times New Roman"/>
              </a:rPr>
              <a:t>tha</a:t>
            </a:r>
            <a:r>
              <a:rPr sz="2250" spc="125" dirty="0">
                <a:latin typeface="Times New Roman"/>
                <a:cs typeface="Times New Roman"/>
              </a:rPr>
              <a:t>t</a:t>
            </a:r>
            <a:r>
              <a:rPr sz="2250" dirty="0">
                <a:latin typeface="Times New Roman"/>
                <a:cs typeface="Times New Roman"/>
              </a:rPr>
              <a:t>	</a:t>
            </a:r>
            <a:r>
              <a:rPr sz="2250" spc="180" dirty="0">
                <a:latin typeface="Times New Roman"/>
                <a:cs typeface="Times New Roman"/>
              </a:rPr>
              <a:t>are</a:t>
            </a:r>
            <a:endParaRPr sz="2250">
              <a:latin typeface="Times New Roman"/>
              <a:cs typeface="Times New Roman"/>
            </a:endParaRPr>
          </a:p>
        </p:txBody>
      </p:sp>
      <p:sp>
        <p:nvSpPr>
          <p:cNvPr id="7" name="object 7"/>
          <p:cNvSpPr txBox="1"/>
          <p:nvPr/>
        </p:nvSpPr>
        <p:spPr>
          <a:xfrm>
            <a:off x="1205867" y="2261384"/>
            <a:ext cx="7898130" cy="3164205"/>
          </a:xfrm>
          <a:prstGeom prst="rect">
            <a:avLst/>
          </a:prstGeom>
        </p:spPr>
        <p:txBody>
          <a:bodyPr vert="horz" wrap="square" lIns="0" tIns="34290" rIns="0" bIns="0" rtlCol="0">
            <a:spAutoFit/>
          </a:bodyPr>
          <a:lstStyle/>
          <a:p>
            <a:pPr marL="411480" marR="24130" indent="635" algn="just">
              <a:lnSpc>
                <a:spcPts val="2630"/>
              </a:lnSpc>
              <a:spcBef>
                <a:spcPts val="270"/>
              </a:spcBef>
            </a:pPr>
            <a:r>
              <a:rPr sz="2250" spc="110" dirty="0">
                <a:latin typeface="Times New Roman"/>
                <a:cs typeface="Times New Roman"/>
              </a:rPr>
              <a:t>generally </a:t>
            </a:r>
            <a:r>
              <a:rPr sz="2250" spc="70" dirty="0">
                <a:latin typeface="Times New Roman"/>
                <a:cs typeface="Times New Roman"/>
              </a:rPr>
              <a:t>provided </a:t>
            </a:r>
            <a:r>
              <a:rPr sz="2250" spc="55" dirty="0">
                <a:latin typeface="Times New Roman"/>
                <a:cs typeface="Times New Roman"/>
              </a:rPr>
              <a:t>by </a:t>
            </a:r>
            <a:r>
              <a:rPr sz="2250" spc="40" dirty="0">
                <a:latin typeface="Times New Roman"/>
                <a:cs typeface="Times New Roman"/>
              </a:rPr>
              <a:t>the </a:t>
            </a:r>
            <a:r>
              <a:rPr sz="2250" spc="45" dirty="0">
                <a:latin typeface="Times New Roman"/>
                <a:cs typeface="Times New Roman"/>
              </a:rPr>
              <a:t>Lower </a:t>
            </a:r>
            <a:r>
              <a:rPr sz="2250" spc="55" dirty="0">
                <a:latin typeface="Times New Roman"/>
                <a:cs typeface="Times New Roman"/>
              </a:rPr>
              <a:t>level </a:t>
            </a:r>
            <a:r>
              <a:rPr sz="2250" spc="120" dirty="0">
                <a:latin typeface="Times New Roman"/>
                <a:cs typeface="Times New Roman"/>
              </a:rPr>
              <a:t>languages. </a:t>
            </a:r>
            <a:r>
              <a:rPr sz="2250" spc="-60" dirty="0">
                <a:latin typeface="Times New Roman"/>
                <a:cs typeface="Times New Roman"/>
              </a:rPr>
              <a:t>C </a:t>
            </a:r>
            <a:r>
              <a:rPr sz="2250" spc="-35" dirty="0">
                <a:latin typeface="Times New Roman"/>
                <a:cs typeface="Times New Roman"/>
              </a:rPr>
              <a:t>is  </a:t>
            </a:r>
            <a:r>
              <a:rPr sz="2250" spc="35" dirty="0">
                <a:latin typeface="Times New Roman"/>
                <a:cs typeface="Times New Roman"/>
              </a:rPr>
              <a:t>Closely </a:t>
            </a:r>
            <a:r>
              <a:rPr sz="2250" spc="105" dirty="0">
                <a:latin typeface="Times New Roman"/>
                <a:cs typeface="Times New Roman"/>
              </a:rPr>
              <a:t>Related </a:t>
            </a:r>
            <a:r>
              <a:rPr sz="2250" spc="50" dirty="0">
                <a:latin typeface="Times New Roman"/>
                <a:cs typeface="Times New Roman"/>
              </a:rPr>
              <a:t>to </a:t>
            </a:r>
            <a:r>
              <a:rPr sz="2250" spc="55" dirty="0">
                <a:latin typeface="Times New Roman"/>
                <a:cs typeface="Times New Roman"/>
              </a:rPr>
              <a:t>Lower level </a:t>
            </a:r>
            <a:r>
              <a:rPr sz="2250" spc="120" dirty="0">
                <a:latin typeface="Times New Roman"/>
                <a:cs typeface="Times New Roman"/>
              </a:rPr>
              <a:t>Language </a:t>
            </a:r>
            <a:r>
              <a:rPr sz="2250" spc="100" dirty="0">
                <a:latin typeface="Times New Roman"/>
                <a:cs typeface="Times New Roman"/>
              </a:rPr>
              <a:t>such </a:t>
            </a:r>
            <a:r>
              <a:rPr sz="2250" spc="90" dirty="0">
                <a:latin typeface="Times New Roman"/>
                <a:cs typeface="Times New Roman"/>
              </a:rPr>
              <a:t>as  </a:t>
            </a:r>
            <a:r>
              <a:rPr sz="2250" spc="40" dirty="0">
                <a:latin typeface="Times New Roman"/>
                <a:cs typeface="Times New Roman"/>
              </a:rPr>
              <a:t>“Assembly</a:t>
            </a:r>
            <a:r>
              <a:rPr sz="2250" spc="375" dirty="0">
                <a:latin typeface="Times New Roman"/>
                <a:cs typeface="Times New Roman"/>
              </a:rPr>
              <a:t> </a:t>
            </a:r>
            <a:r>
              <a:rPr sz="2250" spc="80" dirty="0">
                <a:latin typeface="Times New Roman"/>
                <a:cs typeface="Times New Roman"/>
              </a:rPr>
              <a:t>Language“.</a:t>
            </a:r>
            <a:endParaRPr sz="2250">
              <a:latin typeface="Times New Roman"/>
              <a:cs typeface="Times New Roman"/>
            </a:endParaRPr>
          </a:p>
          <a:p>
            <a:pPr marL="422275" marR="5080" indent="-8890" algn="just">
              <a:lnSpc>
                <a:spcPts val="2630"/>
              </a:lnSpc>
              <a:spcBef>
                <a:spcPts val="555"/>
              </a:spcBef>
            </a:pPr>
            <a:r>
              <a:rPr sz="2250" spc="55" dirty="0">
                <a:latin typeface="Times New Roman"/>
                <a:cs typeface="Times New Roman"/>
              </a:rPr>
              <a:t>It is </a:t>
            </a:r>
            <a:r>
              <a:rPr sz="2250" spc="125" dirty="0">
                <a:latin typeface="Times New Roman"/>
                <a:cs typeface="Times New Roman"/>
              </a:rPr>
              <a:t>easier </a:t>
            </a:r>
            <a:r>
              <a:rPr sz="2250" spc="50" dirty="0">
                <a:latin typeface="Times New Roman"/>
                <a:cs typeface="Times New Roman"/>
              </a:rPr>
              <a:t>to </a:t>
            </a:r>
            <a:r>
              <a:rPr sz="2250" spc="105" dirty="0">
                <a:latin typeface="Times New Roman"/>
                <a:cs typeface="Times New Roman"/>
              </a:rPr>
              <a:t>write </a:t>
            </a:r>
            <a:r>
              <a:rPr sz="2250" spc="110" dirty="0">
                <a:latin typeface="Times New Roman"/>
                <a:cs typeface="Times New Roman"/>
              </a:rPr>
              <a:t>assembly</a:t>
            </a:r>
            <a:r>
              <a:rPr sz="2250" spc="780" dirty="0">
                <a:latin typeface="Times New Roman"/>
                <a:cs typeface="Times New Roman"/>
              </a:rPr>
              <a:t> </a:t>
            </a:r>
            <a:r>
              <a:rPr sz="2250" spc="120" dirty="0">
                <a:latin typeface="Times New Roman"/>
                <a:cs typeface="Times New Roman"/>
              </a:rPr>
              <a:t>language </a:t>
            </a:r>
            <a:r>
              <a:rPr sz="2250" spc="55" dirty="0">
                <a:latin typeface="Times New Roman"/>
                <a:cs typeface="Times New Roman"/>
              </a:rPr>
              <a:t>codes </a:t>
            </a:r>
            <a:r>
              <a:rPr sz="2250" spc="50" dirty="0">
                <a:latin typeface="Times New Roman"/>
                <a:cs typeface="Times New Roman"/>
              </a:rPr>
              <a:t>in </a:t>
            </a:r>
            <a:r>
              <a:rPr sz="2250" spc="-60" dirty="0">
                <a:latin typeface="Times New Roman"/>
                <a:cs typeface="Times New Roman"/>
              </a:rPr>
              <a:t>C  </a:t>
            </a:r>
            <a:r>
              <a:rPr sz="2250" spc="105" dirty="0">
                <a:latin typeface="Times New Roman"/>
                <a:cs typeface="Times New Roman"/>
              </a:rPr>
              <a:t>programming.</a:t>
            </a:r>
            <a:endParaRPr sz="2250">
              <a:latin typeface="Times New Roman"/>
              <a:cs typeface="Times New Roman"/>
            </a:endParaRPr>
          </a:p>
          <a:p>
            <a:pPr>
              <a:lnSpc>
                <a:spcPct val="100000"/>
              </a:lnSpc>
            </a:pPr>
            <a:endParaRPr sz="2500">
              <a:latin typeface="Times New Roman"/>
              <a:cs typeface="Times New Roman"/>
            </a:endParaRPr>
          </a:p>
          <a:p>
            <a:pPr marL="12700">
              <a:lnSpc>
                <a:spcPct val="100000"/>
              </a:lnSpc>
              <a:spcBef>
                <a:spcPts val="1495"/>
              </a:spcBef>
              <a:tabLst>
                <a:tab pos="1779905" algn="l"/>
              </a:tabLst>
            </a:pPr>
            <a:r>
              <a:rPr sz="2700" spc="120" dirty="0">
                <a:solidFill>
                  <a:srgbClr val="E80A0F"/>
                </a:solidFill>
                <a:latin typeface="Times New Roman"/>
                <a:cs typeface="Times New Roman"/>
              </a:rPr>
              <a:t>Portability	</a:t>
            </a:r>
            <a:r>
              <a:rPr sz="2700" spc="-500" dirty="0">
                <a:solidFill>
                  <a:srgbClr val="CC1511"/>
                </a:solidFill>
                <a:latin typeface="Times New Roman"/>
                <a:cs typeface="Times New Roman"/>
              </a:rPr>
              <a:t>•</a:t>
            </a:r>
            <a:endParaRPr sz="2700">
              <a:latin typeface="Times New Roman"/>
              <a:cs typeface="Times New Roman"/>
            </a:endParaRPr>
          </a:p>
          <a:p>
            <a:pPr marL="415925" algn="just">
              <a:lnSpc>
                <a:spcPct val="100000"/>
              </a:lnSpc>
              <a:spcBef>
                <a:spcPts val="640"/>
              </a:spcBef>
            </a:pPr>
            <a:r>
              <a:rPr sz="2150" b="0" spc="-125" dirty="0">
                <a:latin typeface="Bookman Old Style"/>
                <a:cs typeface="Bookman Old Style"/>
              </a:rPr>
              <a:t>C </a:t>
            </a:r>
            <a:r>
              <a:rPr sz="2150" b="0" spc="-30" dirty="0">
                <a:latin typeface="Bookman Old Style"/>
                <a:cs typeface="Bookman Old Style"/>
              </a:rPr>
              <a:t>Programs </a:t>
            </a:r>
            <a:r>
              <a:rPr sz="2150" b="0" spc="-45" dirty="0">
                <a:latin typeface="Bookman Old Style"/>
                <a:cs typeface="Bookman Old Style"/>
              </a:rPr>
              <a:t>are </a:t>
            </a:r>
            <a:r>
              <a:rPr sz="2150" b="0" spc="-60" dirty="0">
                <a:latin typeface="Bookman Old Style"/>
                <a:cs typeface="Bookman Old Style"/>
              </a:rPr>
              <a:t>portable </a:t>
            </a:r>
            <a:r>
              <a:rPr sz="2150" b="0" spc="-45" dirty="0">
                <a:latin typeface="Bookman Old Style"/>
                <a:cs typeface="Bookman Old Style"/>
              </a:rPr>
              <a:t>i.e </a:t>
            </a:r>
            <a:r>
              <a:rPr sz="2150" b="0" spc="-35" dirty="0">
                <a:latin typeface="Bookman Old Style"/>
                <a:cs typeface="Bookman Old Style"/>
              </a:rPr>
              <a:t>they </a:t>
            </a:r>
            <a:r>
              <a:rPr sz="2150" b="0" spc="-114" dirty="0">
                <a:latin typeface="Bookman Old Style"/>
                <a:cs typeface="Bookman Old Style"/>
              </a:rPr>
              <a:t>can </a:t>
            </a:r>
            <a:r>
              <a:rPr sz="2150" b="0" spc="-65" dirty="0">
                <a:latin typeface="Bookman Old Style"/>
                <a:cs typeface="Bookman Old Style"/>
              </a:rPr>
              <a:t>be </a:t>
            </a:r>
            <a:r>
              <a:rPr sz="2150" b="0" spc="-80" dirty="0">
                <a:latin typeface="Bookman Old Style"/>
                <a:cs typeface="Bookman Old Style"/>
              </a:rPr>
              <a:t>run on</a:t>
            </a:r>
            <a:r>
              <a:rPr sz="2150" b="0" spc="195" dirty="0">
                <a:latin typeface="Bookman Old Style"/>
                <a:cs typeface="Bookman Old Style"/>
              </a:rPr>
              <a:t> </a:t>
            </a:r>
            <a:r>
              <a:rPr sz="2150" b="0" spc="-70" dirty="0">
                <a:latin typeface="Bookman Old Style"/>
                <a:cs typeface="Bookman Old Style"/>
              </a:rPr>
              <a:t>any</a:t>
            </a:r>
            <a:endParaRPr sz="2150">
              <a:latin typeface="Bookman Old Style"/>
              <a:cs typeface="Bookman Old Style"/>
            </a:endParaRPr>
          </a:p>
        </p:txBody>
      </p:sp>
      <p:sp>
        <p:nvSpPr>
          <p:cNvPr id="8" name="object 8"/>
          <p:cNvSpPr txBox="1"/>
          <p:nvPr/>
        </p:nvSpPr>
        <p:spPr>
          <a:xfrm>
            <a:off x="1602331" y="5331212"/>
            <a:ext cx="5193665" cy="1167130"/>
          </a:xfrm>
          <a:prstGeom prst="rect">
            <a:avLst/>
          </a:prstGeom>
        </p:spPr>
        <p:txBody>
          <a:bodyPr vert="horz" wrap="square" lIns="0" tIns="87630" rIns="0" bIns="0" rtlCol="0">
            <a:spAutoFit/>
          </a:bodyPr>
          <a:lstStyle/>
          <a:p>
            <a:pPr marL="19685">
              <a:lnSpc>
                <a:spcPct val="100000"/>
              </a:lnSpc>
              <a:spcBef>
                <a:spcPts val="690"/>
              </a:spcBef>
            </a:pPr>
            <a:r>
              <a:rPr sz="2150" b="0" spc="-50" dirty="0">
                <a:latin typeface="Bookman Old Style"/>
                <a:cs typeface="Bookman Old Style"/>
              </a:rPr>
              <a:t>Compiler </a:t>
            </a:r>
            <a:r>
              <a:rPr sz="2150" b="0" spc="-15" dirty="0">
                <a:latin typeface="Bookman Old Style"/>
                <a:cs typeface="Bookman Old Style"/>
              </a:rPr>
              <a:t>with </a:t>
            </a:r>
            <a:r>
              <a:rPr sz="2150" b="0" spc="30" dirty="0">
                <a:latin typeface="Bookman Old Style"/>
                <a:cs typeface="Bookman Old Style"/>
              </a:rPr>
              <a:t>Little </a:t>
            </a:r>
            <a:r>
              <a:rPr sz="2150" b="0" spc="-55" dirty="0">
                <a:latin typeface="Bookman Old Style"/>
                <a:cs typeface="Bookman Old Style"/>
              </a:rPr>
              <a:t>or </a:t>
            </a:r>
            <a:r>
              <a:rPr sz="2150" b="0" spc="-145" dirty="0">
                <a:latin typeface="Bookman Old Style"/>
                <a:cs typeface="Bookman Old Style"/>
              </a:rPr>
              <a:t>no</a:t>
            </a:r>
            <a:r>
              <a:rPr sz="2150" b="0" spc="-490" dirty="0">
                <a:latin typeface="Bookman Old Style"/>
                <a:cs typeface="Bookman Old Style"/>
              </a:rPr>
              <a:t> </a:t>
            </a:r>
            <a:r>
              <a:rPr sz="2150" b="0" spc="-25" dirty="0">
                <a:latin typeface="Bookman Old Style"/>
                <a:cs typeface="Bookman Old Style"/>
              </a:rPr>
              <a:t>Modification</a:t>
            </a:r>
            <a:endParaRPr sz="2150">
              <a:latin typeface="Bookman Old Style"/>
              <a:cs typeface="Bookman Old Style"/>
            </a:endParaRPr>
          </a:p>
          <a:p>
            <a:pPr marL="12700" marR="5080" indent="6985">
              <a:lnSpc>
                <a:spcPct val="102099"/>
              </a:lnSpc>
              <a:spcBef>
                <a:spcPts val="540"/>
              </a:spcBef>
              <a:tabLst>
                <a:tab pos="1440815" algn="l"/>
                <a:tab pos="2157095" algn="l"/>
                <a:tab pos="4049395" algn="l"/>
                <a:tab pos="4994275" algn="l"/>
              </a:tabLst>
            </a:pPr>
            <a:r>
              <a:rPr sz="2150" b="0" spc="-55" dirty="0">
                <a:latin typeface="Bookman Old Style"/>
                <a:cs typeface="Bookman Old Style"/>
              </a:rPr>
              <a:t>Compile</a:t>
            </a:r>
            <a:r>
              <a:rPr sz="2150" b="0" spc="-40" dirty="0">
                <a:latin typeface="Bookman Old Style"/>
                <a:cs typeface="Bookman Old Style"/>
              </a:rPr>
              <a:t>r</a:t>
            </a:r>
            <a:r>
              <a:rPr sz="2150" b="0" dirty="0">
                <a:latin typeface="Bookman Old Style"/>
                <a:cs typeface="Bookman Old Style"/>
              </a:rPr>
              <a:t>	</a:t>
            </a:r>
            <a:r>
              <a:rPr sz="2150" b="0" spc="-85" dirty="0">
                <a:latin typeface="Bookman Old Style"/>
                <a:cs typeface="Bookman Old Style"/>
              </a:rPr>
              <a:t>an</a:t>
            </a:r>
            <a:r>
              <a:rPr sz="2150" b="0" spc="-80" dirty="0">
                <a:latin typeface="Bookman Old Style"/>
                <a:cs typeface="Bookman Old Style"/>
              </a:rPr>
              <a:t>d</a:t>
            </a:r>
            <a:r>
              <a:rPr sz="2150" b="0" dirty="0">
                <a:latin typeface="Bookman Old Style"/>
                <a:cs typeface="Bookman Old Style"/>
              </a:rPr>
              <a:t>	</a:t>
            </a:r>
            <a:r>
              <a:rPr sz="2150" b="0" spc="-75" dirty="0">
                <a:latin typeface="Bookman Old Style"/>
                <a:cs typeface="Bookman Old Style"/>
              </a:rPr>
              <a:t>Preprocesso</a:t>
            </a:r>
            <a:r>
              <a:rPr sz="2150" b="0" spc="-55" dirty="0">
                <a:latin typeface="Bookman Old Style"/>
                <a:cs typeface="Bookman Old Style"/>
              </a:rPr>
              <a:t>r</a:t>
            </a:r>
            <a:r>
              <a:rPr sz="2150" b="0" dirty="0">
                <a:latin typeface="Bookman Old Style"/>
                <a:cs typeface="Bookman Old Style"/>
              </a:rPr>
              <a:t>	</a:t>
            </a:r>
            <a:r>
              <a:rPr sz="2150" b="0" spc="-80" dirty="0">
                <a:latin typeface="Bookman Old Style"/>
                <a:cs typeface="Bookman Old Style"/>
              </a:rPr>
              <a:t>mak</a:t>
            </a:r>
            <a:r>
              <a:rPr sz="2150" b="0" spc="-55" dirty="0">
                <a:latin typeface="Bookman Old Style"/>
                <a:cs typeface="Bookman Old Style"/>
              </a:rPr>
              <a:t>e</a:t>
            </a:r>
            <a:r>
              <a:rPr sz="2150" b="0" dirty="0">
                <a:latin typeface="Bookman Old Style"/>
                <a:cs typeface="Bookman Old Style"/>
              </a:rPr>
              <a:t>	</a:t>
            </a:r>
            <a:r>
              <a:rPr sz="2150" b="0" spc="-5" dirty="0">
                <a:latin typeface="Bookman Old Style"/>
                <a:cs typeface="Bookman Old Style"/>
              </a:rPr>
              <a:t>it  </a:t>
            </a:r>
            <a:r>
              <a:rPr sz="2150" b="0" spc="-30" dirty="0">
                <a:latin typeface="Bookman Old Style"/>
                <a:cs typeface="Bookman Old Style"/>
              </a:rPr>
              <a:t>Program </a:t>
            </a:r>
            <a:r>
              <a:rPr sz="2150" b="0" spc="-65" dirty="0">
                <a:latin typeface="Bookman Old Style"/>
                <a:cs typeface="Bookman Old Style"/>
              </a:rPr>
              <a:t>to </a:t>
            </a:r>
            <a:r>
              <a:rPr sz="2150" b="0" spc="-80" dirty="0">
                <a:latin typeface="Bookman Old Style"/>
                <a:cs typeface="Bookman Old Style"/>
              </a:rPr>
              <a:t>run </a:t>
            </a:r>
            <a:r>
              <a:rPr sz="2150" b="0" spc="-5" dirty="0">
                <a:latin typeface="Bookman Old Style"/>
                <a:cs typeface="Bookman Old Style"/>
              </a:rPr>
              <a:t>it </a:t>
            </a:r>
            <a:r>
              <a:rPr sz="2150" b="0" spc="-80" dirty="0">
                <a:latin typeface="Bookman Old Style"/>
                <a:cs typeface="Bookman Old Style"/>
              </a:rPr>
              <a:t>on </a:t>
            </a:r>
            <a:r>
              <a:rPr sz="2150" b="0" spc="-15" dirty="0">
                <a:latin typeface="Bookman Old Style"/>
                <a:cs typeface="Bookman Old Style"/>
              </a:rPr>
              <a:t>Different</a:t>
            </a:r>
            <a:r>
              <a:rPr sz="2150" b="0" spc="409" dirty="0">
                <a:latin typeface="Bookman Old Style"/>
                <a:cs typeface="Bookman Old Style"/>
              </a:rPr>
              <a:t> </a:t>
            </a:r>
            <a:r>
              <a:rPr sz="2150" b="0" spc="-15" dirty="0">
                <a:latin typeface="Bookman Old Style"/>
                <a:cs typeface="Bookman Old Style"/>
              </a:rPr>
              <a:t>PC</a:t>
            </a:r>
            <a:endParaRPr sz="2150">
              <a:latin typeface="Bookman Old Style"/>
              <a:cs typeface="Bookman Old Style"/>
            </a:endParaRPr>
          </a:p>
        </p:txBody>
      </p:sp>
      <p:sp>
        <p:nvSpPr>
          <p:cNvPr id="9" name="object 9"/>
          <p:cNvSpPr txBox="1"/>
          <p:nvPr/>
        </p:nvSpPr>
        <p:spPr>
          <a:xfrm>
            <a:off x="7004046" y="5805952"/>
            <a:ext cx="2098675" cy="357505"/>
          </a:xfrm>
          <a:prstGeom prst="rect">
            <a:avLst/>
          </a:prstGeom>
        </p:spPr>
        <p:txBody>
          <a:bodyPr vert="horz" wrap="square" lIns="0" tIns="15875" rIns="0" bIns="0" rtlCol="0">
            <a:spAutoFit/>
          </a:bodyPr>
          <a:lstStyle/>
          <a:p>
            <a:pPr marL="12700">
              <a:lnSpc>
                <a:spcPct val="100000"/>
              </a:lnSpc>
              <a:spcBef>
                <a:spcPts val="125"/>
              </a:spcBef>
              <a:tabLst>
                <a:tab pos="1304290" algn="l"/>
                <a:tab pos="1898650" algn="l"/>
              </a:tabLst>
            </a:pPr>
            <a:r>
              <a:rPr sz="2150" b="0" spc="-55" dirty="0">
                <a:latin typeface="Bookman Old Style"/>
                <a:cs typeface="Bookman Old Style"/>
              </a:rPr>
              <a:t>Possible</a:t>
            </a:r>
            <a:r>
              <a:rPr sz="2150" b="0" dirty="0">
                <a:latin typeface="Bookman Old Style"/>
                <a:cs typeface="Bookman Old Style"/>
              </a:rPr>
              <a:t>	</a:t>
            </a:r>
            <a:r>
              <a:rPr sz="2150" b="0" spc="-45" dirty="0">
                <a:latin typeface="Bookman Old Style"/>
                <a:cs typeface="Bookman Old Style"/>
              </a:rPr>
              <a:t>fo</a:t>
            </a:r>
            <a:r>
              <a:rPr sz="2150" b="0" spc="-40" dirty="0">
                <a:latin typeface="Bookman Old Style"/>
                <a:cs typeface="Bookman Old Style"/>
              </a:rPr>
              <a:t>r</a:t>
            </a:r>
            <a:r>
              <a:rPr sz="2150" b="0" dirty="0">
                <a:latin typeface="Bookman Old Style"/>
                <a:cs typeface="Bookman Old Style"/>
              </a:rPr>
              <a:t>	</a:t>
            </a:r>
            <a:r>
              <a:rPr sz="2150" b="0" spc="-125" dirty="0">
                <a:latin typeface="Bookman Old Style"/>
                <a:cs typeface="Bookman Old Style"/>
              </a:rPr>
              <a:t>C</a:t>
            </a:r>
            <a:endParaRPr sz="2150">
              <a:latin typeface="Bookman Old Style"/>
              <a:cs typeface="Bookman Old Style"/>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231900" y="1035050"/>
            <a:ext cx="1478280" cy="438784"/>
          </a:xfrm>
          <a:prstGeom prst="rect">
            <a:avLst/>
          </a:prstGeom>
        </p:spPr>
        <p:txBody>
          <a:bodyPr vert="horz" wrap="square" lIns="0" tIns="13970" rIns="0" bIns="0" rtlCol="0">
            <a:spAutoFit/>
          </a:bodyPr>
          <a:lstStyle/>
          <a:p>
            <a:pPr marL="12700">
              <a:lnSpc>
                <a:spcPct val="100000"/>
              </a:lnSpc>
              <a:spcBef>
                <a:spcPts val="110"/>
              </a:spcBef>
            </a:pPr>
            <a:r>
              <a:rPr sz="2700" spc="80" dirty="0">
                <a:solidFill>
                  <a:srgbClr val="E60A0C"/>
                </a:solidFill>
              </a:rPr>
              <a:t>Powerful:</a:t>
            </a:r>
            <a:endParaRPr sz="2700"/>
          </a:p>
        </p:txBody>
      </p:sp>
      <p:sp>
        <p:nvSpPr>
          <p:cNvPr id="5" name="object 5"/>
          <p:cNvSpPr txBox="1"/>
          <p:nvPr/>
        </p:nvSpPr>
        <p:spPr>
          <a:xfrm>
            <a:off x="1155700" y="1644650"/>
            <a:ext cx="7732395" cy="3434915"/>
          </a:xfrm>
          <a:prstGeom prst="rect">
            <a:avLst/>
          </a:prstGeom>
        </p:spPr>
        <p:txBody>
          <a:bodyPr vert="horz" wrap="square" lIns="0" tIns="12065" rIns="0" bIns="0" rtlCol="0">
            <a:spAutoFit/>
          </a:bodyPr>
          <a:lstStyle/>
          <a:p>
            <a:pPr marL="414655" marR="2620645" indent="-260985">
              <a:lnSpc>
                <a:spcPct val="117600"/>
              </a:lnSpc>
              <a:spcBef>
                <a:spcPts val="95"/>
              </a:spcBef>
              <a:tabLst>
                <a:tab pos="414655" algn="l"/>
              </a:tabLst>
            </a:pPr>
            <a:r>
              <a:rPr sz="2250" spc="-395" dirty="0">
                <a:solidFill>
                  <a:srgbClr val="FD8334"/>
                </a:solidFill>
                <a:latin typeface="Times New Roman"/>
                <a:cs typeface="Times New Roman"/>
              </a:rPr>
              <a:t>“	</a:t>
            </a:r>
            <a:r>
              <a:rPr sz="2250" spc="95" dirty="0">
                <a:latin typeface="Times New Roman"/>
                <a:cs typeface="Times New Roman"/>
              </a:rPr>
              <a:t>Provides </a:t>
            </a:r>
            <a:r>
              <a:rPr sz="2250" spc="55" dirty="0">
                <a:latin typeface="Times New Roman"/>
                <a:cs typeface="Times New Roman"/>
              </a:rPr>
              <a:t>Wide </a:t>
            </a:r>
            <a:r>
              <a:rPr sz="2250" spc="125" dirty="0">
                <a:latin typeface="Times New Roman"/>
                <a:cs typeface="Times New Roman"/>
              </a:rPr>
              <a:t>verity </a:t>
            </a:r>
            <a:r>
              <a:rPr sz="2250" spc="-95" dirty="0">
                <a:latin typeface="Times New Roman"/>
                <a:cs typeface="Times New Roman"/>
              </a:rPr>
              <a:t>of </a:t>
            </a:r>
            <a:r>
              <a:rPr sz="2250" spc="80" dirty="0">
                <a:latin typeface="Times New Roman"/>
                <a:cs typeface="Times New Roman"/>
              </a:rPr>
              <a:t>‘Data </a:t>
            </a:r>
            <a:r>
              <a:rPr sz="2250" spc="35" dirty="0">
                <a:latin typeface="Times New Roman"/>
                <a:cs typeface="Times New Roman"/>
              </a:rPr>
              <a:t>Types‘  </a:t>
            </a:r>
            <a:r>
              <a:rPr sz="2250" spc="95" dirty="0">
                <a:latin typeface="Times New Roman"/>
                <a:cs typeface="Times New Roman"/>
              </a:rPr>
              <a:t>Provides </a:t>
            </a:r>
            <a:r>
              <a:rPr sz="2250" spc="30" dirty="0">
                <a:latin typeface="Times New Roman"/>
                <a:cs typeface="Times New Roman"/>
              </a:rPr>
              <a:t>Wide </a:t>
            </a:r>
            <a:r>
              <a:rPr sz="2250" spc="125" dirty="0">
                <a:latin typeface="Times New Roman"/>
                <a:cs typeface="Times New Roman"/>
              </a:rPr>
              <a:t>verity </a:t>
            </a:r>
            <a:r>
              <a:rPr sz="2250" spc="-95" dirty="0">
                <a:latin typeface="Times New Roman"/>
                <a:cs typeface="Times New Roman"/>
              </a:rPr>
              <a:t>of</a:t>
            </a:r>
            <a:r>
              <a:rPr sz="2250" spc="310" dirty="0">
                <a:latin typeface="Times New Roman"/>
                <a:cs typeface="Times New Roman"/>
              </a:rPr>
              <a:t> </a:t>
            </a:r>
            <a:r>
              <a:rPr sz="2250" spc="65" dirty="0">
                <a:latin typeface="Times New Roman"/>
                <a:cs typeface="Times New Roman"/>
              </a:rPr>
              <a:t>‘Functions’</a:t>
            </a:r>
            <a:endParaRPr sz="2250">
              <a:latin typeface="Times New Roman"/>
              <a:cs typeface="Times New Roman"/>
            </a:endParaRPr>
          </a:p>
          <a:p>
            <a:pPr marL="414655" algn="just">
              <a:lnSpc>
                <a:spcPct val="100000"/>
              </a:lnSpc>
              <a:spcBef>
                <a:spcPts val="475"/>
              </a:spcBef>
            </a:pPr>
            <a:r>
              <a:rPr sz="2250" spc="95" dirty="0">
                <a:latin typeface="Times New Roman"/>
                <a:cs typeface="Times New Roman"/>
              </a:rPr>
              <a:t>Provides </a:t>
            </a:r>
            <a:r>
              <a:rPr sz="2250" spc="90" dirty="0">
                <a:latin typeface="Times New Roman"/>
                <a:cs typeface="Times New Roman"/>
              </a:rPr>
              <a:t>useful </a:t>
            </a:r>
            <a:r>
              <a:rPr sz="2250" spc="85" dirty="0">
                <a:latin typeface="Times New Roman"/>
                <a:cs typeface="Times New Roman"/>
              </a:rPr>
              <a:t>Control </a:t>
            </a:r>
            <a:r>
              <a:rPr sz="2250" spc="-175" dirty="0">
                <a:latin typeface="Times New Roman"/>
                <a:cs typeface="Times New Roman"/>
              </a:rPr>
              <a:t>&amp; </a:t>
            </a:r>
            <a:r>
              <a:rPr sz="2250" spc="-5" dirty="0">
                <a:latin typeface="Times New Roman"/>
                <a:cs typeface="Times New Roman"/>
              </a:rPr>
              <a:t>Loop </a:t>
            </a:r>
            <a:r>
              <a:rPr sz="2250" spc="75" dirty="0">
                <a:latin typeface="Times New Roman"/>
                <a:cs typeface="Times New Roman"/>
              </a:rPr>
              <a:t>Control</a:t>
            </a:r>
            <a:r>
              <a:rPr sz="2250" spc="450" dirty="0">
                <a:latin typeface="Times New Roman"/>
                <a:cs typeface="Times New Roman"/>
              </a:rPr>
              <a:t> </a:t>
            </a:r>
            <a:r>
              <a:rPr sz="2250" spc="165" dirty="0">
                <a:latin typeface="Times New Roman"/>
                <a:cs typeface="Times New Roman"/>
              </a:rPr>
              <a:t>Statements</a:t>
            </a:r>
            <a:endParaRPr sz="2250">
              <a:latin typeface="Times New Roman"/>
              <a:cs typeface="Times New Roman"/>
            </a:endParaRPr>
          </a:p>
          <a:p>
            <a:pPr marL="12700">
              <a:lnSpc>
                <a:spcPct val="100000"/>
              </a:lnSpc>
              <a:spcBef>
                <a:spcPts val="695"/>
              </a:spcBef>
            </a:pPr>
            <a:r>
              <a:rPr sz="2650" b="0" spc="-75" dirty="0">
                <a:solidFill>
                  <a:srgbClr val="F40503"/>
                </a:solidFill>
                <a:latin typeface="Bookman Old Style"/>
                <a:cs typeface="Bookman Old Style"/>
              </a:rPr>
              <a:t>Bit</a:t>
            </a:r>
            <a:r>
              <a:rPr sz="2650" b="0" spc="-5" dirty="0">
                <a:solidFill>
                  <a:srgbClr val="F40503"/>
                </a:solidFill>
                <a:latin typeface="Bookman Old Style"/>
                <a:cs typeface="Bookman Old Style"/>
              </a:rPr>
              <a:t> </a:t>
            </a:r>
            <a:r>
              <a:rPr sz="2650" b="0" spc="-85" dirty="0">
                <a:solidFill>
                  <a:srgbClr val="F40107"/>
                </a:solidFill>
                <a:latin typeface="Bookman Old Style"/>
                <a:cs typeface="Bookman Old Style"/>
              </a:rPr>
              <a:t>Manipulation:</a:t>
            </a:r>
            <a:endParaRPr sz="2650">
              <a:latin typeface="Bookman Old Style"/>
              <a:cs typeface="Bookman Old Style"/>
            </a:endParaRPr>
          </a:p>
          <a:p>
            <a:pPr marL="410209" marR="5080" indent="4445" algn="just">
              <a:lnSpc>
                <a:spcPct val="104500"/>
              </a:lnSpc>
              <a:spcBef>
                <a:spcPts val="515"/>
              </a:spcBef>
            </a:pPr>
            <a:r>
              <a:rPr sz="2100" b="0" spc="-90" dirty="0">
                <a:latin typeface="Bookman Old Style"/>
                <a:cs typeface="Bookman Old Style"/>
              </a:rPr>
              <a:t>C </a:t>
            </a:r>
            <a:r>
              <a:rPr sz="2100" b="0" dirty="0">
                <a:latin typeface="Bookman Old Style"/>
                <a:cs typeface="Bookman Old Style"/>
              </a:rPr>
              <a:t>Programs </a:t>
            </a:r>
            <a:r>
              <a:rPr sz="2100" b="0" spc="-85" dirty="0">
                <a:latin typeface="Bookman Old Style"/>
                <a:cs typeface="Bookman Old Style"/>
              </a:rPr>
              <a:t>can </a:t>
            </a:r>
            <a:r>
              <a:rPr sz="2100" b="0" spc="-75" dirty="0">
                <a:latin typeface="Bookman Old Style"/>
                <a:cs typeface="Bookman Old Style"/>
              </a:rPr>
              <a:t>be </a:t>
            </a:r>
            <a:r>
              <a:rPr sz="2100" b="0" spc="-25" dirty="0">
                <a:latin typeface="Bookman Old Style"/>
                <a:cs typeface="Bookman Old Style"/>
              </a:rPr>
              <a:t>manipulated </a:t>
            </a:r>
            <a:r>
              <a:rPr sz="2100" b="0" spc="-60" dirty="0">
                <a:latin typeface="Bookman Old Style"/>
                <a:cs typeface="Bookman Old Style"/>
              </a:rPr>
              <a:t>using </a:t>
            </a:r>
            <a:r>
              <a:rPr sz="2100" b="0" spc="-10" dirty="0">
                <a:latin typeface="Bookman Old Style"/>
                <a:cs typeface="Bookman Old Style"/>
              </a:rPr>
              <a:t>bits. </a:t>
            </a:r>
            <a:r>
              <a:rPr sz="2100" b="0" spc="20" dirty="0">
                <a:latin typeface="Bookman Old Style"/>
                <a:cs typeface="Bookman Old Style"/>
              </a:rPr>
              <a:t>We </a:t>
            </a:r>
            <a:r>
              <a:rPr sz="2100" b="0" spc="-45" dirty="0">
                <a:latin typeface="Bookman Old Style"/>
                <a:cs typeface="Bookman Old Style"/>
              </a:rPr>
              <a:t>can  </a:t>
            </a:r>
            <a:r>
              <a:rPr sz="2100" b="0" spc="-25" dirty="0">
                <a:latin typeface="Bookman Old Style"/>
                <a:cs typeface="Bookman Old Style"/>
              </a:rPr>
              <a:t>perform </a:t>
            </a:r>
            <a:r>
              <a:rPr sz="2100" b="0" spc="5" dirty="0">
                <a:latin typeface="Bookman Old Style"/>
                <a:cs typeface="Bookman Old Style"/>
              </a:rPr>
              <a:t>different </a:t>
            </a:r>
            <a:r>
              <a:rPr sz="2100" b="0" spc="-35" dirty="0">
                <a:latin typeface="Bookman Old Style"/>
                <a:cs typeface="Bookman Old Style"/>
              </a:rPr>
              <a:t>operations </a:t>
            </a:r>
            <a:r>
              <a:rPr sz="2100" b="0" spc="-10" dirty="0">
                <a:latin typeface="Bookman Old Style"/>
                <a:cs typeface="Bookman Old Style"/>
              </a:rPr>
              <a:t>at </a:t>
            </a:r>
            <a:r>
              <a:rPr sz="2100" b="0" spc="-30" dirty="0">
                <a:latin typeface="Bookman Old Style"/>
                <a:cs typeface="Bookman Old Style"/>
              </a:rPr>
              <a:t>bit </a:t>
            </a:r>
            <a:r>
              <a:rPr sz="2100" b="0" spc="25" dirty="0">
                <a:latin typeface="Bookman Old Style"/>
                <a:cs typeface="Bookman Old Style"/>
              </a:rPr>
              <a:t>level. </a:t>
            </a:r>
            <a:r>
              <a:rPr sz="2100" b="0" spc="20" dirty="0">
                <a:latin typeface="Bookman Old Style"/>
                <a:cs typeface="Bookman Old Style"/>
              </a:rPr>
              <a:t>We </a:t>
            </a:r>
            <a:r>
              <a:rPr sz="2100" b="0" spc="-45" dirty="0">
                <a:latin typeface="Bookman Old Style"/>
                <a:cs typeface="Bookman Old Style"/>
              </a:rPr>
              <a:t>can  </a:t>
            </a:r>
            <a:r>
              <a:rPr sz="2100" b="0" spc="-30" dirty="0">
                <a:latin typeface="Bookman Old Style"/>
                <a:cs typeface="Bookman Old Style"/>
              </a:rPr>
              <a:t>manage </a:t>
            </a:r>
            <a:r>
              <a:rPr sz="2100" b="0" spc="-15" dirty="0">
                <a:latin typeface="Bookman Old Style"/>
                <a:cs typeface="Bookman Old Style"/>
              </a:rPr>
              <a:t>memry </a:t>
            </a:r>
            <a:r>
              <a:rPr sz="2100" b="0" dirty="0">
                <a:latin typeface="Bookman Old Style"/>
                <a:cs typeface="Bookman Old Style"/>
              </a:rPr>
              <a:t>representation </a:t>
            </a:r>
            <a:r>
              <a:rPr sz="2100" b="0" spc="-10" dirty="0">
                <a:latin typeface="Bookman Old Style"/>
                <a:cs typeface="Bookman Old Style"/>
              </a:rPr>
              <a:t>at </a:t>
            </a:r>
            <a:r>
              <a:rPr sz="2100" b="0" dirty="0">
                <a:latin typeface="Bookman Old Style"/>
                <a:cs typeface="Bookman Old Style"/>
              </a:rPr>
              <a:t>bit </a:t>
            </a:r>
            <a:r>
              <a:rPr sz="2100" b="0" spc="25" dirty="0">
                <a:latin typeface="Bookman Old Style"/>
                <a:cs typeface="Bookman Old Style"/>
              </a:rPr>
              <a:t>level</a:t>
            </a:r>
            <a:r>
              <a:rPr sz="2100" b="0" spc="25">
                <a:latin typeface="Bookman Old Style"/>
                <a:cs typeface="Bookman Old Style"/>
              </a:rPr>
              <a:t>.</a:t>
            </a:r>
            <a:r>
              <a:rPr sz="2100" b="0" spc="220">
                <a:latin typeface="Bookman Old Style"/>
                <a:cs typeface="Bookman Old Style"/>
              </a:rPr>
              <a:t> </a:t>
            </a:r>
            <a:endParaRPr sz="2100">
              <a:latin typeface="Bookman Old Style"/>
              <a:cs typeface="Bookman Old Style"/>
            </a:endParaRPr>
          </a:p>
          <a:p>
            <a:pPr marL="415925" marR="27940" indent="-7620" algn="just"/>
            <a:r>
              <a:rPr sz="2000" b="0" spc="20" smtClean="0">
                <a:latin typeface="Bookman Old Style"/>
                <a:cs typeface="Bookman Old Style"/>
              </a:rPr>
              <a:t>It </a:t>
            </a:r>
            <a:r>
              <a:rPr sz="2000" b="0" spc="-25" dirty="0">
                <a:latin typeface="Bookman Old Style"/>
                <a:cs typeface="Bookman Old Style"/>
              </a:rPr>
              <a:t>provides </a:t>
            </a:r>
            <a:r>
              <a:rPr sz="2000" b="0" spc="-15" dirty="0">
                <a:latin typeface="Bookman Old Style"/>
                <a:cs typeface="Bookman Old Style"/>
              </a:rPr>
              <a:t>wide </a:t>
            </a:r>
            <a:r>
              <a:rPr sz="2000" b="0" spc="40" dirty="0">
                <a:latin typeface="Bookman Old Style"/>
                <a:cs typeface="Bookman Old Style"/>
              </a:rPr>
              <a:t>verity </a:t>
            </a:r>
            <a:r>
              <a:rPr sz="2000" b="0" spc="-65" dirty="0">
                <a:latin typeface="Bookman Old Style"/>
                <a:cs typeface="Bookman Old Style"/>
              </a:rPr>
              <a:t>of </a:t>
            </a:r>
            <a:r>
              <a:rPr sz="2000" b="0" dirty="0">
                <a:latin typeface="Bookman Old Style"/>
                <a:cs typeface="Bookman Old Style"/>
              </a:rPr>
              <a:t>bit </a:t>
            </a:r>
            <a:r>
              <a:rPr sz="2000" b="0" spc="-25" dirty="0">
                <a:latin typeface="Bookman Old Style"/>
                <a:cs typeface="Bookman Old Style"/>
              </a:rPr>
              <a:t>manipulation Operators.  </a:t>
            </a:r>
            <a:r>
              <a:rPr sz="2000" b="0" spc="20" dirty="0">
                <a:latin typeface="Bookman Old Style"/>
                <a:cs typeface="Bookman Old Style"/>
              </a:rPr>
              <a:t>We </a:t>
            </a:r>
            <a:r>
              <a:rPr sz="2000" b="0" spc="-15" dirty="0">
                <a:latin typeface="Bookman Old Style"/>
                <a:cs typeface="Bookman Old Style"/>
              </a:rPr>
              <a:t>have </a:t>
            </a:r>
            <a:r>
              <a:rPr sz="2000" b="0" dirty="0">
                <a:latin typeface="Bookman Old Style"/>
                <a:cs typeface="Bookman Old Style"/>
              </a:rPr>
              <a:t>bitwise </a:t>
            </a:r>
            <a:r>
              <a:rPr sz="2000" b="0" spc="-25" dirty="0">
                <a:latin typeface="Bookman Old Style"/>
                <a:cs typeface="Bookman Old Style"/>
              </a:rPr>
              <a:t>operators </a:t>
            </a:r>
            <a:r>
              <a:rPr sz="2000" b="0" spc="-40" dirty="0">
                <a:latin typeface="Bookman Old Style"/>
                <a:cs typeface="Bookman Old Style"/>
              </a:rPr>
              <a:t>to </a:t>
            </a:r>
            <a:r>
              <a:rPr sz="2000" b="0" spc="-30" dirty="0">
                <a:latin typeface="Bookman Old Style"/>
                <a:cs typeface="Bookman Old Style"/>
              </a:rPr>
              <a:t>manage </a:t>
            </a:r>
            <a:r>
              <a:rPr sz="2000" b="0" spc="-15" dirty="0">
                <a:latin typeface="Bookman Old Style"/>
                <a:cs typeface="Bookman Old Style"/>
              </a:rPr>
              <a:t>Data </a:t>
            </a:r>
            <a:r>
              <a:rPr sz="2000" b="0" spc="-50" dirty="0">
                <a:latin typeface="Bookman Old Style"/>
                <a:cs typeface="Bookman Old Style"/>
              </a:rPr>
              <a:t>at </a:t>
            </a:r>
            <a:r>
              <a:rPr sz="2000" b="0" dirty="0">
                <a:latin typeface="Bookman Old Style"/>
                <a:cs typeface="Bookman Old Style"/>
              </a:rPr>
              <a:t>bit</a:t>
            </a:r>
            <a:r>
              <a:rPr sz="2000" b="0" spc="570" dirty="0">
                <a:latin typeface="Bookman Old Style"/>
                <a:cs typeface="Bookman Old Style"/>
              </a:rPr>
              <a:t> </a:t>
            </a:r>
            <a:r>
              <a:rPr sz="2000" b="0" spc="25" dirty="0">
                <a:latin typeface="Bookman Old Style"/>
                <a:cs typeface="Bookman Old Style"/>
              </a:rPr>
              <a:t>level.</a:t>
            </a:r>
            <a:endParaRPr sz="2000">
              <a:latin typeface="Bookman Old Style"/>
              <a:cs typeface="Bookman Old Style"/>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03300" y="336591"/>
            <a:ext cx="8229600" cy="548227"/>
          </a:xfrm>
          <a:prstGeom prst="rect">
            <a:avLst/>
          </a:prstGeom>
        </p:spPr>
        <p:txBody>
          <a:bodyPr vert="horz" wrap="square" lIns="0" tIns="17145" rIns="0" bIns="0" rtlCol="0">
            <a:spAutoFit/>
          </a:bodyPr>
          <a:lstStyle/>
          <a:p>
            <a:pPr marL="12700" algn="ctr">
              <a:lnSpc>
                <a:spcPct val="100000"/>
              </a:lnSpc>
              <a:spcBef>
                <a:spcPts val="135"/>
              </a:spcBef>
            </a:pPr>
            <a:r>
              <a:rPr sz="3450" b="0" spc="-95" smtClean="0">
                <a:solidFill>
                  <a:srgbClr val="00B1EF"/>
                </a:solidFill>
                <a:latin typeface="Bookman Old Style"/>
                <a:cs typeface="Bookman Old Style"/>
              </a:rPr>
              <a:t>INT</a:t>
            </a:r>
            <a:r>
              <a:rPr lang="en-US" sz="3450" spc="-95" dirty="0" smtClean="0">
                <a:solidFill>
                  <a:srgbClr val="00B1EF"/>
                </a:solidFill>
                <a:latin typeface="Bookman Old Style"/>
                <a:cs typeface="Bookman Old Style"/>
              </a:rPr>
              <a:t>RO</a:t>
            </a:r>
            <a:r>
              <a:rPr sz="3450" b="0" spc="-95" smtClean="0">
                <a:solidFill>
                  <a:srgbClr val="00B1EF"/>
                </a:solidFill>
                <a:latin typeface="Bookman Old Style"/>
                <a:cs typeface="Bookman Old Style"/>
              </a:rPr>
              <a:t>DUCTION</a:t>
            </a:r>
            <a:endParaRPr sz="3450">
              <a:latin typeface="Bookman Old Style"/>
              <a:cs typeface="Bookman Old Style"/>
            </a:endParaRPr>
          </a:p>
        </p:txBody>
      </p:sp>
      <p:sp>
        <p:nvSpPr>
          <p:cNvPr id="4" name="object 4"/>
          <p:cNvSpPr txBox="1"/>
          <p:nvPr/>
        </p:nvSpPr>
        <p:spPr>
          <a:xfrm>
            <a:off x="1096308" y="1281153"/>
            <a:ext cx="8256270" cy="5508944"/>
          </a:xfrm>
          <a:prstGeom prst="rect">
            <a:avLst/>
          </a:prstGeom>
        </p:spPr>
        <p:txBody>
          <a:bodyPr vert="horz" wrap="square" lIns="0" tIns="13970" rIns="0" bIns="0" rtlCol="0">
            <a:spAutoFit/>
          </a:bodyPr>
          <a:lstStyle/>
          <a:p>
            <a:pPr marL="12700" algn="just">
              <a:lnSpc>
                <a:spcPct val="100000"/>
              </a:lnSpc>
              <a:spcBef>
                <a:spcPts val="110"/>
              </a:spcBef>
            </a:pPr>
            <a:r>
              <a:rPr lang="en-US" sz="2700" u="heavy" spc="-360" dirty="0" smtClean="0">
                <a:solidFill>
                  <a:srgbClr val="E80708"/>
                </a:solidFill>
                <a:uFill>
                  <a:solidFill>
                    <a:srgbClr val="AC1F1F"/>
                  </a:solidFill>
                </a:uFill>
                <a:latin typeface="Courier New"/>
                <a:cs typeface="Courier New"/>
              </a:rPr>
              <a:t>Definition</a:t>
            </a:r>
            <a:r>
              <a:rPr sz="2700" u="heavy" spc="-585" smtClean="0">
                <a:solidFill>
                  <a:srgbClr val="E80708"/>
                </a:solidFill>
                <a:uFill>
                  <a:solidFill>
                    <a:srgbClr val="AC1F1F"/>
                  </a:solidFill>
                </a:uFill>
                <a:latin typeface="Courier New"/>
                <a:cs typeface="Courier New"/>
              </a:rPr>
              <a:t>:-</a:t>
            </a:r>
            <a:endParaRPr sz="2700">
              <a:latin typeface="Courier New"/>
              <a:cs typeface="Courier New"/>
            </a:endParaRPr>
          </a:p>
          <a:p>
            <a:pPr>
              <a:lnSpc>
                <a:spcPct val="100000"/>
              </a:lnSpc>
              <a:spcBef>
                <a:spcPts val="35"/>
              </a:spcBef>
            </a:pPr>
            <a:endParaRPr sz="4000">
              <a:latin typeface="Courier New"/>
              <a:cs typeface="Courier New"/>
            </a:endParaRPr>
          </a:p>
          <a:p>
            <a:pPr marL="35560" algn="just">
              <a:lnSpc>
                <a:spcPct val="100000"/>
              </a:lnSpc>
            </a:pPr>
            <a:r>
              <a:rPr sz="2100" b="0" spc="-15" dirty="0">
                <a:solidFill>
                  <a:srgbClr val="E9080C"/>
                </a:solidFill>
                <a:latin typeface="Bookman Old Style"/>
                <a:cs typeface="Bookman Old Style"/>
              </a:rPr>
              <a:t>What </a:t>
            </a:r>
            <a:r>
              <a:rPr sz="2100" b="0" spc="-20" dirty="0">
                <a:solidFill>
                  <a:srgbClr val="DF0A08"/>
                </a:solidFill>
                <a:latin typeface="Bookman Old Style"/>
                <a:cs typeface="Bookman Old Style"/>
              </a:rPr>
              <a:t>is</a:t>
            </a:r>
            <a:r>
              <a:rPr sz="2100" b="0" spc="40" dirty="0">
                <a:solidFill>
                  <a:srgbClr val="DF0A08"/>
                </a:solidFill>
                <a:latin typeface="Bookman Old Style"/>
                <a:cs typeface="Bookman Old Style"/>
              </a:rPr>
              <a:t> </a:t>
            </a:r>
            <a:r>
              <a:rPr sz="2100" b="0" spc="-70" dirty="0">
                <a:solidFill>
                  <a:srgbClr val="ED0708"/>
                </a:solidFill>
                <a:latin typeface="Bookman Old Style"/>
                <a:cs typeface="Bookman Old Style"/>
              </a:rPr>
              <a:t>Program‘?</a:t>
            </a:r>
            <a:endParaRPr sz="2100">
              <a:latin typeface="Bookman Old Style"/>
              <a:cs typeface="Bookman Old Style"/>
            </a:endParaRPr>
          </a:p>
          <a:p>
            <a:pPr marL="27940" marR="5080" indent="571500" algn="just">
              <a:lnSpc>
                <a:spcPct val="104500"/>
              </a:lnSpc>
              <a:spcBef>
                <a:spcPts val="695"/>
              </a:spcBef>
            </a:pPr>
            <a:r>
              <a:rPr sz="2100" b="0" spc="105" dirty="0">
                <a:latin typeface="Bookman Old Style"/>
                <a:cs typeface="Bookman Old Style"/>
              </a:rPr>
              <a:t>A </a:t>
            </a:r>
            <a:r>
              <a:rPr sz="2100" b="0" spc="-60" dirty="0">
                <a:latin typeface="Bookman Old Style"/>
                <a:cs typeface="Bookman Old Style"/>
              </a:rPr>
              <a:t>computer </a:t>
            </a:r>
            <a:r>
              <a:rPr sz="2100" b="0" spc="-40" dirty="0">
                <a:latin typeface="Bookman Old Style"/>
                <a:cs typeface="Bookman Old Style"/>
              </a:rPr>
              <a:t>program </a:t>
            </a:r>
            <a:r>
              <a:rPr sz="2100" b="0" spc="-20" dirty="0">
                <a:latin typeface="Bookman Old Style"/>
                <a:cs typeface="Bookman Old Style"/>
              </a:rPr>
              <a:t>is </a:t>
            </a:r>
            <a:r>
              <a:rPr sz="2100" b="0" spc="-85" dirty="0">
                <a:latin typeface="Bookman Old Style"/>
                <a:cs typeface="Bookman Old Style"/>
              </a:rPr>
              <a:t>a </a:t>
            </a:r>
            <a:r>
              <a:rPr sz="2100" b="0" spc="-40" dirty="0">
                <a:latin typeface="Bookman Old Style"/>
                <a:cs typeface="Bookman Old Style"/>
              </a:rPr>
              <a:t>collection </a:t>
            </a:r>
            <a:r>
              <a:rPr sz="2100" b="0" spc="-65" dirty="0">
                <a:latin typeface="Bookman Old Style"/>
                <a:cs typeface="Bookman Old Style"/>
              </a:rPr>
              <a:t>of</a:t>
            </a:r>
            <a:r>
              <a:rPr sz="2100" b="0" spc="540" dirty="0">
                <a:latin typeface="Bookman Old Style"/>
                <a:cs typeface="Bookman Old Style"/>
              </a:rPr>
              <a:t> </a:t>
            </a:r>
            <a:r>
              <a:rPr sz="2100" b="0" spc="-45" dirty="0">
                <a:latin typeface="Bookman Old Style"/>
                <a:cs typeface="Bookman Old Style"/>
              </a:rPr>
              <a:t>instructions </a:t>
            </a:r>
            <a:r>
              <a:rPr sz="2100" b="0" spc="-5" dirty="0">
                <a:latin typeface="Bookman Old Style"/>
                <a:cs typeface="Bookman Old Style"/>
              </a:rPr>
              <a:t>that  </a:t>
            </a:r>
            <a:r>
              <a:rPr sz="2100" b="0" spc="-25" dirty="0">
                <a:latin typeface="Bookman Old Style"/>
                <a:cs typeface="Bookman Old Style"/>
              </a:rPr>
              <a:t>performs </a:t>
            </a:r>
            <a:r>
              <a:rPr sz="2100" b="0" spc="-85" dirty="0">
                <a:latin typeface="Bookman Old Style"/>
                <a:cs typeface="Bookman Old Style"/>
              </a:rPr>
              <a:t>a </a:t>
            </a:r>
            <a:r>
              <a:rPr sz="2100" b="0" spc="-55" dirty="0">
                <a:latin typeface="Bookman Old Style"/>
                <a:cs typeface="Bookman Old Style"/>
              </a:rPr>
              <a:t>specific </a:t>
            </a:r>
            <a:r>
              <a:rPr sz="2100" b="0" spc="-45" dirty="0">
                <a:latin typeface="Bookman Old Style"/>
                <a:cs typeface="Bookman Old Style"/>
              </a:rPr>
              <a:t>task </a:t>
            </a:r>
            <a:r>
              <a:rPr sz="2100" b="0" spc="-55" dirty="0">
                <a:latin typeface="Bookman Old Style"/>
                <a:cs typeface="Bookman Old Style"/>
              </a:rPr>
              <a:t>when </a:t>
            </a:r>
            <a:r>
              <a:rPr sz="2100" b="0" spc="-30" dirty="0">
                <a:latin typeface="Bookman Old Style"/>
                <a:cs typeface="Bookman Old Style"/>
              </a:rPr>
              <a:t>executed </a:t>
            </a:r>
            <a:r>
              <a:rPr sz="2100" b="0" spc="-60" dirty="0">
                <a:latin typeface="Bookman Old Style"/>
                <a:cs typeface="Bookman Old Style"/>
              </a:rPr>
              <a:t>by </a:t>
            </a:r>
            <a:r>
              <a:rPr sz="2100" b="0" spc="-85" dirty="0">
                <a:latin typeface="Bookman Old Style"/>
                <a:cs typeface="Bookman Old Style"/>
              </a:rPr>
              <a:t>a </a:t>
            </a:r>
            <a:r>
              <a:rPr sz="2100" b="0" spc="-45" dirty="0">
                <a:latin typeface="Bookman Old Style"/>
                <a:cs typeface="Bookman Old Style"/>
              </a:rPr>
              <a:t>computer. </a:t>
            </a:r>
            <a:r>
              <a:rPr sz="2100" b="0" spc="105" dirty="0">
                <a:latin typeface="Bookman Old Style"/>
                <a:cs typeface="Bookman Old Style"/>
              </a:rPr>
              <a:t>A  </a:t>
            </a:r>
            <a:r>
              <a:rPr sz="2100" b="0" spc="-60" dirty="0">
                <a:latin typeface="Bookman Old Style"/>
                <a:cs typeface="Bookman Old Style"/>
              </a:rPr>
              <a:t>computer </a:t>
            </a:r>
            <a:r>
              <a:rPr sz="2100" b="0" spc="-25" dirty="0">
                <a:latin typeface="Bookman Old Style"/>
                <a:cs typeface="Bookman Old Style"/>
              </a:rPr>
              <a:t>requires </a:t>
            </a:r>
            <a:r>
              <a:rPr sz="2100" b="0" spc="-40" dirty="0">
                <a:latin typeface="Bookman Old Style"/>
                <a:cs typeface="Bookman Old Style"/>
              </a:rPr>
              <a:t>programs to </a:t>
            </a:r>
            <a:r>
              <a:rPr sz="2100" b="0" spc="-45" dirty="0">
                <a:latin typeface="Bookman Old Style"/>
                <a:cs typeface="Bookman Old Style"/>
              </a:rPr>
              <a:t>function, </a:t>
            </a:r>
            <a:r>
              <a:rPr sz="2100" b="0" spc="-55" dirty="0">
                <a:latin typeface="Bookman Old Style"/>
                <a:cs typeface="Bookman Old Style"/>
              </a:rPr>
              <a:t>and </a:t>
            </a:r>
            <a:r>
              <a:rPr sz="2100" b="0" spc="-5" dirty="0">
                <a:latin typeface="Bookman Old Style"/>
                <a:cs typeface="Bookman Old Style"/>
              </a:rPr>
              <a:t>typically </a:t>
            </a:r>
            <a:r>
              <a:rPr sz="2100" b="0" spc="-45" dirty="0">
                <a:latin typeface="Bookman Old Style"/>
                <a:cs typeface="Bookman Old Style"/>
              </a:rPr>
              <a:t>executes  </a:t>
            </a:r>
            <a:r>
              <a:rPr sz="2100" b="0" spc="-10" dirty="0">
                <a:latin typeface="Bookman Old Style"/>
                <a:cs typeface="Bookman Old Style"/>
              </a:rPr>
              <a:t>the </a:t>
            </a:r>
            <a:r>
              <a:rPr sz="2100" b="0" spc="-35" dirty="0">
                <a:latin typeface="Bookman Old Style"/>
                <a:cs typeface="Bookman Old Style"/>
              </a:rPr>
              <a:t>program's </a:t>
            </a:r>
            <a:r>
              <a:rPr sz="2100" b="0" spc="-45" dirty="0">
                <a:latin typeface="Bookman Old Style"/>
                <a:cs typeface="Bookman Old Style"/>
              </a:rPr>
              <a:t>instructions </a:t>
            </a:r>
            <a:r>
              <a:rPr sz="2100" b="0" dirty="0">
                <a:latin typeface="Bookman Old Style"/>
                <a:cs typeface="Bookman Old Style"/>
              </a:rPr>
              <a:t>in </a:t>
            </a:r>
            <a:r>
              <a:rPr sz="2100" b="0" spc="-85" dirty="0">
                <a:latin typeface="Bookman Old Style"/>
                <a:cs typeface="Bookman Old Style"/>
              </a:rPr>
              <a:t>a </a:t>
            </a:r>
            <a:r>
              <a:rPr sz="2100" b="0" spc="-20" dirty="0">
                <a:latin typeface="Bookman Old Style"/>
                <a:cs typeface="Bookman Old Style"/>
              </a:rPr>
              <a:t>central </a:t>
            </a:r>
            <a:r>
              <a:rPr sz="2100" b="0" spc="-60" dirty="0">
                <a:latin typeface="Bookman Old Style"/>
                <a:cs typeface="Bookman Old Style"/>
              </a:rPr>
              <a:t>processing</a:t>
            </a:r>
            <a:r>
              <a:rPr sz="2100" b="0" spc="370" dirty="0">
                <a:latin typeface="Bookman Old Style"/>
                <a:cs typeface="Bookman Old Style"/>
              </a:rPr>
              <a:t> </a:t>
            </a:r>
            <a:r>
              <a:rPr sz="2100" b="0" spc="-35" dirty="0">
                <a:latin typeface="Bookman Old Style"/>
                <a:cs typeface="Bookman Old Style"/>
              </a:rPr>
              <a:t>unit.</a:t>
            </a:r>
            <a:endParaRPr sz="2100">
              <a:latin typeface="Bookman Old Style"/>
              <a:cs typeface="Bookman Old Style"/>
            </a:endParaRPr>
          </a:p>
          <a:p>
            <a:pPr>
              <a:lnSpc>
                <a:spcPct val="100000"/>
              </a:lnSpc>
              <a:spcBef>
                <a:spcPts val="15"/>
              </a:spcBef>
            </a:pPr>
            <a:endParaRPr sz="3450">
              <a:latin typeface="Bookman Old Style"/>
              <a:cs typeface="Bookman Old Style"/>
            </a:endParaRPr>
          </a:p>
          <a:p>
            <a:pPr marL="35560" algn="just">
              <a:lnSpc>
                <a:spcPct val="100000"/>
              </a:lnSpc>
            </a:pPr>
            <a:r>
              <a:rPr sz="2100" b="0" spc="-15" dirty="0">
                <a:solidFill>
                  <a:srgbClr val="EB080A"/>
                </a:solidFill>
                <a:latin typeface="Bookman Old Style"/>
                <a:cs typeface="Bookman Old Style"/>
              </a:rPr>
              <a:t>What </a:t>
            </a:r>
            <a:r>
              <a:rPr sz="2100" b="0" spc="-20" dirty="0">
                <a:solidFill>
                  <a:srgbClr val="E10C0F"/>
                </a:solidFill>
                <a:latin typeface="Bookman Old Style"/>
                <a:cs typeface="Bookman Old Style"/>
              </a:rPr>
              <a:t>is </a:t>
            </a:r>
            <a:r>
              <a:rPr sz="2100" b="0" spc="-25" dirty="0">
                <a:solidFill>
                  <a:srgbClr val="E60F0F"/>
                </a:solidFill>
                <a:latin typeface="Bookman Old Style"/>
                <a:cs typeface="Bookman Old Style"/>
              </a:rPr>
              <a:t>programming</a:t>
            </a:r>
            <a:r>
              <a:rPr sz="2100" b="0" spc="355" dirty="0">
                <a:solidFill>
                  <a:srgbClr val="E60F0F"/>
                </a:solidFill>
                <a:latin typeface="Bookman Old Style"/>
                <a:cs typeface="Bookman Old Style"/>
              </a:rPr>
              <a:t> </a:t>
            </a:r>
            <a:r>
              <a:rPr sz="2100" b="0" spc="-80" dirty="0">
                <a:solidFill>
                  <a:srgbClr val="E40811"/>
                </a:solidFill>
                <a:latin typeface="Bookman Old Style"/>
                <a:cs typeface="Bookman Old Style"/>
              </a:rPr>
              <a:t>language‘?</a:t>
            </a:r>
            <a:endParaRPr sz="2100">
              <a:latin typeface="Bookman Old Style"/>
              <a:cs typeface="Bookman Old Style"/>
            </a:endParaRPr>
          </a:p>
          <a:p>
            <a:pPr marL="27940" marR="6985" indent="335280" algn="just">
              <a:lnSpc>
                <a:spcPct val="104500"/>
              </a:lnSpc>
              <a:spcBef>
                <a:spcPts val="700"/>
              </a:spcBef>
            </a:pPr>
            <a:r>
              <a:rPr sz="2100" b="0" spc="105" dirty="0">
                <a:latin typeface="Bookman Old Style"/>
                <a:cs typeface="Bookman Old Style"/>
              </a:rPr>
              <a:t>A </a:t>
            </a:r>
            <a:r>
              <a:rPr sz="2100" b="0" spc="-25" dirty="0">
                <a:latin typeface="Bookman Old Style"/>
                <a:cs typeface="Bookman Old Style"/>
              </a:rPr>
              <a:t>programming language </a:t>
            </a:r>
            <a:r>
              <a:rPr sz="2100" b="0" spc="-20" dirty="0">
                <a:latin typeface="Bookman Old Style"/>
                <a:cs typeface="Bookman Old Style"/>
              </a:rPr>
              <a:t>is </a:t>
            </a:r>
            <a:r>
              <a:rPr sz="2100" b="0" spc="-85" dirty="0">
                <a:latin typeface="Bookman Old Style"/>
                <a:cs typeface="Bookman Old Style"/>
              </a:rPr>
              <a:t>a </a:t>
            </a:r>
            <a:r>
              <a:rPr sz="2100" b="0" spc="-25" dirty="0">
                <a:latin typeface="Bookman Old Style"/>
                <a:cs typeface="Bookman Old Style"/>
              </a:rPr>
              <a:t>formal </a:t>
            </a:r>
            <a:r>
              <a:rPr sz="2100" b="0" spc="-45" dirty="0">
                <a:latin typeface="Bookman Old Style"/>
                <a:cs typeface="Bookman Old Style"/>
              </a:rPr>
              <a:t>computer </a:t>
            </a:r>
            <a:r>
              <a:rPr sz="2100" b="0" spc="-25" dirty="0">
                <a:latin typeface="Bookman Old Style"/>
                <a:cs typeface="Bookman Old Style"/>
              </a:rPr>
              <a:t>language  designed </a:t>
            </a:r>
            <a:r>
              <a:rPr sz="2100" b="0" spc="-40" dirty="0">
                <a:latin typeface="Bookman Old Style"/>
                <a:cs typeface="Bookman Old Style"/>
              </a:rPr>
              <a:t>to </a:t>
            </a:r>
            <a:r>
              <a:rPr sz="2100" b="0" spc="-60" dirty="0">
                <a:latin typeface="Bookman Old Style"/>
                <a:cs typeface="Bookman Old Style"/>
              </a:rPr>
              <a:t>communicate </a:t>
            </a:r>
            <a:r>
              <a:rPr sz="2100" b="0" spc="-35" dirty="0">
                <a:latin typeface="Bookman Old Style"/>
                <a:cs typeface="Bookman Old Style"/>
              </a:rPr>
              <a:t>instruction </a:t>
            </a:r>
            <a:r>
              <a:rPr sz="2100" b="0" spc="-40" dirty="0">
                <a:latin typeface="Bookman Old Style"/>
                <a:cs typeface="Bookman Old Style"/>
              </a:rPr>
              <a:t>to </a:t>
            </a:r>
            <a:r>
              <a:rPr sz="2100" b="0" spc="-85" dirty="0">
                <a:latin typeface="Bookman Old Style"/>
                <a:cs typeface="Bookman Old Style"/>
              </a:rPr>
              <a:t>a </a:t>
            </a:r>
            <a:r>
              <a:rPr sz="2100" b="0" spc="-50" dirty="0">
                <a:latin typeface="Bookman Old Style"/>
                <a:cs typeface="Bookman Old Style"/>
              </a:rPr>
              <a:t>machine, </a:t>
            </a:r>
            <a:r>
              <a:rPr sz="2100" b="0" spc="-15" dirty="0">
                <a:latin typeface="Bookman Old Style"/>
                <a:cs typeface="Bookman Old Style"/>
              </a:rPr>
              <a:t>particularly  </a:t>
            </a:r>
            <a:r>
              <a:rPr sz="2100" b="0" spc="-85" dirty="0">
                <a:latin typeface="Bookman Old Style"/>
                <a:cs typeface="Bookman Old Style"/>
              </a:rPr>
              <a:t>a </a:t>
            </a:r>
            <a:r>
              <a:rPr sz="2100" b="0" spc="-45" dirty="0">
                <a:latin typeface="Bookman Old Style"/>
                <a:cs typeface="Bookman Old Style"/>
              </a:rPr>
              <a:t>computer. </a:t>
            </a:r>
            <a:r>
              <a:rPr sz="2100" b="0" dirty="0">
                <a:latin typeface="Bookman Old Style"/>
                <a:cs typeface="Bookman Old Style"/>
              </a:rPr>
              <a:t>Programming </a:t>
            </a:r>
            <a:r>
              <a:rPr sz="2100" b="0" spc="-25" dirty="0">
                <a:latin typeface="Bookman Old Style"/>
                <a:cs typeface="Bookman Old Style"/>
              </a:rPr>
              <a:t>language </a:t>
            </a:r>
            <a:r>
              <a:rPr sz="2100" b="0" spc="-45" dirty="0">
                <a:latin typeface="Bookman Old Style"/>
                <a:cs typeface="Bookman Old Style"/>
              </a:rPr>
              <a:t>can </a:t>
            </a:r>
            <a:r>
              <a:rPr sz="2100" b="0" spc="-35" dirty="0">
                <a:latin typeface="Bookman Old Style"/>
                <a:cs typeface="Bookman Old Style"/>
              </a:rPr>
              <a:t>be </a:t>
            </a:r>
            <a:r>
              <a:rPr sz="2100" b="0" spc="-75" dirty="0">
                <a:latin typeface="Bookman Old Style"/>
                <a:cs typeface="Bookman Old Style"/>
              </a:rPr>
              <a:t>used </a:t>
            </a:r>
            <a:r>
              <a:rPr sz="2100" b="0" spc="-40" dirty="0">
                <a:latin typeface="Bookman Old Style"/>
                <a:cs typeface="Bookman Old Style"/>
              </a:rPr>
              <a:t>to </a:t>
            </a:r>
            <a:r>
              <a:rPr sz="2100" b="0" spc="-30" dirty="0">
                <a:latin typeface="Bookman Old Style"/>
                <a:cs typeface="Bookman Old Style"/>
              </a:rPr>
              <a:t>create  </a:t>
            </a:r>
            <a:r>
              <a:rPr sz="2100" b="0" spc="-40" dirty="0">
                <a:latin typeface="Bookman Old Style"/>
                <a:cs typeface="Bookman Old Style"/>
              </a:rPr>
              <a:t>programs to </a:t>
            </a:r>
            <a:r>
              <a:rPr sz="2100" b="0" spc="-50" dirty="0">
                <a:latin typeface="Bookman Old Style"/>
                <a:cs typeface="Bookman Old Style"/>
              </a:rPr>
              <a:t>control </a:t>
            </a:r>
            <a:r>
              <a:rPr sz="2100" b="0" spc="-10" dirty="0">
                <a:latin typeface="Bookman Old Style"/>
                <a:cs typeface="Bookman Old Style"/>
              </a:rPr>
              <a:t>the </a:t>
            </a:r>
            <a:r>
              <a:rPr sz="2100" b="0" spc="-25" dirty="0">
                <a:latin typeface="Bookman Old Style"/>
                <a:cs typeface="Bookman Old Style"/>
              </a:rPr>
              <a:t>behavior </a:t>
            </a:r>
            <a:r>
              <a:rPr sz="2100" b="0" spc="-30" dirty="0">
                <a:latin typeface="Bookman Old Style"/>
                <a:cs typeface="Bookman Old Style"/>
              </a:rPr>
              <a:t>of </a:t>
            </a:r>
            <a:r>
              <a:rPr sz="2100" b="0" spc="-85" dirty="0">
                <a:latin typeface="Bookman Old Style"/>
                <a:cs typeface="Bookman Old Style"/>
              </a:rPr>
              <a:t>a </a:t>
            </a:r>
            <a:r>
              <a:rPr sz="2100" b="0" spc="-50" dirty="0">
                <a:latin typeface="Bookman Old Style"/>
                <a:cs typeface="Bookman Old Style"/>
              </a:rPr>
              <a:t>machine </a:t>
            </a:r>
            <a:r>
              <a:rPr sz="2100" b="0" spc="-65" dirty="0">
                <a:latin typeface="Bookman Old Style"/>
                <a:cs typeface="Bookman Old Style"/>
              </a:rPr>
              <a:t>or </a:t>
            </a:r>
            <a:r>
              <a:rPr sz="2100" b="0" spc="-40" dirty="0">
                <a:latin typeface="Bookman Old Style"/>
                <a:cs typeface="Bookman Old Style"/>
              </a:rPr>
              <a:t>to</a:t>
            </a:r>
            <a:r>
              <a:rPr sz="2100" b="0" spc="245" dirty="0">
                <a:latin typeface="Bookman Old Style"/>
                <a:cs typeface="Bookman Old Style"/>
              </a:rPr>
              <a:t> </a:t>
            </a:r>
            <a:r>
              <a:rPr sz="2100" b="0" spc="-20" dirty="0">
                <a:latin typeface="Bookman Old Style"/>
                <a:cs typeface="Bookman Old Style"/>
              </a:rPr>
              <a:t>express</a:t>
            </a:r>
            <a:endParaRPr sz="2100">
              <a:latin typeface="Bookman Old Style"/>
              <a:cs typeface="Bookman Old Style"/>
            </a:endParaRPr>
          </a:p>
          <a:p>
            <a:pPr marL="28575">
              <a:lnSpc>
                <a:spcPct val="100000"/>
              </a:lnSpc>
              <a:spcBef>
                <a:spcPts val="630"/>
              </a:spcBef>
            </a:pPr>
            <a:r>
              <a:rPr sz="2050" b="0" spc="20" dirty="0">
                <a:latin typeface="Bookman Old Style"/>
                <a:cs typeface="Bookman Old Style"/>
              </a:rPr>
              <a:t>algorithms.</a:t>
            </a:r>
            <a:endParaRPr sz="2050">
              <a:latin typeface="Bookman Old Style"/>
              <a:cs typeface="Bookman Old Style"/>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1900" y="1035050"/>
            <a:ext cx="3354704" cy="431800"/>
          </a:xfrm>
          <a:prstGeom prst="rect">
            <a:avLst/>
          </a:prstGeom>
        </p:spPr>
        <p:txBody>
          <a:bodyPr vert="horz" wrap="square" lIns="0" tIns="13970" rIns="0" bIns="0" rtlCol="0">
            <a:spAutoFit/>
          </a:bodyPr>
          <a:lstStyle/>
          <a:p>
            <a:pPr marL="12700">
              <a:lnSpc>
                <a:spcPct val="100000"/>
              </a:lnSpc>
              <a:spcBef>
                <a:spcPts val="110"/>
              </a:spcBef>
            </a:pPr>
            <a:r>
              <a:rPr sz="2650" spc="105" dirty="0">
                <a:solidFill>
                  <a:srgbClr val="F20301"/>
                </a:solidFill>
              </a:rPr>
              <a:t>High </a:t>
            </a:r>
            <a:r>
              <a:rPr sz="2650" spc="85" dirty="0">
                <a:solidFill>
                  <a:srgbClr val="F70503"/>
                </a:solidFill>
              </a:rPr>
              <a:t>Level </a:t>
            </a:r>
            <a:r>
              <a:rPr sz="2650" spc="200" dirty="0">
                <a:solidFill>
                  <a:srgbClr val="F60303"/>
                </a:solidFill>
              </a:rPr>
              <a:t>Features</a:t>
            </a:r>
            <a:r>
              <a:rPr sz="2650" spc="675" dirty="0">
                <a:solidFill>
                  <a:srgbClr val="F60303"/>
                </a:solidFill>
              </a:rPr>
              <a:t> </a:t>
            </a:r>
            <a:r>
              <a:rPr sz="2650" spc="-490" dirty="0">
                <a:solidFill>
                  <a:srgbClr val="C61813"/>
                </a:solidFill>
              </a:rPr>
              <a:t>•</a:t>
            </a:r>
            <a:endParaRPr sz="2650"/>
          </a:p>
        </p:txBody>
      </p:sp>
      <p:sp>
        <p:nvSpPr>
          <p:cNvPr id="6" name="object 6"/>
          <p:cNvSpPr txBox="1"/>
          <p:nvPr/>
        </p:nvSpPr>
        <p:spPr>
          <a:xfrm>
            <a:off x="1231900" y="1568450"/>
            <a:ext cx="8445500" cy="4745915"/>
          </a:xfrm>
          <a:prstGeom prst="rect">
            <a:avLst/>
          </a:prstGeom>
        </p:spPr>
        <p:txBody>
          <a:bodyPr vert="horz" wrap="square" lIns="0" tIns="22225" rIns="0" bIns="0" rtlCol="0">
            <a:spAutoFit/>
          </a:bodyPr>
          <a:lstStyle/>
          <a:p>
            <a:pPr marL="322580" marR="813435" indent="1905" algn="just">
              <a:lnSpc>
                <a:spcPts val="2630"/>
              </a:lnSpc>
              <a:spcBef>
                <a:spcPts val="175"/>
              </a:spcBef>
            </a:pPr>
            <a:r>
              <a:rPr lang="en-US" sz="2150" b="0" spc="-50" dirty="0" smtClean="0">
                <a:latin typeface="Bookman Old Style"/>
                <a:cs typeface="Bookman Old Style"/>
              </a:rPr>
              <a:t>It is more user friendly as compare to previous </a:t>
            </a:r>
            <a:r>
              <a:rPr sz="2150" b="0" spc="-50" smtClean="0">
                <a:latin typeface="Bookman Old Style"/>
                <a:cs typeface="Bookman Old Style"/>
              </a:rPr>
              <a:t>languages</a:t>
            </a:r>
            <a:r>
              <a:rPr sz="2150" b="0" spc="-50" dirty="0">
                <a:latin typeface="Bookman Old Style"/>
                <a:cs typeface="Bookman Old Style"/>
              </a:rPr>
              <a:t>. </a:t>
            </a:r>
            <a:r>
              <a:rPr sz="2150" b="0" spc="-25" dirty="0">
                <a:latin typeface="Bookman Old Style"/>
                <a:cs typeface="Bookman Old Style"/>
              </a:rPr>
              <a:t>Previous </a:t>
            </a:r>
            <a:r>
              <a:rPr sz="2150" b="0" spc="-50" dirty="0">
                <a:latin typeface="Bookman Old Style"/>
                <a:cs typeface="Bookman Old Style"/>
              </a:rPr>
              <a:t>languages </a:t>
            </a:r>
            <a:r>
              <a:rPr sz="2150" b="0" spc="-155" dirty="0">
                <a:latin typeface="Bookman Old Style"/>
                <a:cs typeface="Bookman Old Style"/>
              </a:rPr>
              <a:t>such </a:t>
            </a:r>
            <a:r>
              <a:rPr sz="2150" b="0" spc="-75" dirty="0">
                <a:latin typeface="Bookman Old Style"/>
                <a:cs typeface="Bookman Old Style"/>
              </a:rPr>
              <a:t>as </a:t>
            </a:r>
            <a:r>
              <a:rPr sz="2150" b="0" spc="-30" dirty="0">
                <a:latin typeface="Bookman Old Style"/>
                <a:cs typeface="Bookman Old Style"/>
              </a:rPr>
              <a:t>BCPL,Pascal  </a:t>
            </a:r>
            <a:r>
              <a:rPr sz="2100" b="0" spc="-55" dirty="0">
                <a:latin typeface="Bookman Old Style"/>
                <a:cs typeface="Bookman Old Style"/>
              </a:rPr>
              <a:t>and </a:t>
            </a:r>
            <a:r>
              <a:rPr sz="2100" b="0" spc="-35" dirty="0">
                <a:latin typeface="Bookman Old Style"/>
                <a:cs typeface="Bookman Old Style"/>
              </a:rPr>
              <a:t>other </a:t>
            </a:r>
            <a:r>
              <a:rPr sz="2100" b="0" spc="-25" dirty="0">
                <a:latin typeface="Bookman Old Style"/>
                <a:cs typeface="Bookman Old Style"/>
              </a:rPr>
              <a:t>programming </a:t>
            </a:r>
            <a:r>
              <a:rPr sz="2100" b="0" spc="-35" dirty="0">
                <a:latin typeface="Bookman Old Style"/>
                <a:cs typeface="Bookman Old Style"/>
              </a:rPr>
              <a:t>languages </a:t>
            </a:r>
            <a:r>
              <a:rPr sz="2100" b="0" dirty="0">
                <a:latin typeface="Bookman Old Style"/>
                <a:cs typeface="Bookman Old Style"/>
              </a:rPr>
              <a:t>never </a:t>
            </a:r>
            <a:r>
              <a:rPr sz="2100" b="0" spc="-25" dirty="0">
                <a:latin typeface="Bookman Old Style"/>
                <a:cs typeface="Bookman Old Style"/>
              </a:rPr>
              <a:t>provide </a:t>
            </a:r>
            <a:r>
              <a:rPr sz="2100" b="0" spc="-125" dirty="0">
                <a:latin typeface="Bookman Old Style"/>
                <a:cs typeface="Bookman Old Style"/>
              </a:rPr>
              <a:t>such  </a:t>
            </a:r>
            <a:r>
              <a:rPr sz="2050" b="0" spc="20" dirty="0">
                <a:latin typeface="Bookman Old Style"/>
                <a:cs typeface="Bookman Old Style"/>
              </a:rPr>
              <a:t>great </a:t>
            </a:r>
            <a:r>
              <a:rPr sz="2050" b="0" spc="10" dirty="0">
                <a:latin typeface="Bookman Old Style"/>
                <a:cs typeface="Bookman Old Style"/>
              </a:rPr>
              <a:t>features </a:t>
            </a:r>
            <a:r>
              <a:rPr sz="2050" b="0" spc="-20" dirty="0">
                <a:latin typeface="Bookman Old Style"/>
                <a:cs typeface="Bookman Old Style"/>
              </a:rPr>
              <a:t>to </a:t>
            </a:r>
            <a:r>
              <a:rPr sz="2050" b="0" dirty="0">
                <a:latin typeface="Bookman Old Style"/>
                <a:cs typeface="Bookman Old Style"/>
              </a:rPr>
              <a:t>manage</a:t>
            </a:r>
            <a:r>
              <a:rPr sz="2050" b="0" spc="355" dirty="0">
                <a:latin typeface="Bookman Old Style"/>
                <a:cs typeface="Bookman Old Style"/>
              </a:rPr>
              <a:t> </a:t>
            </a:r>
            <a:r>
              <a:rPr sz="2050" b="0" spc="10" dirty="0">
                <a:latin typeface="Bookman Old Style"/>
                <a:cs typeface="Bookman Old Style"/>
              </a:rPr>
              <a:t>data.</a:t>
            </a:r>
            <a:endParaRPr sz="2050">
              <a:latin typeface="Bookman Old Style"/>
              <a:cs typeface="Bookman Old Style"/>
            </a:endParaRPr>
          </a:p>
          <a:p>
            <a:pPr marL="321310" marR="808990" indent="-635" algn="just">
              <a:lnSpc>
                <a:spcPct val="104800"/>
              </a:lnSpc>
              <a:spcBef>
                <a:spcPts val="384"/>
              </a:spcBef>
            </a:pPr>
            <a:r>
              <a:rPr sz="2150" b="0" spc="-25" dirty="0">
                <a:latin typeface="Bookman Old Style"/>
                <a:cs typeface="Bookman Old Style"/>
              </a:rPr>
              <a:t>Previous </a:t>
            </a:r>
            <a:r>
              <a:rPr sz="2150" b="0" spc="-50" dirty="0">
                <a:latin typeface="Bookman Old Style"/>
                <a:cs typeface="Bookman Old Style"/>
              </a:rPr>
              <a:t>languages </a:t>
            </a:r>
            <a:r>
              <a:rPr sz="2150" b="0" spc="-40" dirty="0">
                <a:latin typeface="Bookman Old Style"/>
                <a:cs typeface="Bookman Old Style"/>
              </a:rPr>
              <a:t>have </a:t>
            </a:r>
            <a:r>
              <a:rPr sz="2150" b="0" spc="-25" dirty="0">
                <a:latin typeface="Bookman Old Style"/>
                <a:cs typeface="Bookman Old Style"/>
              </a:rPr>
              <a:t>there </a:t>
            </a:r>
            <a:r>
              <a:rPr sz="2150" b="0" spc="90" dirty="0">
                <a:latin typeface="Bookman Old Style"/>
                <a:cs typeface="Bookman Old Style"/>
              </a:rPr>
              <a:t>pros </a:t>
            </a:r>
            <a:r>
              <a:rPr sz="2150" b="0" spc="80" dirty="0">
                <a:latin typeface="Bookman Old Style"/>
                <a:cs typeface="Bookman Old Style"/>
              </a:rPr>
              <a:t>and </a:t>
            </a:r>
            <a:r>
              <a:rPr sz="2150" b="0" spc="65" dirty="0">
                <a:latin typeface="Bookman Old Style"/>
                <a:cs typeface="Bookman Old Style"/>
              </a:rPr>
              <a:t>cons </a:t>
            </a:r>
            <a:r>
              <a:rPr sz="2150" b="0" spc="-100" dirty="0">
                <a:latin typeface="Bookman Old Style"/>
                <a:cs typeface="Bookman Old Style"/>
              </a:rPr>
              <a:t>but </a:t>
            </a:r>
            <a:r>
              <a:rPr sz="2150" b="0" spc="-125" dirty="0">
                <a:latin typeface="Bookman Old Style"/>
                <a:cs typeface="Bookman Old Style"/>
              </a:rPr>
              <a:t>C  </a:t>
            </a:r>
            <a:r>
              <a:rPr sz="2100" b="0" dirty="0">
                <a:latin typeface="Bookman Old Style"/>
                <a:cs typeface="Bookman Old Style"/>
              </a:rPr>
              <a:t>Programming </a:t>
            </a:r>
            <a:r>
              <a:rPr sz="2100" b="0" spc="-30" dirty="0">
                <a:latin typeface="Bookman Old Style"/>
                <a:cs typeface="Bookman Old Style"/>
              </a:rPr>
              <a:t>collected </a:t>
            </a:r>
            <a:r>
              <a:rPr sz="2100" b="0" spc="25" dirty="0">
                <a:latin typeface="Bookman Old Style"/>
                <a:cs typeface="Bookman Old Style"/>
              </a:rPr>
              <a:t>all </a:t>
            </a:r>
            <a:r>
              <a:rPr sz="2100" b="0" spc="-65" dirty="0">
                <a:latin typeface="Bookman Old Style"/>
                <a:cs typeface="Bookman Old Style"/>
              </a:rPr>
              <a:t>useful </a:t>
            </a:r>
            <a:r>
              <a:rPr sz="2100" b="0" spc="-25" dirty="0">
                <a:latin typeface="Bookman Old Style"/>
                <a:cs typeface="Bookman Old Style"/>
              </a:rPr>
              <a:t>features </a:t>
            </a:r>
            <a:r>
              <a:rPr sz="2100" b="0" spc="-65" dirty="0">
                <a:latin typeface="Bookman Old Style"/>
                <a:cs typeface="Bookman Old Style"/>
              </a:rPr>
              <a:t>of </a:t>
            </a:r>
            <a:r>
              <a:rPr sz="2100" b="0" spc="-35" dirty="0">
                <a:latin typeface="Bookman Old Style"/>
                <a:cs typeface="Bookman Old Style"/>
              </a:rPr>
              <a:t>previous  </a:t>
            </a:r>
            <a:r>
              <a:rPr sz="2150" b="0" spc="-50" dirty="0">
                <a:latin typeface="Bookman Old Style"/>
                <a:cs typeface="Bookman Old Style"/>
              </a:rPr>
              <a:t>languages </a:t>
            </a:r>
            <a:r>
              <a:rPr sz="2150" b="0" spc="-110" dirty="0">
                <a:latin typeface="Bookman Old Style"/>
                <a:cs typeface="Bookman Old Style"/>
              </a:rPr>
              <a:t>thus </a:t>
            </a:r>
            <a:r>
              <a:rPr sz="2150" b="0" spc="-125" dirty="0">
                <a:latin typeface="Bookman Old Style"/>
                <a:cs typeface="Bookman Old Style"/>
              </a:rPr>
              <a:t>C </a:t>
            </a:r>
            <a:r>
              <a:rPr sz="2150" b="0" spc="-110" dirty="0">
                <a:latin typeface="Bookman Old Style"/>
                <a:cs typeface="Bookman Old Style"/>
              </a:rPr>
              <a:t>become </a:t>
            </a:r>
            <a:r>
              <a:rPr sz="2150" b="0" spc="145" dirty="0">
                <a:latin typeface="Bookman Old Style"/>
                <a:cs typeface="Bookman Old Style"/>
              </a:rPr>
              <a:t>more effective</a:t>
            </a:r>
            <a:r>
              <a:rPr sz="2150" b="0" spc="120" dirty="0">
                <a:latin typeface="Bookman Old Style"/>
                <a:cs typeface="Bookman Old Style"/>
              </a:rPr>
              <a:t> </a:t>
            </a:r>
            <a:r>
              <a:rPr sz="2150" b="0" spc="75" dirty="0">
                <a:latin typeface="Bookman Old Style"/>
                <a:cs typeface="Bookman Old Style"/>
              </a:rPr>
              <a:t>language.</a:t>
            </a:r>
            <a:endParaRPr sz="2150">
              <a:latin typeface="Bookman Old Style"/>
              <a:cs typeface="Bookman Old Style"/>
            </a:endParaRPr>
          </a:p>
          <a:p>
            <a:pPr marL="12700">
              <a:lnSpc>
                <a:spcPct val="100000"/>
              </a:lnSpc>
              <a:spcBef>
                <a:spcPts val="635"/>
              </a:spcBef>
            </a:pPr>
            <a:r>
              <a:rPr sz="2650" b="0" spc="-110" dirty="0">
                <a:solidFill>
                  <a:srgbClr val="D60F0C"/>
                </a:solidFill>
                <a:latin typeface="Bookman Old Style"/>
                <a:cs typeface="Bookman Old Style"/>
              </a:rPr>
              <a:t>Modular</a:t>
            </a:r>
            <a:r>
              <a:rPr sz="2650" b="0" spc="165" dirty="0">
                <a:solidFill>
                  <a:srgbClr val="D60F0C"/>
                </a:solidFill>
                <a:latin typeface="Bookman Old Style"/>
                <a:cs typeface="Bookman Old Style"/>
              </a:rPr>
              <a:t> </a:t>
            </a:r>
            <a:r>
              <a:rPr sz="2650" b="0" spc="-90" dirty="0">
                <a:solidFill>
                  <a:srgbClr val="E40C0A"/>
                </a:solidFill>
                <a:latin typeface="Bookman Old Style"/>
                <a:cs typeface="Bookman Old Style"/>
              </a:rPr>
              <a:t>Programming:</a:t>
            </a:r>
            <a:endParaRPr sz="2650">
              <a:latin typeface="Bookman Old Style"/>
              <a:cs typeface="Bookman Old Style"/>
            </a:endParaRPr>
          </a:p>
          <a:p>
            <a:pPr marL="321945" marR="816610" indent="-1905" algn="just">
              <a:lnSpc>
                <a:spcPct val="103600"/>
              </a:lnSpc>
              <a:spcBef>
                <a:spcPts val="484"/>
              </a:spcBef>
            </a:pPr>
            <a:r>
              <a:rPr sz="2150" b="0" spc="100" dirty="0">
                <a:latin typeface="Bookman Old Style"/>
                <a:cs typeface="Bookman Old Style"/>
              </a:rPr>
              <a:t>Modular </a:t>
            </a:r>
            <a:r>
              <a:rPr sz="2150" b="0" spc="114" dirty="0">
                <a:latin typeface="Bookman Old Style"/>
                <a:cs typeface="Bookman Old Style"/>
              </a:rPr>
              <a:t>programming </a:t>
            </a:r>
            <a:r>
              <a:rPr sz="2150" b="0" spc="-45" dirty="0">
                <a:latin typeface="Bookman Old Style"/>
                <a:cs typeface="Bookman Old Style"/>
              </a:rPr>
              <a:t>is </a:t>
            </a:r>
            <a:r>
              <a:rPr sz="2150" b="0" spc="-110" dirty="0">
                <a:latin typeface="Bookman Old Style"/>
                <a:cs typeface="Bookman Old Style"/>
              </a:rPr>
              <a:t>a </a:t>
            </a:r>
            <a:r>
              <a:rPr sz="2150" b="0" spc="-45" dirty="0">
                <a:latin typeface="Bookman Old Style"/>
                <a:cs typeface="Bookman Old Style"/>
              </a:rPr>
              <a:t>software </a:t>
            </a:r>
            <a:r>
              <a:rPr sz="2150" b="0" spc="-50" dirty="0">
                <a:latin typeface="Bookman Old Style"/>
                <a:cs typeface="Bookman Old Style"/>
              </a:rPr>
              <a:t>design </a:t>
            </a:r>
            <a:r>
              <a:rPr sz="2150" b="0" spc="-75" dirty="0">
                <a:latin typeface="Bookman Old Style"/>
                <a:cs typeface="Bookman Old Style"/>
              </a:rPr>
              <a:t>technique  </a:t>
            </a:r>
            <a:r>
              <a:rPr sz="2150" b="0" spc="-45" dirty="0">
                <a:latin typeface="Bookman Old Style"/>
                <a:cs typeface="Bookman Old Style"/>
              </a:rPr>
              <a:t>that </a:t>
            </a:r>
            <a:r>
              <a:rPr sz="2150" b="0" spc="-70" dirty="0">
                <a:latin typeface="Bookman Old Style"/>
                <a:cs typeface="Bookman Old Style"/>
              </a:rPr>
              <a:t>increases </a:t>
            </a:r>
            <a:r>
              <a:rPr sz="2150" b="0" spc="-35" dirty="0">
                <a:latin typeface="Bookman Old Style"/>
                <a:cs typeface="Bookman Old Style"/>
              </a:rPr>
              <a:t>the </a:t>
            </a:r>
            <a:r>
              <a:rPr sz="2150" b="0" spc="-45" dirty="0">
                <a:latin typeface="Bookman Old Style"/>
                <a:cs typeface="Bookman Old Style"/>
              </a:rPr>
              <a:t>extent </a:t>
            </a:r>
            <a:r>
              <a:rPr sz="2150" b="0" spc="-65" dirty="0">
                <a:latin typeface="Bookman Old Style"/>
                <a:cs typeface="Bookman Old Style"/>
              </a:rPr>
              <a:t>to </a:t>
            </a:r>
            <a:r>
              <a:rPr sz="2150" b="0" spc="-80" dirty="0">
                <a:latin typeface="Bookman Old Style"/>
                <a:cs typeface="Bookman Old Style"/>
              </a:rPr>
              <a:t>which </a:t>
            </a:r>
            <a:r>
              <a:rPr sz="2150" b="0" spc="-45" dirty="0">
                <a:latin typeface="Bookman Old Style"/>
                <a:cs typeface="Bookman Old Style"/>
              </a:rPr>
              <a:t>software is </a:t>
            </a:r>
            <a:r>
              <a:rPr sz="2150" b="0" spc="-90" dirty="0">
                <a:latin typeface="Bookman Old Style"/>
                <a:cs typeface="Bookman Old Style"/>
              </a:rPr>
              <a:t>composed  of </a:t>
            </a:r>
            <a:r>
              <a:rPr sz="2150" b="0" spc="-55" dirty="0">
                <a:latin typeface="Bookman Old Style"/>
                <a:cs typeface="Bookman Old Style"/>
              </a:rPr>
              <a:t>separate parts, </a:t>
            </a:r>
            <a:r>
              <a:rPr sz="2150" b="0" spc="-30" dirty="0">
                <a:latin typeface="Bookman Old Style"/>
                <a:cs typeface="Bookman Old Style"/>
              </a:rPr>
              <a:t>called</a:t>
            </a:r>
            <a:r>
              <a:rPr sz="2150" b="0" spc="-170" dirty="0">
                <a:latin typeface="Bookman Old Style"/>
                <a:cs typeface="Bookman Old Style"/>
              </a:rPr>
              <a:t> </a:t>
            </a:r>
            <a:r>
              <a:rPr sz="2150" b="0" spc="75" dirty="0">
                <a:latin typeface="Bookman Old Style"/>
                <a:cs typeface="Bookman Old Style"/>
              </a:rPr>
              <a:t>modules</a:t>
            </a:r>
            <a:endParaRPr sz="2150">
              <a:latin typeface="Bookman Old Style"/>
              <a:cs typeface="Bookman Old Style"/>
            </a:endParaRPr>
          </a:p>
          <a:p>
            <a:pPr marL="328295" algn="just">
              <a:spcBef>
                <a:spcPts val="645"/>
              </a:spcBef>
            </a:pPr>
            <a:r>
              <a:rPr sz="2100" b="0" spc="-90" dirty="0">
                <a:latin typeface="Bookman Old Style"/>
                <a:cs typeface="Bookman Old Style"/>
              </a:rPr>
              <a:t>C</a:t>
            </a:r>
            <a:r>
              <a:rPr sz="2100" b="0" spc="490" dirty="0">
                <a:latin typeface="Bookman Old Style"/>
                <a:cs typeface="Bookman Old Style"/>
              </a:rPr>
              <a:t> </a:t>
            </a:r>
            <a:r>
              <a:rPr sz="2100" b="0" spc="10" dirty="0">
                <a:latin typeface="Bookman Old Style"/>
                <a:cs typeface="Bookman Old Style"/>
              </a:rPr>
              <a:t>Program  </a:t>
            </a:r>
            <a:r>
              <a:rPr sz="2100" b="0" spc="-45" dirty="0">
                <a:latin typeface="Bookman Old Style"/>
                <a:cs typeface="Bookman Old Style"/>
              </a:rPr>
              <a:t>Consist </a:t>
            </a:r>
            <a:r>
              <a:rPr sz="2100" b="0" spc="-65" dirty="0">
                <a:latin typeface="Bookman Old Style"/>
                <a:cs typeface="Bookman Old Style"/>
              </a:rPr>
              <a:t>of  </a:t>
            </a:r>
            <a:r>
              <a:rPr sz="2100" b="0" spc="10" dirty="0">
                <a:latin typeface="Bookman Old Style"/>
                <a:cs typeface="Bookman Old Style"/>
              </a:rPr>
              <a:t>Different  </a:t>
            </a:r>
            <a:r>
              <a:rPr sz="2100" b="0" spc="-25" dirty="0">
                <a:latin typeface="Bookman Old Style"/>
                <a:cs typeface="Bookman Old Style"/>
              </a:rPr>
              <a:t>Modules that </a:t>
            </a:r>
            <a:r>
              <a:rPr sz="2100" b="0" spc="10">
                <a:latin typeface="Bookman Old Style"/>
                <a:cs typeface="Bookman Old Style"/>
              </a:rPr>
              <a:t>are </a:t>
            </a:r>
            <a:r>
              <a:rPr sz="2100" b="0" spc="-110" smtClean="0">
                <a:solidFill>
                  <a:srgbClr val="FD8233"/>
                </a:solidFill>
                <a:latin typeface="Bookman Old Style"/>
                <a:cs typeface="Bookman Old Style"/>
              </a:rPr>
              <a:t>“</a:t>
            </a:r>
            <a:r>
              <a:rPr lang="en-US" sz="2100" b="0" dirty="0" smtClean="0">
                <a:latin typeface="Bookman Old Style"/>
                <a:cs typeface="Bookman Old Style"/>
              </a:rPr>
              <a:t>integrated </a:t>
            </a:r>
            <a:r>
              <a:rPr lang="en-US" sz="2100" b="0" spc="-15" dirty="0" smtClean="0">
                <a:latin typeface="Bookman Old Style"/>
                <a:cs typeface="Bookman Old Style"/>
              </a:rPr>
              <a:t>together </a:t>
            </a:r>
            <a:r>
              <a:rPr lang="en-US" sz="2100" b="0" dirty="0" smtClean="0">
                <a:latin typeface="Bookman Old Style"/>
                <a:cs typeface="Bookman Old Style"/>
              </a:rPr>
              <a:t>to </a:t>
            </a:r>
            <a:r>
              <a:rPr lang="en-US" sz="2100" b="0" spc="-35" dirty="0" smtClean="0">
                <a:latin typeface="Bookman Old Style"/>
                <a:cs typeface="Bookman Old Style"/>
              </a:rPr>
              <a:t>form </a:t>
            </a:r>
            <a:r>
              <a:rPr lang="en-US" sz="2100" b="0" spc="-30" dirty="0" smtClean="0">
                <a:latin typeface="Bookman Old Style"/>
                <a:cs typeface="Bookman Old Style"/>
              </a:rPr>
              <a:t>complete</a:t>
            </a:r>
            <a:r>
              <a:rPr lang="en-US" sz="2100" b="0" spc="455" dirty="0" smtClean="0">
                <a:latin typeface="Bookman Old Style"/>
                <a:cs typeface="Bookman Old Style"/>
              </a:rPr>
              <a:t> </a:t>
            </a:r>
            <a:r>
              <a:rPr lang="en-US" sz="2100" b="0" spc="-40" dirty="0" smtClean="0">
                <a:latin typeface="Bookman Old Style"/>
                <a:cs typeface="Bookman Old Style"/>
              </a:rPr>
              <a:t>program</a:t>
            </a:r>
            <a:r>
              <a:rPr sz="2100" b="0" spc="-325" smtClean="0">
                <a:solidFill>
                  <a:srgbClr val="FB8536"/>
                </a:solidFill>
                <a:latin typeface="Bookman Old Style"/>
                <a:cs typeface="Bookman Old Style"/>
              </a:rPr>
              <a:t>“</a:t>
            </a:r>
            <a:endParaRPr sz="2100">
              <a:latin typeface="Bookman Old Style"/>
              <a:cs typeface="Bookman Old Style"/>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UNIT-2</a:t>
            </a:r>
            <a:br>
              <a:rPr lang="en-US" sz="3600" b="1" dirty="0" smtClean="0">
                <a:solidFill>
                  <a:srgbClr val="C00000"/>
                </a:solidFill>
              </a:rPr>
            </a:br>
            <a:r>
              <a:rPr lang="en-US" sz="3600" b="1" dirty="0" smtClean="0">
                <a:solidFill>
                  <a:srgbClr val="C00000"/>
                </a:solidFill>
              </a:rPr>
              <a:t>Program Structure</a:t>
            </a:r>
            <a:endParaRPr lang="en-US" sz="3600" b="1" dirty="0">
              <a:solidFill>
                <a:srgbClr val="C00000"/>
              </a:solidFill>
            </a:endParaRPr>
          </a:p>
        </p:txBody>
      </p:sp>
      <p:sp>
        <p:nvSpPr>
          <p:cNvPr id="3" name="Content Placeholder 2"/>
          <p:cNvSpPr>
            <a:spLocks noGrp="1"/>
          </p:cNvSpPr>
          <p:nvPr>
            <p:ph idx="1"/>
          </p:nvPr>
        </p:nvSpPr>
        <p:spPr>
          <a:xfrm>
            <a:off x="2222500" y="2025650"/>
            <a:ext cx="7467600" cy="3843863"/>
          </a:xfrm>
        </p:spPr>
        <p:txBody>
          <a:bodyPr/>
          <a:lstStyle/>
          <a:p>
            <a:r>
              <a:rPr lang="en-IN" sz="3200" dirty="0" smtClean="0"/>
              <a:t>I/O statements, assign statements</a:t>
            </a:r>
            <a:endParaRPr lang="en-US" sz="3200" dirty="0" smtClean="0"/>
          </a:p>
          <a:p>
            <a:r>
              <a:rPr lang="en-IN" sz="3200" dirty="0" smtClean="0"/>
              <a:t>Constants</a:t>
            </a:r>
            <a:r>
              <a:rPr lang="en-IN" sz="3200" dirty="0" smtClean="0"/>
              <a:t>, variables and data types</a:t>
            </a:r>
            <a:endParaRPr lang="en-US" sz="3200" dirty="0" smtClean="0"/>
          </a:p>
          <a:p>
            <a:r>
              <a:rPr lang="en-IN" sz="3200" dirty="0" smtClean="0"/>
              <a:t>Operators </a:t>
            </a:r>
            <a:r>
              <a:rPr lang="en-IN" sz="3200" dirty="0" smtClean="0"/>
              <a:t>and Expressions</a:t>
            </a:r>
            <a:endParaRPr lang="en-US" sz="3200" dirty="0" smtClean="0"/>
          </a:p>
          <a:p>
            <a:r>
              <a:rPr lang="en-IN" sz="3200" dirty="0" smtClean="0"/>
              <a:t>Standards </a:t>
            </a:r>
            <a:r>
              <a:rPr lang="en-IN" sz="3200" dirty="0" smtClean="0"/>
              <a:t>and Formatted IOS</a:t>
            </a:r>
            <a:endParaRPr lang="en-US" sz="3200" dirty="0" smtClean="0"/>
          </a:p>
          <a:p>
            <a:r>
              <a:rPr lang="en-IN" sz="3200" dirty="0" smtClean="0"/>
              <a:t>Data </a:t>
            </a:r>
            <a:r>
              <a:rPr lang="en-IN" sz="3200" dirty="0" smtClean="0"/>
              <a:t>Type Casting </a:t>
            </a:r>
            <a:endParaRPr lang="en-US" sz="3200"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51124" y="336591"/>
            <a:ext cx="6688455" cy="548227"/>
          </a:xfrm>
          <a:prstGeom prst="rect">
            <a:avLst/>
          </a:prstGeom>
        </p:spPr>
        <p:txBody>
          <a:bodyPr vert="horz" wrap="square" lIns="0" tIns="17145" rIns="0" bIns="0" rtlCol="0">
            <a:spAutoFit/>
          </a:bodyPr>
          <a:lstStyle/>
          <a:p>
            <a:pPr marL="12700" algn="ctr">
              <a:lnSpc>
                <a:spcPct val="100000"/>
              </a:lnSpc>
              <a:spcBef>
                <a:spcPts val="135"/>
              </a:spcBef>
            </a:pPr>
            <a:r>
              <a:rPr lang="en-US" sz="3450" b="0" spc="-280" dirty="0" smtClean="0">
                <a:solidFill>
                  <a:srgbClr val="15A7DF"/>
                </a:solidFill>
                <a:latin typeface="Bookman Old Style"/>
                <a:cs typeface="Bookman Old Style"/>
              </a:rPr>
              <a:t>STRUCTURE OF C PROGRAM</a:t>
            </a:r>
            <a:endParaRPr sz="3450">
              <a:latin typeface="Bookman Old Style"/>
              <a:cs typeface="Bookman Old Style"/>
            </a:endParaRPr>
          </a:p>
        </p:txBody>
      </p:sp>
      <p:pic>
        <p:nvPicPr>
          <p:cNvPr id="10" name="Picture 9"/>
          <p:cNvPicPr/>
          <p:nvPr/>
        </p:nvPicPr>
        <p:blipFill>
          <a:blip r:embed="rId2"/>
          <a:srcRect/>
          <a:stretch>
            <a:fillRect/>
          </a:stretch>
        </p:blipFill>
        <p:spPr bwMode="auto">
          <a:xfrm>
            <a:off x="3136900" y="1339850"/>
            <a:ext cx="3733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66185" y="186944"/>
            <a:ext cx="5342679" cy="6789042"/>
          </a:xfrm>
          <a:prstGeom prst="rect">
            <a:avLst/>
          </a:prstGeom>
        </p:spPr>
      </p:pic>
      <p:sp>
        <p:nvSpPr>
          <p:cNvPr id="3" name="object 3"/>
          <p:cNvSpPr txBox="1">
            <a:spLocks noGrp="1"/>
          </p:cNvSpPr>
          <p:nvPr>
            <p:ph type="title"/>
          </p:nvPr>
        </p:nvSpPr>
        <p:spPr>
          <a:xfrm>
            <a:off x="1587474" y="335361"/>
            <a:ext cx="4351655" cy="564515"/>
          </a:xfrm>
          <a:prstGeom prst="rect">
            <a:avLst/>
          </a:prstGeom>
        </p:spPr>
        <p:txBody>
          <a:bodyPr vert="horz" wrap="square" lIns="0" tIns="17145" rIns="0" bIns="0" rtlCol="0">
            <a:spAutoFit/>
          </a:bodyPr>
          <a:lstStyle/>
          <a:p>
            <a:pPr marL="12700">
              <a:lnSpc>
                <a:spcPct val="100000"/>
              </a:lnSpc>
              <a:spcBef>
                <a:spcPts val="135"/>
              </a:spcBef>
            </a:pPr>
            <a:r>
              <a:rPr sz="3500" spc="65" dirty="0">
                <a:solidFill>
                  <a:srgbClr val="03ACEF"/>
                </a:solidFill>
              </a:rPr>
              <a:t>HELLO </a:t>
            </a:r>
            <a:r>
              <a:rPr sz="3500" spc="-35" dirty="0">
                <a:solidFill>
                  <a:srgbClr val="00AFF2"/>
                </a:solidFill>
              </a:rPr>
              <a:t>WORLD </a:t>
            </a:r>
            <a:r>
              <a:rPr sz="3500" spc="90" dirty="0">
                <a:solidFill>
                  <a:srgbClr val="00AFED"/>
                </a:solidFill>
              </a:rPr>
              <a:t>IN</a:t>
            </a:r>
            <a:r>
              <a:rPr sz="3500" spc="-105" dirty="0">
                <a:solidFill>
                  <a:srgbClr val="00AFED"/>
                </a:solidFill>
              </a:rPr>
              <a:t> </a:t>
            </a:r>
            <a:r>
              <a:rPr sz="3500" spc="-120" dirty="0">
                <a:solidFill>
                  <a:srgbClr val="05ACF2"/>
                </a:solidFill>
              </a:rPr>
              <a:t>C</a:t>
            </a:r>
            <a:endParaRPr sz="3500"/>
          </a:p>
        </p:txBody>
      </p:sp>
      <p:sp>
        <p:nvSpPr>
          <p:cNvPr id="4" name="object 4"/>
          <p:cNvSpPr txBox="1"/>
          <p:nvPr/>
        </p:nvSpPr>
        <p:spPr>
          <a:xfrm>
            <a:off x="895822" y="1888724"/>
            <a:ext cx="3625850" cy="1233170"/>
          </a:xfrm>
          <a:prstGeom prst="rect">
            <a:avLst/>
          </a:prstGeom>
        </p:spPr>
        <p:txBody>
          <a:bodyPr vert="horz" wrap="square" lIns="0" tIns="14605" rIns="0" bIns="0" rtlCol="0">
            <a:spAutoFit/>
          </a:bodyPr>
          <a:lstStyle/>
          <a:p>
            <a:pPr marL="12700">
              <a:lnSpc>
                <a:spcPct val="100000"/>
              </a:lnSpc>
              <a:spcBef>
                <a:spcPts val="115"/>
              </a:spcBef>
            </a:pPr>
            <a:r>
              <a:rPr sz="2600" dirty="0">
                <a:latin typeface="Courier New"/>
                <a:cs typeface="Courier New"/>
              </a:rPr>
              <a:t>#include</a:t>
            </a:r>
            <a:r>
              <a:rPr sz="2600" spc="220" dirty="0">
                <a:latin typeface="Courier New"/>
                <a:cs typeface="Courier New"/>
              </a:rPr>
              <a:t> </a:t>
            </a:r>
            <a:r>
              <a:rPr sz="2600" spc="-15" dirty="0">
                <a:latin typeface="Courier New"/>
                <a:cs typeface="Courier New"/>
              </a:rPr>
              <a:t>&lt;stdio.h&gt;</a:t>
            </a:r>
            <a:endParaRPr sz="2600">
              <a:latin typeface="Courier New"/>
              <a:cs typeface="Courier New"/>
            </a:endParaRPr>
          </a:p>
          <a:p>
            <a:pPr>
              <a:lnSpc>
                <a:spcPct val="100000"/>
              </a:lnSpc>
              <a:spcBef>
                <a:spcPts val="15"/>
              </a:spcBef>
            </a:pPr>
            <a:endParaRPr sz="2750">
              <a:latin typeface="Courier New"/>
              <a:cs typeface="Courier New"/>
            </a:endParaRPr>
          </a:p>
          <a:p>
            <a:pPr marL="14604">
              <a:lnSpc>
                <a:spcPct val="100000"/>
              </a:lnSpc>
            </a:pPr>
            <a:r>
              <a:rPr sz="2700" spc="-65" dirty="0">
                <a:latin typeface="Courier New"/>
                <a:cs typeface="Courier New"/>
              </a:rPr>
              <a:t>void</a:t>
            </a:r>
            <a:r>
              <a:rPr sz="2700" spc="60" dirty="0">
                <a:latin typeface="Courier New"/>
                <a:cs typeface="Courier New"/>
              </a:rPr>
              <a:t> </a:t>
            </a:r>
            <a:r>
              <a:rPr sz="2700" spc="-65" dirty="0">
                <a:latin typeface="Courier New"/>
                <a:cs typeface="Courier New"/>
              </a:rPr>
              <a:t>main()</a:t>
            </a:r>
            <a:endParaRPr sz="2700">
              <a:latin typeface="Courier New"/>
              <a:cs typeface="Courier New"/>
            </a:endParaRPr>
          </a:p>
        </p:txBody>
      </p:sp>
      <p:sp>
        <p:nvSpPr>
          <p:cNvPr id="5" name="object 5"/>
          <p:cNvSpPr txBox="1"/>
          <p:nvPr/>
        </p:nvSpPr>
        <p:spPr>
          <a:xfrm>
            <a:off x="1302327" y="3496202"/>
            <a:ext cx="5217160" cy="431800"/>
          </a:xfrm>
          <a:prstGeom prst="rect">
            <a:avLst/>
          </a:prstGeom>
        </p:spPr>
        <p:txBody>
          <a:bodyPr vert="horz" wrap="square" lIns="0" tIns="13970" rIns="0" bIns="0" rtlCol="0">
            <a:spAutoFit/>
          </a:bodyPr>
          <a:lstStyle/>
          <a:p>
            <a:pPr marL="12700">
              <a:lnSpc>
                <a:spcPct val="100000"/>
              </a:lnSpc>
              <a:spcBef>
                <a:spcPts val="110"/>
              </a:spcBef>
            </a:pPr>
            <a:r>
              <a:rPr sz="2650" spc="-15" dirty="0">
                <a:latin typeface="Courier New"/>
                <a:cs typeface="Courier New"/>
              </a:rPr>
              <a:t>printf(“Hello,</a:t>
            </a:r>
            <a:r>
              <a:rPr sz="2650" spc="25" dirty="0">
                <a:latin typeface="Courier New"/>
                <a:cs typeface="Courier New"/>
              </a:rPr>
              <a:t> </a:t>
            </a:r>
            <a:r>
              <a:rPr sz="2650" spc="-45" dirty="0">
                <a:latin typeface="Courier New"/>
                <a:cs typeface="Courier New"/>
              </a:rPr>
              <a:t>world!\n“);</a:t>
            </a:r>
            <a:endParaRPr sz="2650">
              <a:latin typeface="Courier New"/>
              <a:cs typeface="Courier New"/>
            </a:endParaRPr>
          </a:p>
        </p:txBody>
      </p:sp>
      <p:sp>
        <p:nvSpPr>
          <p:cNvPr id="6" name="object 6"/>
          <p:cNvSpPr txBox="1"/>
          <p:nvPr/>
        </p:nvSpPr>
        <p:spPr>
          <a:xfrm>
            <a:off x="6685631" y="1363557"/>
            <a:ext cx="3136900" cy="1835150"/>
          </a:xfrm>
          <a:prstGeom prst="rect">
            <a:avLst/>
          </a:prstGeom>
        </p:spPr>
        <p:txBody>
          <a:bodyPr vert="horz" wrap="square" lIns="0" tIns="10160" rIns="0" bIns="0" rtlCol="0">
            <a:spAutoFit/>
          </a:bodyPr>
          <a:lstStyle/>
          <a:p>
            <a:pPr marL="20320" marR="5080" indent="-3175">
              <a:lnSpc>
                <a:spcPct val="102299"/>
              </a:lnSpc>
              <a:spcBef>
                <a:spcPts val="80"/>
              </a:spcBef>
            </a:pPr>
            <a:r>
              <a:rPr sz="1950" b="0" spc="-60" dirty="0">
                <a:solidFill>
                  <a:srgbClr val="5B5B5B"/>
                </a:solidFill>
                <a:latin typeface="Bookman Old Style"/>
                <a:cs typeface="Bookman Old Style"/>
              </a:rPr>
              <a:t>Preprocessor </a:t>
            </a:r>
            <a:r>
              <a:rPr sz="1950" b="0" spc="-90" dirty="0">
                <a:solidFill>
                  <a:srgbClr val="5D5D5D"/>
                </a:solidFill>
                <a:latin typeface="Bookman Old Style"/>
                <a:cs typeface="Bookman Old Style"/>
              </a:rPr>
              <a:t>used </a:t>
            </a:r>
            <a:r>
              <a:rPr sz="1950" b="0" spc="-55" dirty="0">
                <a:solidFill>
                  <a:srgbClr val="5B5B5B"/>
                </a:solidFill>
                <a:latin typeface="Bookman Old Style"/>
                <a:cs typeface="Bookman Old Style"/>
              </a:rPr>
              <a:t>to </a:t>
            </a:r>
            <a:r>
              <a:rPr sz="1950" b="0" spc="-60" dirty="0">
                <a:solidFill>
                  <a:srgbClr val="595959"/>
                </a:solidFill>
                <a:latin typeface="Bookman Old Style"/>
                <a:cs typeface="Bookman Old Style"/>
              </a:rPr>
              <a:t>share  </a:t>
            </a:r>
            <a:r>
              <a:rPr sz="1900" b="0" spc="-30" dirty="0">
                <a:solidFill>
                  <a:srgbClr val="575757"/>
                </a:solidFill>
                <a:latin typeface="Bookman Old Style"/>
                <a:cs typeface="Bookman Old Style"/>
              </a:rPr>
              <a:t>information </a:t>
            </a:r>
            <a:r>
              <a:rPr sz="1900" b="0" spc="-60" dirty="0">
                <a:solidFill>
                  <a:srgbClr val="595959"/>
                </a:solidFill>
                <a:latin typeface="Bookman Old Style"/>
                <a:cs typeface="Bookman Old Style"/>
              </a:rPr>
              <a:t>among </a:t>
            </a:r>
            <a:r>
              <a:rPr sz="1900" b="0" spc="-65" dirty="0">
                <a:solidFill>
                  <a:srgbClr val="5B5B5B"/>
                </a:solidFill>
                <a:latin typeface="Bookman Old Style"/>
                <a:cs typeface="Bookman Old Style"/>
              </a:rPr>
              <a:t>source  </a:t>
            </a:r>
            <a:r>
              <a:rPr sz="1950" b="0" spc="-25" dirty="0">
                <a:solidFill>
                  <a:srgbClr val="5B5B5B"/>
                </a:solidFill>
                <a:latin typeface="Bookman Old Style"/>
                <a:cs typeface="Bookman Old Style"/>
              </a:rPr>
              <a:t>files</a:t>
            </a:r>
            <a:endParaRPr sz="1950">
              <a:latin typeface="Bookman Old Style"/>
              <a:cs typeface="Bookman Old Style"/>
            </a:endParaRPr>
          </a:p>
          <a:p>
            <a:pPr marL="814069">
              <a:lnSpc>
                <a:spcPct val="100000"/>
              </a:lnSpc>
              <a:spcBef>
                <a:spcPts val="160"/>
              </a:spcBef>
            </a:pPr>
            <a:r>
              <a:rPr sz="1850" b="0" spc="-35" dirty="0">
                <a:solidFill>
                  <a:srgbClr val="5B5B5B"/>
                </a:solidFill>
                <a:latin typeface="Bookman Old Style"/>
                <a:cs typeface="Bookman Old Style"/>
              </a:rPr>
              <a:t>sy</a:t>
            </a:r>
            <a:endParaRPr sz="1850">
              <a:latin typeface="Bookman Old Style"/>
              <a:cs typeface="Bookman Old Style"/>
            </a:endParaRPr>
          </a:p>
          <a:p>
            <a:pPr marL="12700">
              <a:lnSpc>
                <a:spcPct val="100000"/>
              </a:lnSpc>
              <a:spcBef>
                <a:spcPts val="5"/>
              </a:spcBef>
            </a:pPr>
            <a:r>
              <a:rPr sz="1950" b="0" spc="-15" dirty="0">
                <a:solidFill>
                  <a:srgbClr val="626262"/>
                </a:solidFill>
                <a:latin typeface="Bookman Old Style"/>
                <a:cs typeface="Bookman Old Style"/>
              </a:rPr>
              <a:t>+ </a:t>
            </a:r>
            <a:r>
              <a:rPr sz="1950" b="0" spc="-55" dirty="0">
                <a:solidFill>
                  <a:srgbClr val="5B5B5B"/>
                </a:solidFill>
                <a:latin typeface="Bookman Old Style"/>
                <a:cs typeface="Bookman Old Style"/>
              </a:rPr>
              <a:t>Cheaply</a:t>
            </a:r>
            <a:r>
              <a:rPr sz="1950" b="0" spc="110" dirty="0">
                <a:solidFill>
                  <a:srgbClr val="5B5B5B"/>
                </a:solidFill>
                <a:latin typeface="Bookman Old Style"/>
                <a:cs typeface="Bookman Old Style"/>
              </a:rPr>
              <a:t> </a:t>
            </a:r>
            <a:r>
              <a:rPr sz="1950" b="0" spc="-45" dirty="0">
                <a:solidFill>
                  <a:srgbClr val="5B5B5B"/>
                </a:solidFill>
                <a:latin typeface="Bookman Old Style"/>
                <a:cs typeface="Bookman Old Style"/>
              </a:rPr>
              <a:t>implemented</a:t>
            </a:r>
            <a:endParaRPr sz="1950">
              <a:latin typeface="Bookman Old Style"/>
              <a:cs typeface="Bookman Old Style"/>
            </a:endParaRPr>
          </a:p>
          <a:p>
            <a:pPr marL="12700">
              <a:lnSpc>
                <a:spcPct val="100000"/>
              </a:lnSpc>
              <a:spcBef>
                <a:spcPts val="15"/>
              </a:spcBef>
            </a:pPr>
            <a:r>
              <a:rPr sz="2000" b="0" spc="140" dirty="0">
                <a:solidFill>
                  <a:srgbClr val="606060"/>
                </a:solidFill>
                <a:latin typeface="Bookman Old Style"/>
                <a:cs typeface="Bookman Old Style"/>
              </a:rPr>
              <a:t>+ </a:t>
            </a:r>
            <a:r>
              <a:rPr sz="2000" b="0" spc="-45" dirty="0">
                <a:solidFill>
                  <a:srgbClr val="595959"/>
                </a:solidFill>
                <a:latin typeface="Bookman Old Style"/>
                <a:cs typeface="Bookman Old Style"/>
              </a:rPr>
              <a:t>Very</a:t>
            </a:r>
            <a:r>
              <a:rPr sz="2000" b="0" spc="-305" dirty="0">
                <a:solidFill>
                  <a:srgbClr val="595959"/>
                </a:solidFill>
                <a:latin typeface="Bookman Old Style"/>
                <a:cs typeface="Bookman Old Style"/>
              </a:rPr>
              <a:t> </a:t>
            </a:r>
            <a:r>
              <a:rPr sz="2000" b="0" spc="-45" dirty="0">
                <a:solidFill>
                  <a:srgbClr val="5B5B5B"/>
                </a:solidFill>
                <a:latin typeface="Bookman Old Style"/>
                <a:cs typeface="Bookman Old Style"/>
              </a:rPr>
              <a:t>flexible</a:t>
            </a:r>
            <a:endParaRPr sz="2000">
              <a:latin typeface="Bookman Old Style"/>
              <a:cs typeface="Bookman Old Style"/>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58800" y="954401"/>
            <a:ext cx="4122620" cy="3748732"/>
          </a:xfrm>
          <a:prstGeom prst="rect">
            <a:avLst/>
          </a:prstGeom>
        </p:spPr>
      </p:pic>
      <p:sp>
        <p:nvSpPr>
          <p:cNvPr id="3" name="object 3"/>
          <p:cNvSpPr txBox="1"/>
          <p:nvPr/>
        </p:nvSpPr>
        <p:spPr>
          <a:xfrm>
            <a:off x="1580076" y="469420"/>
            <a:ext cx="4384675" cy="409575"/>
          </a:xfrm>
          <a:prstGeom prst="rect">
            <a:avLst/>
          </a:prstGeom>
        </p:spPr>
        <p:txBody>
          <a:bodyPr vert="horz" wrap="square" lIns="0" tIns="14604" rIns="0" bIns="0" rtlCol="0">
            <a:spAutoFit/>
          </a:bodyPr>
          <a:lstStyle/>
          <a:p>
            <a:pPr marL="12700">
              <a:lnSpc>
                <a:spcPct val="100000"/>
              </a:lnSpc>
              <a:spcBef>
                <a:spcPts val="114"/>
              </a:spcBef>
              <a:tabLst>
                <a:tab pos="4064000" algn="l"/>
              </a:tabLst>
            </a:pPr>
            <a:r>
              <a:rPr sz="3750" b="0" spc="907" baseline="2222" dirty="0">
                <a:solidFill>
                  <a:srgbClr val="03ACEF"/>
                </a:solidFill>
                <a:latin typeface="Bookman Old Style"/>
                <a:cs typeface="Bookman Old Style"/>
              </a:rPr>
              <a:t>HELL</a:t>
            </a:r>
            <a:r>
              <a:rPr sz="3750" b="0" spc="1072" baseline="2222" dirty="0">
                <a:solidFill>
                  <a:srgbClr val="03ACEF"/>
                </a:solidFill>
                <a:latin typeface="Bookman Old Style"/>
                <a:cs typeface="Bookman Old Style"/>
              </a:rPr>
              <a:t>O</a:t>
            </a:r>
            <a:r>
              <a:rPr sz="3750" b="0" spc="405" baseline="2222" dirty="0">
                <a:solidFill>
                  <a:srgbClr val="03ACEF"/>
                </a:solidFill>
                <a:latin typeface="Bookman Old Style"/>
                <a:cs typeface="Bookman Old Style"/>
              </a:rPr>
              <a:t> </a:t>
            </a:r>
            <a:r>
              <a:rPr sz="3750" b="0" spc="885" baseline="1111" dirty="0">
                <a:solidFill>
                  <a:srgbClr val="0CACE8"/>
                </a:solidFill>
                <a:latin typeface="Bookman Old Style"/>
                <a:cs typeface="Bookman Old Style"/>
              </a:rPr>
              <a:t>WORL</a:t>
            </a:r>
            <a:r>
              <a:rPr sz="3750" b="0" spc="922" baseline="1111" dirty="0">
                <a:solidFill>
                  <a:srgbClr val="0CACE8"/>
                </a:solidFill>
                <a:latin typeface="Bookman Old Style"/>
                <a:cs typeface="Bookman Old Style"/>
              </a:rPr>
              <a:t>D</a:t>
            </a:r>
            <a:r>
              <a:rPr sz="3750" b="0" spc="585" baseline="1111" dirty="0">
                <a:solidFill>
                  <a:srgbClr val="0CACE8"/>
                </a:solidFill>
                <a:latin typeface="Bookman Old Style"/>
                <a:cs typeface="Bookman Old Style"/>
              </a:rPr>
              <a:t> </a:t>
            </a:r>
            <a:r>
              <a:rPr sz="3750" b="0" spc="382" baseline="2222" dirty="0">
                <a:solidFill>
                  <a:srgbClr val="00AFED"/>
                </a:solidFill>
                <a:latin typeface="Bookman Old Style"/>
                <a:cs typeface="Bookman Old Style"/>
              </a:rPr>
              <a:t>I</a:t>
            </a:r>
            <a:r>
              <a:rPr sz="3750" b="0" spc="855" baseline="2222" dirty="0">
                <a:solidFill>
                  <a:srgbClr val="00AFED"/>
                </a:solidFill>
                <a:latin typeface="Bookman Old Style"/>
                <a:cs typeface="Bookman Old Style"/>
              </a:rPr>
              <a:t>N</a:t>
            </a:r>
            <a:r>
              <a:rPr sz="3750" b="0" baseline="2222" dirty="0">
                <a:solidFill>
                  <a:srgbClr val="00AFED"/>
                </a:solidFill>
                <a:latin typeface="Bookman Old Style"/>
                <a:cs typeface="Bookman Old Style"/>
              </a:rPr>
              <a:t>	</a:t>
            </a:r>
            <a:r>
              <a:rPr sz="2500" b="0" spc="570" dirty="0">
                <a:solidFill>
                  <a:srgbClr val="01AFEF"/>
                </a:solidFill>
                <a:latin typeface="Bookman Old Style"/>
                <a:cs typeface="Bookman Old Style"/>
              </a:rPr>
              <a:t>C</a:t>
            </a:r>
            <a:endParaRPr sz="2500">
              <a:latin typeface="Bookman Old Style"/>
              <a:cs typeface="Bookman Old Style"/>
            </a:endParaRPr>
          </a:p>
        </p:txBody>
      </p:sp>
      <p:sp>
        <p:nvSpPr>
          <p:cNvPr id="4" name="object 4"/>
          <p:cNvSpPr txBox="1"/>
          <p:nvPr/>
        </p:nvSpPr>
        <p:spPr>
          <a:xfrm>
            <a:off x="6413500" y="557973"/>
            <a:ext cx="3657600" cy="879983"/>
          </a:xfrm>
          <a:prstGeom prst="rect">
            <a:avLst/>
          </a:prstGeom>
        </p:spPr>
        <p:txBody>
          <a:bodyPr vert="horz" wrap="square" lIns="0" tIns="14604" rIns="0" bIns="0" rtlCol="0">
            <a:spAutoFit/>
          </a:bodyPr>
          <a:lstStyle/>
          <a:p>
            <a:pPr marL="15240" marR="12065" indent="635" algn="just">
              <a:lnSpc>
                <a:spcPts val="2290"/>
              </a:lnSpc>
              <a:spcBef>
                <a:spcPts val="180"/>
              </a:spcBef>
            </a:pPr>
            <a:r>
              <a:rPr b="0" spc="-50" smtClean="0">
                <a:solidFill>
                  <a:srgbClr val="5B5B5B"/>
                </a:solidFill>
                <a:latin typeface="Times New Roman" pitchFamily="18" charset="0"/>
                <a:cs typeface="Times New Roman" pitchFamily="18" charset="0"/>
              </a:rPr>
              <a:t>“</a:t>
            </a:r>
            <a:r>
              <a:rPr b="0" spc="-50" dirty="0">
                <a:solidFill>
                  <a:srgbClr val="5B5B5B"/>
                </a:solidFill>
                <a:latin typeface="Times New Roman" pitchFamily="18" charset="0"/>
                <a:cs typeface="Times New Roman" pitchFamily="18" charset="0"/>
              </a:rPr>
              <a:t>main” </a:t>
            </a:r>
            <a:r>
              <a:rPr b="0" spc="-80" dirty="0">
                <a:solidFill>
                  <a:srgbClr val="5B5B5B"/>
                </a:solidFill>
                <a:latin typeface="Times New Roman" pitchFamily="18" charset="0"/>
                <a:cs typeface="Times New Roman" pitchFamily="18" charset="0"/>
              </a:rPr>
              <a:t>function </a:t>
            </a:r>
            <a:r>
              <a:rPr b="0" spc="-70">
                <a:solidFill>
                  <a:srgbClr val="595959"/>
                </a:solidFill>
                <a:latin typeface="Times New Roman" pitchFamily="18" charset="0"/>
                <a:cs typeface="Times New Roman" pitchFamily="18" charset="0"/>
              </a:rPr>
              <a:t>special</a:t>
            </a:r>
            <a:r>
              <a:rPr b="0" spc="-70" smtClean="0">
                <a:solidFill>
                  <a:srgbClr val="595959"/>
                </a:solidFill>
                <a:latin typeface="Times New Roman" pitchFamily="18" charset="0"/>
                <a:cs typeface="Times New Roman" pitchFamily="18" charset="0"/>
              </a:rPr>
              <a:t>:</a:t>
            </a:r>
            <a:r>
              <a:rPr lang="en-US" b="0" spc="-70" dirty="0" smtClean="0">
                <a:solidFill>
                  <a:srgbClr val="595959"/>
                </a:solidFill>
                <a:latin typeface="Times New Roman" pitchFamily="18" charset="0"/>
                <a:cs typeface="Times New Roman" pitchFamily="18" charset="0"/>
              </a:rPr>
              <a:t> </a:t>
            </a:r>
            <a:r>
              <a:rPr b="0" spc="-45" smtClean="0">
                <a:solidFill>
                  <a:srgbClr val="595959"/>
                </a:solidFill>
                <a:latin typeface="Times New Roman" pitchFamily="18" charset="0"/>
                <a:cs typeface="Times New Roman" pitchFamily="18" charset="0"/>
              </a:rPr>
              <a:t>“</a:t>
            </a:r>
            <a:r>
              <a:rPr b="0" spc="-45" dirty="0">
                <a:solidFill>
                  <a:srgbClr val="595959"/>
                </a:solidFill>
                <a:latin typeface="Times New Roman" pitchFamily="18" charset="0"/>
                <a:cs typeface="Times New Roman" pitchFamily="18" charset="0"/>
              </a:rPr>
              <a:t>void” </a:t>
            </a:r>
            <a:r>
              <a:rPr b="0" spc="-25" dirty="0">
                <a:solidFill>
                  <a:srgbClr val="595959"/>
                </a:solidFill>
                <a:latin typeface="Times New Roman" pitchFamily="18" charset="0"/>
                <a:cs typeface="Times New Roman" pitchFamily="18" charset="0"/>
              </a:rPr>
              <a:t>qualifier </a:t>
            </a:r>
            <a:r>
              <a:rPr b="0" spc="-60" dirty="0">
                <a:solidFill>
                  <a:srgbClr val="595959"/>
                </a:solidFill>
                <a:latin typeface="Times New Roman" pitchFamily="18" charset="0"/>
                <a:cs typeface="Times New Roman" pitchFamily="18" charset="0"/>
              </a:rPr>
              <a:t>indicates  </a:t>
            </a:r>
            <a:r>
              <a:rPr b="0" spc="-80" dirty="0">
                <a:solidFill>
                  <a:srgbClr val="595959"/>
                </a:solidFill>
                <a:latin typeface="Times New Roman" pitchFamily="18" charset="0"/>
                <a:cs typeface="Times New Roman" pitchFamily="18" charset="0"/>
              </a:rPr>
              <a:t>function </a:t>
            </a:r>
            <a:r>
              <a:rPr b="0" spc="-95" dirty="0">
                <a:solidFill>
                  <a:srgbClr val="5B5B5B"/>
                </a:solidFill>
                <a:latin typeface="Times New Roman" pitchFamily="18" charset="0"/>
                <a:cs typeface="Times New Roman" pitchFamily="18" charset="0"/>
              </a:rPr>
              <a:t>does </a:t>
            </a:r>
            <a:r>
              <a:rPr b="0" spc="-80" dirty="0">
                <a:solidFill>
                  <a:srgbClr val="595959"/>
                </a:solidFill>
                <a:latin typeface="Times New Roman" pitchFamily="18" charset="0"/>
                <a:cs typeface="Times New Roman" pitchFamily="18" charset="0"/>
              </a:rPr>
              <a:t>not </a:t>
            </a:r>
            <a:r>
              <a:rPr b="0" spc="-50" dirty="0">
                <a:solidFill>
                  <a:srgbClr val="5B5B5B"/>
                </a:solidFill>
                <a:latin typeface="Times New Roman" pitchFamily="18" charset="0"/>
                <a:cs typeface="Times New Roman" pitchFamily="18" charset="0"/>
              </a:rPr>
              <a:t>return  </a:t>
            </a:r>
            <a:r>
              <a:rPr b="0" spc="-40" dirty="0">
                <a:solidFill>
                  <a:srgbClr val="5B5B5B"/>
                </a:solidFill>
                <a:latin typeface="Times New Roman" pitchFamily="18" charset="0"/>
                <a:cs typeface="Times New Roman" pitchFamily="18" charset="0"/>
              </a:rPr>
              <a:t>anything</a:t>
            </a:r>
            <a:endParaRPr>
              <a:latin typeface="Times New Roman" pitchFamily="18" charset="0"/>
              <a:cs typeface="Times New Roman" pitchFamily="18" charset="0"/>
            </a:endParaRPr>
          </a:p>
        </p:txBody>
      </p:sp>
      <p:sp>
        <p:nvSpPr>
          <p:cNvPr id="5" name="object 5"/>
          <p:cNvSpPr txBox="1"/>
          <p:nvPr/>
        </p:nvSpPr>
        <p:spPr>
          <a:xfrm>
            <a:off x="895822" y="1800170"/>
            <a:ext cx="1619885" cy="424180"/>
          </a:xfrm>
          <a:prstGeom prst="rect">
            <a:avLst/>
          </a:prstGeom>
        </p:spPr>
        <p:txBody>
          <a:bodyPr vert="horz" wrap="square" lIns="0" tIns="14605" rIns="0" bIns="0" rtlCol="0">
            <a:spAutoFit/>
          </a:bodyPr>
          <a:lstStyle/>
          <a:p>
            <a:pPr marL="12700">
              <a:lnSpc>
                <a:spcPct val="100000"/>
              </a:lnSpc>
              <a:spcBef>
                <a:spcPts val="115"/>
              </a:spcBef>
            </a:pPr>
            <a:r>
              <a:rPr sz="2600" dirty="0">
                <a:latin typeface="Courier New"/>
                <a:cs typeface="Courier New"/>
              </a:rPr>
              <a:t>#include</a:t>
            </a:r>
            <a:endParaRPr sz="2600">
              <a:latin typeface="Courier New"/>
              <a:cs typeface="Courier New"/>
            </a:endParaRPr>
          </a:p>
        </p:txBody>
      </p:sp>
      <p:sp>
        <p:nvSpPr>
          <p:cNvPr id="6" name="object 6"/>
          <p:cNvSpPr txBox="1"/>
          <p:nvPr/>
        </p:nvSpPr>
        <p:spPr>
          <a:xfrm>
            <a:off x="898245" y="2600836"/>
            <a:ext cx="2227580" cy="431800"/>
          </a:xfrm>
          <a:prstGeom prst="rect">
            <a:avLst/>
          </a:prstGeom>
        </p:spPr>
        <p:txBody>
          <a:bodyPr vert="horz" wrap="square" lIns="0" tIns="13970" rIns="0" bIns="0" rtlCol="0">
            <a:spAutoFit/>
          </a:bodyPr>
          <a:lstStyle/>
          <a:p>
            <a:pPr marL="12700">
              <a:lnSpc>
                <a:spcPct val="100000"/>
              </a:lnSpc>
              <a:spcBef>
                <a:spcPts val="110"/>
              </a:spcBef>
            </a:pPr>
            <a:r>
              <a:rPr sz="2650" spc="-30" dirty="0">
                <a:latin typeface="Courier New"/>
                <a:cs typeface="Courier New"/>
              </a:rPr>
              <a:t>void</a:t>
            </a:r>
            <a:r>
              <a:rPr sz="2650" spc="10" dirty="0">
                <a:latin typeface="Courier New"/>
                <a:cs typeface="Courier New"/>
              </a:rPr>
              <a:t> </a:t>
            </a:r>
            <a:r>
              <a:rPr sz="2650" spc="-30" dirty="0">
                <a:latin typeface="Courier New"/>
                <a:cs typeface="Courier New"/>
              </a:rPr>
              <a:t>main()</a:t>
            </a:r>
            <a:endParaRPr sz="2650">
              <a:latin typeface="Courier New"/>
              <a:cs typeface="Courier New"/>
            </a:endParaRPr>
          </a:p>
        </p:txBody>
      </p:sp>
      <p:sp>
        <p:nvSpPr>
          <p:cNvPr id="7" name="object 7"/>
          <p:cNvSpPr txBox="1"/>
          <p:nvPr/>
        </p:nvSpPr>
        <p:spPr>
          <a:xfrm>
            <a:off x="1302327" y="3407649"/>
            <a:ext cx="5217160" cy="431800"/>
          </a:xfrm>
          <a:prstGeom prst="rect">
            <a:avLst/>
          </a:prstGeom>
        </p:spPr>
        <p:txBody>
          <a:bodyPr vert="horz" wrap="square" lIns="0" tIns="13970" rIns="0" bIns="0" rtlCol="0">
            <a:spAutoFit/>
          </a:bodyPr>
          <a:lstStyle/>
          <a:p>
            <a:pPr marL="12700">
              <a:lnSpc>
                <a:spcPct val="100000"/>
              </a:lnSpc>
              <a:spcBef>
                <a:spcPts val="110"/>
              </a:spcBef>
            </a:pPr>
            <a:r>
              <a:rPr sz="2650" spc="-15" dirty="0">
                <a:latin typeface="Courier New"/>
                <a:cs typeface="Courier New"/>
              </a:rPr>
              <a:t>printf(“Hello,</a:t>
            </a:r>
            <a:r>
              <a:rPr sz="2650" spc="25" dirty="0">
                <a:latin typeface="Courier New"/>
                <a:cs typeface="Courier New"/>
              </a:rPr>
              <a:t> </a:t>
            </a:r>
            <a:r>
              <a:rPr sz="2650" spc="-45" dirty="0">
                <a:latin typeface="Courier New"/>
                <a:cs typeface="Courier New"/>
              </a:rPr>
              <a:t>world!\n“);</a:t>
            </a:r>
            <a:endParaRPr sz="2650">
              <a:latin typeface="Courier New"/>
              <a:cs typeface="Courier New"/>
            </a:endParaRPr>
          </a:p>
        </p:txBody>
      </p:sp>
      <p:sp>
        <p:nvSpPr>
          <p:cNvPr id="8" name="object 8"/>
          <p:cNvSpPr txBox="1"/>
          <p:nvPr/>
        </p:nvSpPr>
        <p:spPr>
          <a:xfrm>
            <a:off x="2632092" y="4785136"/>
            <a:ext cx="3361690" cy="652230"/>
          </a:xfrm>
          <a:prstGeom prst="rect">
            <a:avLst/>
          </a:prstGeom>
        </p:spPr>
        <p:txBody>
          <a:bodyPr vert="horz" wrap="square" lIns="0" tIns="15875" rIns="0" bIns="0" rtlCol="0">
            <a:spAutoFit/>
          </a:bodyPr>
          <a:lstStyle/>
          <a:p>
            <a:pPr marL="39370" marR="30480" indent="-1905">
              <a:lnSpc>
                <a:spcPct val="106200"/>
              </a:lnSpc>
              <a:spcBef>
                <a:spcPts val="125"/>
              </a:spcBef>
              <a:tabLst>
                <a:tab pos="2303780" algn="l"/>
              </a:tabLst>
            </a:pPr>
            <a:r>
              <a:rPr sz="2925" b="0" spc="-270" baseline="1424" dirty="0">
                <a:solidFill>
                  <a:srgbClr val="5D5D5D"/>
                </a:solidFill>
                <a:latin typeface="Bookman Old Style"/>
                <a:cs typeface="Bookman Old Style"/>
              </a:rPr>
              <a:t>I/O</a:t>
            </a:r>
            <a:r>
              <a:rPr sz="2925" b="0" spc="37" baseline="1424" dirty="0">
                <a:solidFill>
                  <a:srgbClr val="5D5D5D"/>
                </a:solidFill>
                <a:latin typeface="Bookman Old Style"/>
                <a:cs typeface="Bookman Old Style"/>
              </a:rPr>
              <a:t> </a:t>
            </a:r>
            <a:r>
              <a:rPr sz="2925" b="0" spc="-97" baseline="1424">
                <a:solidFill>
                  <a:srgbClr val="5B5B5B"/>
                </a:solidFill>
                <a:latin typeface="Bookman Old Style"/>
                <a:cs typeface="Bookman Old Style"/>
              </a:rPr>
              <a:t>performed</a:t>
            </a:r>
            <a:r>
              <a:rPr sz="2925" b="0" spc="172" baseline="1424">
                <a:solidFill>
                  <a:srgbClr val="5B5B5B"/>
                </a:solidFill>
                <a:latin typeface="Bookman Old Style"/>
                <a:cs typeface="Bookman Old Style"/>
              </a:rPr>
              <a:t> </a:t>
            </a:r>
            <a:r>
              <a:rPr sz="1950" b="0" spc="-75" smtClean="0">
                <a:solidFill>
                  <a:srgbClr val="5B5B5B"/>
                </a:solidFill>
                <a:latin typeface="Bookman Old Style"/>
                <a:cs typeface="Bookman Old Style"/>
              </a:rPr>
              <a:t>function</a:t>
            </a:r>
            <a:r>
              <a:rPr sz="1950" b="0" spc="-75" dirty="0">
                <a:solidFill>
                  <a:srgbClr val="5B5B5B"/>
                </a:solidFill>
                <a:latin typeface="Bookman Old Style"/>
                <a:cs typeface="Bookman Old Style"/>
              </a:rPr>
              <a:t>: </a:t>
            </a:r>
            <a:r>
              <a:rPr sz="1950" b="0" spc="-80" dirty="0">
                <a:solidFill>
                  <a:srgbClr val="5B5B5B"/>
                </a:solidFill>
                <a:latin typeface="Bookman Old Style"/>
                <a:cs typeface="Bookman Old Style"/>
              </a:rPr>
              <a:t>not included </a:t>
            </a:r>
            <a:r>
              <a:rPr sz="1950" b="0" spc="-55" dirty="0">
                <a:solidFill>
                  <a:srgbClr val="5D5D5D"/>
                </a:solidFill>
                <a:latin typeface="Bookman Old Style"/>
                <a:cs typeface="Bookman Old Style"/>
              </a:rPr>
              <a:t>in </a:t>
            </a:r>
            <a:r>
              <a:rPr sz="1950" b="0" spc="-70" dirty="0">
                <a:solidFill>
                  <a:srgbClr val="5B5B5B"/>
                </a:solidFill>
                <a:latin typeface="Bookman Old Style"/>
                <a:cs typeface="Bookman Old Style"/>
              </a:rPr>
              <a:t>the  </a:t>
            </a:r>
            <a:r>
              <a:rPr sz="1900" b="0" spc="-20" dirty="0">
                <a:solidFill>
                  <a:srgbClr val="5B5B5B"/>
                </a:solidFill>
                <a:latin typeface="Bookman Old Style"/>
                <a:cs typeface="Bookman Old Style"/>
              </a:rPr>
              <a:t>language</a:t>
            </a:r>
            <a:endParaRPr sz="1900">
              <a:latin typeface="Bookman Old Style"/>
              <a:cs typeface="Bookman Old Style"/>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08100" y="577850"/>
            <a:ext cx="8801046" cy="5334000"/>
            <a:chOff x="1725876" y="186944"/>
            <a:chExt cx="8383270" cy="5244465"/>
          </a:xfrm>
        </p:grpSpPr>
        <p:pic>
          <p:nvPicPr>
            <p:cNvPr id="3" name="object 3"/>
            <p:cNvPicPr/>
            <p:nvPr/>
          </p:nvPicPr>
          <p:blipFill>
            <a:blip r:embed="rId2" cstate="print"/>
            <a:stretch>
              <a:fillRect/>
            </a:stretch>
          </p:blipFill>
          <p:spPr>
            <a:xfrm>
              <a:off x="1725876" y="186944"/>
              <a:ext cx="8382988" cy="5244289"/>
            </a:xfrm>
            <a:prstGeom prst="rect">
              <a:avLst/>
            </a:prstGeom>
          </p:spPr>
        </p:pic>
        <p:pic>
          <p:nvPicPr>
            <p:cNvPr id="4" name="object 4"/>
            <p:cNvPicPr/>
            <p:nvPr/>
          </p:nvPicPr>
          <p:blipFill>
            <a:blip r:embed="rId3" cstate="print"/>
            <a:stretch>
              <a:fillRect/>
            </a:stretch>
          </p:blipFill>
          <p:spPr>
            <a:xfrm>
              <a:off x="1932499" y="3355164"/>
              <a:ext cx="1633305" cy="255819"/>
            </a:xfrm>
            <a:prstGeom prst="rect">
              <a:avLst/>
            </a:prstGeom>
          </p:spPr>
        </p:pic>
      </p:grpSp>
      <p:sp>
        <p:nvSpPr>
          <p:cNvPr id="5" name="object 5"/>
          <p:cNvSpPr txBox="1">
            <a:spLocks noGrp="1"/>
          </p:cNvSpPr>
          <p:nvPr>
            <p:ph type="title"/>
          </p:nvPr>
        </p:nvSpPr>
        <p:spPr>
          <a:xfrm>
            <a:off x="2434142" y="553053"/>
            <a:ext cx="6105525" cy="704850"/>
          </a:xfrm>
          <a:prstGeom prst="rect">
            <a:avLst/>
          </a:prstGeom>
        </p:spPr>
        <p:txBody>
          <a:bodyPr vert="horz" wrap="square" lIns="0" tIns="13335" rIns="0" bIns="0" rtlCol="0">
            <a:spAutoFit/>
          </a:bodyPr>
          <a:lstStyle/>
          <a:p>
            <a:pPr marL="12700">
              <a:lnSpc>
                <a:spcPct val="100000"/>
              </a:lnSpc>
              <a:spcBef>
                <a:spcPts val="105"/>
              </a:spcBef>
            </a:pPr>
            <a:r>
              <a:rPr sz="6675" spc="-217" baseline="1248" dirty="0">
                <a:solidFill>
                  <a:srgbClr val="444444"/>
                </a:solidFill>
              </a:rPr>
              <a:t>Th</a:t>
            </a:r>
            <a:r>
              <a:rPr sz="4450" spc="-145" dirty="0">
                <a:solidFill>
                  <a:srgbClr val="444444"/>
                </a:solidFill>
              </a:rPr>
              <a:t>e </a:t>
            </a:r>
            <a:r>
              <a:rPr sz="6675" spc="-270" baseline="1248">
                <a:solidFill>
                  <a:srgbClr val="464646"/>
                </a:solidFill>
              </a:rPr>
              <a:t>C </a:t>
            </a:r>
            <a:r>
              <a:rPr sz="4450" spc="-160" smtClean="0">
                <a:solidFill>
                  <a:srgbClr val="424242"/>
                </a:solidFill>
              </a:rPr>
              <a:t>Program</a:t>
            </a:r>
            <a:r>
              <a:rPr sz="6675" spc="-277" baseline="1872" smtClean="0">
                <a:solidFill>
                  <a:srgbClr val="424242"/>
                </a:solidFill>
              </a:rPr>
              <a:t>ming</a:t>
            </a:r>
            <a:r>
              <a:rPr sz="6675" spc="-262" baseline="1872" smtClean="0">
                <a:solidFill>
                  <a:srgbClr val="424242"/>
                </a:solidFill>
              </a:rPr>
              <a:t> </a:t>
            </a:r>
            <a:r>
              <a:rPr sz="6675" spc="-270" baseline="1248" dirty="0">
                <a:solidFill>
                  <a:srgbClr val="444444"/>
                </a:solidFill>
              </a:rPr>
              <a:t>System</a:t>
            </a:r>
            <a:endParaRPr sz="6675" baseline="1248"/>
          </a:p>
        </p:txBody>
      </p:sp>
      <p:sp>
        <p:nvSpPr>
          <p:cNvPr id="7" name="object 7"/>
          <p:cNvSpPr txBox="1"/>
          <p:nvPr/>
        </p:nvSpPr>
        <p:spPr>
          <a:xfrm>
            <a:off x="1249215" y="2627893"/>
            <a:ext cx="991869" cy="596265"/>
          </a:xfrm>
          <a:prstGeom prst="rect">
            <a:avLst/>
          </a:prstGeom>
        </p:spPr>
        <p:txBody>
          <a:bodyPr vert="horz" wrap="square" lIns="0" tIns="11430" rIns="0" bIns="0" rtlCol="0">
            <a:spAutoFit/>
          </a:bodyPr>
          <a:lstStyle/>
          <a:p>
            <a:pPr marL="15240">
              <a:lnSpc>
                <a:spcPct val="100000"/>
              </a:lnSpc>
              <a:spcBef>
                <a:spcPts val="90"/>
              </a:spcBef>
            </a:pPr>
            <a:r>
              <a:rPr sz="1800" spc="-80" dirty="0">
                <a:solidFill>
                  <a:srgbClr val="464646"/>
                </a:solidFill>
                <a:latin typeface="Times New Roman"/>
                <a:cs typeface="Times New Roman"/>
              </a:rPr>
              <a:t>C</a:t>
            </a:r>
            <a:r>
              <a:rPr sz="1800" spc="175" dirty="0">
                <a:solidFill>
                  <a:srgbClr val="464646"/>
                </a:solidFill>
                <a:latin typeface="Times New Roman"/>
                <a:cs typeface="Times New Roman"/>
              </a:rPr>
              <a:t> </a:t>
            </a:r>
            <a:r>
              <a:rPr sz="1800" spc="120" dirty="0">
                <a:solidFill>
                  <a:srgbClr val="444444"/>
                </a:solidFill>
                <a:latin typeface="Times New Roman"/>
                <a:cs typeface="Times New Roman"/>
              </a:rPr>
              <a:t>Soqrce</a:t>
            </a:r>
            <a:endParaRPr sz="1800">
              <a:latin typeface="Times New Roman"/>
              <a:cs typeface="Times New Roman"/>
            </a:endParaRPr>
          </a:p>
          <a:p>
            <a:pPr marL="12700">
              <a:lnSpc>
                <a:spcPct val="100000"/>
              </a:lnSpc>
              <a:spcBef>
                <a:spcPts val="114"/>
              </a:spcBef>
            </a:pPr>
            <a:r>
              <a:rPr sz="1850" spc="130" dirty="0">
                <a:solidFill>
                  <a:srgbClr val="464646"/>
                </a:solidFill>
                <a:latin typeface="Calibri"/>
                <a:cs typeface="Calibri"/>
              </a:rPr>
              <a:t>Code</a:t>
            </a:r>
            <a:endParaRPr sz="1850">
              <a:latin typeface="Calibri"/>
              <a:cs typeface="Calibri"/>
            </a:endParaRPr>
          </a:p>
        </p:txBody>
      </p:sp>
      <p:sp>
        <p:nvSpPr>
          <p:cNvPr id="8" name="object 8"/>
          <p:cNvSpPr txBox="1"/>
          <p:nvPr/>
        </p:nvSpPr>
        <p:spPr>
          <a:xfrm>
            <a:off x="2431596" y="2910770"/>
            <a:ext cx="164465" cy="313690"/>
          </a:xfrm>
          <a:prstGeom prst="rect">
            <a:avLst/>
          </a:prstGeom>
        </p:spPr>
        <p:txBody>
          <a:bodyPr vert="horz" wrap="square" lIns="0" tIns="17145" rIns="0" bIns="0" rtlCol="0">
            <a:spAutoFit/>
          </a:bodyPr>
          <a:lstStyle/>
          <a:p>
            <a:pPr marL="12700">
              <a:lnSpc>
                <a:spcPct val="100000"/>
              </a:lnSpc>
              <a:spcBef>
                <a:spcPts val="135"/>
              </a:spcBef>
            </a:pPr>
            <a:r>
              <a:rPr sz="1850" i="1" spc="135" dirty="0">
                <a:solidFill>
                  <a:srgbClr val="A3314B"/>
                </a:solidFill>
                <a:latin typeface="Calibri"/>
                <a:cs typeface="Calibri"/>
              </a:rPr>
              <a:t>P</a:t>
            </a:r>
            <a:endParaRPr sz="1850">
              <a:latin typeface="Calibri"/>
              <a:cs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27500" y="4464050"/>
            <a:ext cx="838200" cy="609600"/>
          </a:xfrm>
          <a:prstGeom prst="rect">
            <a:avLst/>
          </a:prstGeom>
        </p:spPr>
      </p:pic>
      <p:pic>
        <p:nvPicPr>
          <p:cNvPr id="3" name="object 3"/>
          <p:cNvPicPr/>
          <p:nvPr/>
        </p:nvPicPr>
        <p:blipFill>
          <a:blip r:embed="rId3" cstate="print"/>
          <a:stretch>
            <a:fillRect/>
          </a:stretch>
        </p:blipFill>
        <p:spPr>
          <a:xfrm>
            <a:off x="5651500" y="4387850"/>
            <a:ext cx="838200" cy="609600"/>
          </a:xfrm>
          <a:prstGeom prst="rect">
            <a:avLst/>
          </a:prstGeom>
        </p:spPr>
      </p:pic>
      <p:pic>
        <p:nvPicPr>
          <p:cNvPr id="4" name="object 4"/>
          <p:cNvPicPr/>
          <p:nvPr/>
        </p:nvPicPr>
        <p:blipFill>
          <a:blip r:embed="rId4" cstate="print"/>
          <a:stretch>
            <a:fillRect/>
          </a:stretch>
        </p:blipFill>
        <p:spPr>
          <a:xfrm>
            <a:off x="3670300" y="3473450"/>
            <a:ext cx="838200" cy="533400"/>
          </a:xfrm>
          <a:prstGeom prst="rect">
            <a:avLst/>
          </a:prstGeom>
        </p:spPr>
      </p:pic>
      <p:pic>
        <p:nvPicPr>
          <p:cNvPr id="5" name="object 5"/>
          <p:cNvPicPr/>
          <p:nvPr/>
        </p:nvPicPr>
        <p:blipFill>
          <a:blip r:embed="rId5" cstate="print"/>
          <a:stretch>
            <a:fillRect/>
          </a:stretch>
        </p:blipFill>
        <p:spPr>
          <a:xfrm>
            <a:off x="5956300" y="3549650"/>
            <a:ext cx="762000" cy="533400"/>
          </a:xfrm>
          <a:prstGeom prst="rect">
            <a:avLst/>
          </a:prstGeom>
        </p:spPr>
      </p:pic>
      <p:pic>
        <p:nvPicPr>
          <p:cNvPr id="12" name="object 12"/>
          <p:cNvPicPr/>
          <p:nvPr/>
        </p:nvPicPr>
        <p:blipFill>
          <a:blip r:embed="rId6" cstate="print"/>
          <a:stretch>
            <a:fillRect/>
          </a:stretch>
        </p:blipFill>
        <p:spPr>
          <a:xfrm>
            <a:off x="4813300" y="2787650"/>
            <a:ext cx="914400" cy="468836"/>
          </a:xfrm>
          <a:prstGeom prst="rect">
            <a:avLst/>
          </a:prstGeom>
        </p:spPr>
      </p:pic>
      <p:sp>
        <p:nvSpPr>
          <p:cNvPr id="16" name="object 16"/>
          <p:cNvSpPr txBox="1">
            <a:spLocks noGrp="1"/>
          </p:cNvSpPr>
          <p:nvPr>
            <p:ph type="ctrTitle"/>
          </p:nvPr>
        </p:nvSpPr>
        <p:spPr>
          <a:xfrm>
            <a:off x="698500" y="1111250"/>
            <a:ext cx="9248296" cy="1147445"/>
          </a:xfrm>
          <a:prstGeom prst="rect">
            <a:avLst/>
          </a:prstGeom>
        </p:spPr>
        <p:txBody>
          <a:bodyPr vert="horz" wrap="square" lIns="0" tIns="80010" rIns="0" bIns="0" rtlCol="0">
            <a:spAutoFit/>
          </a:bodyPr>
          <a:lstStyle/>
          <a:p>
            <a:pPr marL="353060" marR="5080" algn="ctr">
              <a:lnSpc>
                <a:spcPts val="4180"/>
              </a:lnSpc>
              <a:spcBef>
                <a:spcPts val="630"/>
              </a:spcBef>
            </a:pPr>
            <a:r>
              <a:rPr spc="5" dirty="0"/>
              <a:t>IDENTIFIERS, </a:t>
            </a:r>
            <a:r>
              <a:rPr spc="-95" dirty="0"/>
              <a:t>CONSTANTS,  </a:t>
            </a:r>
            <a:r>
              <a:rPr spc="-15" dirty="0"/>
              <a:t>VARIABLES,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694149" y="336591"/>
            <a:ext cx="2667635" cy="548227"/>
          </a:xfrm>
          <a:prstGeom prst="rect">
            <a:avLst/>
          </a:prstGeom>
        </p:spPr>
        <p:txBody>
          <a:bodyPr vert="horz" wrap="square" lIns="0" tIns="17145" rIns="0" bIns="0" rtlCol="0">
            <a:spAutoFit/>
          </a:bodyPr>
          <a:lstStyle/>
          <a:p>
            <a:pPr marL="12700">
              <a:lnSpc>
                <a:spcPct val="100000"/>
              </a:lnSpc>
              <a:spcBef>
                <a:spcPts val="135"/>
              </a:spcBef>
            </a:pPr>
            <a:r>
              <a:rPr lang="en-US" sz="3450" spc="35" dirty="0" smtClean="0">
                <a:solidFill>
                  <a:srgbClr val="08B3F7"/>
                </a:solidFill>
                <a:latin typeface="Times New Roman"/>
                <a:cs typeface="Times New Roman"/>
              </a:rPr>
              <a:t>CONSTANTS</a:t>
            </a:r>
            <a:endParaRPr sz="3450">
              <a:latin typeface="Times New Roman"/>
              <a:cs typeface="Times New Roman"/>
            </a:endParaRPr>
          </a:p>
        </p:txBody>
      </p:sp>
      <p:sp>
        <p:nvSpPr>
          <p:cNvPr id="5" name="object 5"/>
          <p:cNvSpPr txBox="1"/>
          <p:nvPr/>
        </p:nvSpPr>
        <p:spPr>
          <a:xfrm>
            <a:off x="1185807" y="1689592"/>
            <a:ext cx="7748270" cy="2279015"/>
          </a:xfrm>
          <a:prstGeom prst="rect">
            <a:avLst/>
          </a:prstGeom>
        </p:spPr>
        <p:txBody>
          <a:bodyPr vert="horz" wrap="square" lIns="0" tIns="120014" rIns="0" bIns="0" rtlCol="0">
            <a:spAutoFit/>
          </a:bodyPr>
          <a:lstStyle/>
          <a:p>
            <a:pPr marL="12700">
              <a:lnSpc>
                <a:spcPct val="100000"/>
              </a:lnSpc>
              <a:spcBef>
                <a:spcPts val="944"/>
              </a:spcBef>
            </a:pPr>
            <a:r>
              <a:rPr sz="2600" spc="-420" dirty="0">
                <a:solidFill>
                  <a:srgbClr val="F00100"/>
                </a:solidFill>
                <a:latin typeface="Courier New"/>
                <a:cs typeface="Courier New"/>
              </a:rPr>
              <a:t>Definition:-</a:t>
            </a:r>
            <a:endParaRPr sz="2600">
              <a:latin typeface="Courier New"/>
              <a:cs typeface="Courier New"/>
            </a:endParaRPr>
          </a:p>
          <a:p>
            <a:pPr marL="430530" marR="5080" indent="5715" algn="just">
              <a:lnSpc>
                <a:spcPct val="104500"/>
              </a:lnSpc>
              <a:spcBef>
                <a:spcPts val="600"/>
              </a:spcBef>
            </a:pPr>
            <a:r>
              <a:rPr sz="2100" b="0" spc="-50" dirty="0">
                <a:latin typeface="Bookman Old Style"/>
                <a:cs typeface="Bookman Old Style"/>
              </a:rPr>
              <a:t>Constants </a:t>
            </a:r>
            <a:r>
              <a:rPr sz="2100" b="0" spc="5" dirty="0">
                <a:latin typeface="Bookman Old Style"/>
                <a:cs typeface="Bookman Old Style"/>
              </a:rPr>
              <a:t>refer </a:t>
            </a:r>
            <a:r>
              <a:rPr sz="2100" b="0" spc="-40" dirty="0">
                <a:latin typeface="Bookman Old Style"/>
                <a:cs typeface="Bookman Old Style"/>
              </a:rPr>
              <a:t>to </a:t>
            </a:r>
            <a:r>
              <a:rPr sz="2100" b="0" spc="10" dirty="0">
                <a:latin typeface="Bookman Old Style"/>
                <a:cs typeface="Bookman Old Style"/>
              </a:rPr>
              <a:t>fixed </a:t>
            </a:r>
            <a:r>
              <a:rPr sz="2100" b="0" spc="-20" dirty="0">
                <a:latin typeface="Bookman Old Style"/>
                <a:cs typeface="Bookman Old Style"/>
              </a:rPr>
              <a:t>values </a:t>
            </a:r>
            <a:r>
              <a:rPr sz="2100" b="0" spc="-25" dirty="0">
                <a:latin typeface="Bookman Old Style"/>
                <a:cs typeface="Bookman Old Style"/>
              </a:rPr>
              <a:t>that </a:t>
            </a:r>
            <a:r>
              <a:rPr sz="2100" b="0" spc="-10" dirty="0">
                <a:latin typeface="Bookman Old Style"/>
                <a:cs typeface="Bookman Old Style"/>
              </a:rPr>
              <a:t>the </a:t>
            </a:r>
            <a:r>
              <a:rPr sz="2100" b="0" spc="-40" dirty="0">
                <a:latin typeface="Bookman Old Style"/>
                <a:cs typeface="Bookman Old Style"/>
              </a:rPr>
              <a:t>program </a:t>
            </a:r>
            <a:r>
              <a:rPr sz="2100" b="0" spc="-15" dirty="0">
                <a:latin typeface="Bookman Old Style"/>
                <a:cs typeface="Bookman Old Style"/>
              </a:rPr>
              <a:t>may  </a:t>
            </a:r>
            <a:r>
              <a:rPr sz="2100" b="0" spc="-60" dirty="0">
                <a:latin typeface="Bookman Old Style"/>
                <a:cs typeface="Bookman Old Style"/>
              </a:rPr>
              <a:t>not </a:t>
            </a:r>
            <a:r>
              <a:rPr sz="2100" b="0" spc="5" dirty="0">
                <a:latin typeface="Bookman Old Style"/>
                <a:cs typeface="Bookman Old Style"/>
              </a:rPr>
              <a:t>alter </a:t>
            </a:r>
            <a:r>
              <a:rPr sz="2100" b="0" spc="-35" dirty="0">
                <a:latin typeface="Bookman Old Style"/>
                <a:cs typeface="Bookman Old Style"/>
              </a:rPr>
              <a:t>during </a:t>
            </a:r>
            <a:r>
              <a:rPr sz="2100" b="0" dirty="0">
                <a:latin typeface="Bookman Old Style"/>
                <a:cs typeface="Bookman Old Style"/>
              </a:rPr>
              <a:t>its </a:t>
            </a:r>
            <a:r>
              <a:rPr sz="2100" b="0" spc="-30" dirty="0">
                <a:latin typeface="Bookman Old Style"/>
                <a:cs typeface="Bookman Old Style"/>
              </a:rPr>
              <a:t>execution. </a:t>
            </a:r>
            <a:r>
              <a:rPr sz="2100" b="0" spc="-50" dirty="0">
                <a:latin typeface="Bookman Old Style"/>
                <a:cs typeface="Bookman Old Style"/>
              </a:rPr>
              <a:t>These </a:t>
            </a:r>
            <a:r>
              <a:rPr sz="2100" b="0" spc="10" dirty="0">
                <a:latin typeface="Bookman Old Style"/>
                <a:cs typeface="Bookman Old Style"/>
              </a:rPr>
              <a:t>fixed </a:t>
            </a:r>
            <a:r>
              <a:rPr sz="2100" b="0" spc="-20" dirty="0">
                <a:latin typeface="Bookman Old Style"/>
                <a:cs typeface="Bookman Old Style"/>
              </a:rPr>
              <a:t>values </a:t>
            </a:r>
            <a:r>
              <a:rPr sz="2100" b="0" spc="10" dirty="0">
                <a:latin typeface="Bookman Old Style"/>
                <a:cs typeface="Bookman Old Style"/>
              </a:rPr>
              <a:t>are  </a:t>
            </a:r>
            <a:r>
              <a:rPr sz="2100" b="0" spc="-45" dirty="0">
                <a:latin typeface="Bookman Old Style"/>
                <a:cs typeface="Bookman Old Style"/>
              </a:rPr>
              <a:t>also </a:t>
            </a:r>
            <a:r>
              <a:rPr sz="2100" b="0" spc="-10" dirty="0">
                <a:latin typeface="Bookman Old Style"/>
                <a:cs typeface="Bookman Old Style"/>
              </a:rPr>
              <a:t>called </a:t>
            </a:r>
            <a:r>
              <a:rPr sz="2100" b="0" spc="15" dirty="0">
                <a:latin typeface="Bookman Old Style"/>
                <a:cs typeface="Bookman Old Style"/>
              </a:rPr>
              <a:t>literals. </a:t>
            </a:r>
            <a:r>
              <a:rPr sz="2100" b="0" spc="-50" dirty="0">
                <a:latin typeface="Bookman Old Style"/>
                <a:cs typeface="Bookman Old Style"/>
              </a:rPr>
              <a:t>Constants </a:t>
            </a:r>
            <a:r>
              <a:rPr sz="2100" b="0" spc="-85" dirty="0">
                <a:latin typeface="Bookman Old Style"/>
                <a:cs typeface="Bookman Old Style"/>
              </a:rPr>
              <a:t>can </a:t>
            </a:r>
            <a:r>
              <a:rPr sz="2100" b="0" spc="-35" dirty="0">
                <a:latin typeface="Bookman Old Style"/>
                <a:cs typeface="Bookman Old Style"/>
              </a:rPr>
              <a:t>be </a:t>
            </a:r>
            <a:r>
              <a:rPr sz="2100" b="0" spc="-65" dirty="0">
                <a:latin typeface="Bookman Old Style"/>
                <a:cs typeface="Bookman Old Style"/>
              </a:rPr>
              <a:t>of </a:t>
            </a:r>
            <a:r>
              <a:rPr sz="2100" b="0" spc="-15" dirty="0">
                <a:latin typeface="Bookman Old Style"/>
                <a:cs typeface="Bookman Old Style"/>
              </a:rPr>
              <a:t>any </a:t>
            </a:r>
            <a:r>
              <a:rPr sz="2100" b="0" spc="-65" dirty="0">
                <a:latin typeface="Bookman Old Style"/>
                <a:cs typeface="Bookman Old Style"/>
              </a:rPr>
              <a:t>of </a:t>
            </a:r>
            <a:r>
              <a:rPr sz="2100" b="0" spc="-35" dirty="0">
                <a:latin typeface="Bookman Old Style"/>
                <a:cs typeface="Bookman Old Style"/>
              </a:rPr>
              <a:t>the </a:t>
            </a:r>
            <a:r>
              <a:rPr sz="2100" b="0" spc="-70" dirty="0">
                <a:latin typeface="Bookman Old Style"/>
                <a:cs typeface="Bookman Old Style"/>
              </a:rPr>
              <a:t>basic  </a:t>
            </a:r>
            <a:r>
              <a:rPr sz="2100" b="0" spc="-35" dirty="0">
                <a:latin typeface="Bookman Old Style"/>
                <a:cs typeface="Bookman Old Style"/>
              </a:rPr>
              <a:t>data </a:t>
            </a:r>
            <a:r>
              <a:rPr sz="2100" b="0" spc="-25" dirty="0">
                <a:latin typeface="Bookman Old Style"/>
                <a:cs typeface="Bookman Old Style"/>
              </a:rPr>
              <a:t>types </a:t>
            </a:r>
            <a:r>
              <a:rPr sz="2100" b="0" spc="5" dirty="0">
                <a:latin typeface="Bookman Old Style"/>
                <a:cs typeface="Bookman Old Style"/>
              </a:rPr>
              <a:t>like </a:t>
            </a:r>
            <a:r>
              <a:rPr sz="2100" b="0" spc="-25" dirty="0">
                <a:latin typeface="Bookman Old Style"/>
                <a:cs typeface="Bookman Old Style"/>
              </a:rPr>
              <a:t>an </a:t>
            </a:r>
            <a:r>
              <a:rPr sz="2100" b="0" spc="20" dirty="0">
                <a:latin typeface="Bookman Old Style"/>
                <a:cs typeface="Bookman Old Style"/>
              </a:rPr>
              <a:t>Integer </a:t>
            </a:r>
            <a:r>
              <a:rPr sz="2100" b="0" spc="-35" dirty="0">
                <a:latin typeface="Bookman Old Style"/>
                <a:cs typeface="Bookman Old Style"/>
              </a:rPr>
              <a:t>Constant, </a:t>
            </a:r>
            <a:r>
              <a:rPr sz="2100" b="0" spc="-85" dirty="0">
                <a:latin typeface="Bookman Old Style"/>
                <a:cs typeface="Bookman Old Style"/>
              </a:rPr>
              <a:t>a </a:t>
            </a:r>
            <a:r>
              <a:rPr sz="2100" b="0" spc="5" dirty="0">
                <a:latin typeface="Bookman Old Style"/>
                <a:cs typeface="Bookman Old Style"/>
              </a:rPr>
              <a:t>floating </a:t>
            </a:r>
            <a:r>
              <a:rPr sz="2100" b="0" spc="-50" dirty="0">
                <a:latin typeface="Bookman Old Style"/>
                <a:cs typeface="Bookman Old Style"/>
              </a:rPr>
              <a:t>constant,  </a:t>
            </a:r>
            <a:r>
              <a:rPr sz="2100" b="0" spc="-85" dirty="0">
                <a:latin typeface="Bookman Old Style"/>
                <a:cs typeface="Bookman Old Style"/>
              </a:rPr>
              <a:t>a </a:t>
            </a:r>
            <a:r>
              <a:rPr sz="2100" b="0" spc="-35" dirty="0">
                <a:latin typeface="Bookman Old Style"/>
                <a:cs typeface="Bookman Old Style"/>
              </a:rPr>
              <a:t>Character Constant, </a:t>
            </a:r>
            <a:r>
              <a:rPr sz="2100" b="0" spc="-65" dirty="0">
                <a:latin typeface="Bookman Old Style"/>
                <a:cs typeface="Bookman Old Style"/>
              </a:rPr>
              <a:t>or </a:t>
            </a:r>
            <a:r>
              <a:rPr sz="2100" b="0" spc="-85" dirty="0">
                <a:latin typeface="Bookman Old Style"/>
                <a:cs typeface="Bookman Old Style"/>
              </a:rPr>
              <a:t>a </a:t>
            </a:r>
            <a:r>
              <a:rPr sz="2100" b="0" spc="-20" dirty="0">
                <a:latin typeface="Bookman Old Style"/>
                <a:cs typeface="Bookman Old Style"/>
              </a:rPr>
              <a:t>string</a:t>
            </a:r>
            <a:r>
              <a:rPr sz="2100" b="0" spc="340" dirty="0">
                <a:latin typeface="Bookman Old Style"/>
                <a:cs typeface="Bookman Old Style"/>
              </a:rPr>
              <a:t> </a:t>
            </a:r>
            <a:r>
              <a:rPr sz="2100" b="0" spc="20" dirty="0">
                <a:latin typeface="Bookman Old Style"/>
                <a:cs typeface="Bookman Old Style"/>
              </a:rPr>
              <a:t>literal.</a:t>
            </a:r>
            <a:endParaRPr sz="2100">
              <a:latin typeface="Bookman Old Style"/>
              <a:cs typeface="Bookman Old Style"/>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1"/>
            <a:ext cx="9624060" cy="961040"/>
          </a:xfrm>
        </p:spPr>
        <p:txBody>
          <a:bodyPr>
            <a:normAutofit/>
          </a:bodyPr>
          <a:lstStyle/>
          <a:p>
            <a:r>
              <a:rPr lang="en-US" sz="4400" dirty="0" smtClean="0">
                <a:solidFill>
                  <a:srgbClr val="00B0F0"/>
                </a:solidFill>
              </a:rPr>
              <a:t>TYPES OF CONSTANTS</a:t>
            </a:r>
            <a:endParaRPr lang="en-US" sz="4400" dirty="0">
              <a:solidFill>
                <a:srgbClr val="00B0F0"/>
              </a:solidFill>
            </a:endParaRPr>
          </a:p>
        </p:txBody>
      </p:sp>
      <p:pic>
        <p:nvPicPr>
          <p:cNvPr id="12290" name="Picture 2"/>
          <p:cNvPicPr>
            <a:picLocks noGrp="1" noChangeAspect="1" noChangeArrowheads="1"/>
          </p:cNvPicPr>
          <p:nvPr>
            <p:ph idx="1"/>
          </p:nvPr>
        </p:nvPicPr>
        <p:blipFill>
          <a:blip r:embed="rId2"/>
          <a:srcRect/>
          <a:stretch>
            <a:fillRect/>
          </a:stretch>
        </p:blipFill>
        <p:spPr bwMode="auto">
          <a:xfrm>
            <a:off x="1460500" y="1416050"/>
            <a:ext cx="7696200" cy="5595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srcRect/>
          <a:stretch>
            <a:fillRect/>
          </a:stretch>
        </p:blipFill>
        <p:spPr bwMode="auto">
          <a:xfrm>
            <a:off x="703263" y="777875"/>
            <a:ext cx="9286875" cy="6000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3717" y="324292"/>
            <a:ext cx="7659183" cy="571500"/>
          </a:xfrm>
          <a:prstGeom prst="rect">
            <a:avLst/>
          </a:prstGeom>
        </p:spPr>
        <p:txBody>
          <a:bodyPr vert="horz" wrap="square" lIns="0" tIns="16510" rIns="0" bIns="0" rtlCol="0">
            <a:spAutoFit/>
          </a:bodyPr>
          <a:lstStyle/>
          <a:p>
            <a:pPr marL="12700" algn="ctr">
              <a:lnSpc>
                <a:spcPct val="100000"/>
              </a:lnSpc>
              <a:spcBef>
                <a:spcPts val="130"/>
              </a:spcBef>
            </a:pPr>
            <a:r>
              <a:rPr sz="3550" b="0" spc="-50" smtClean="0">
                <a:solidFill>
                  <a:srgbClr val="00B1EF"/>
                </a:solidFill>
                <a:latin typeface="Bookman Old Style"/>
                <a:cs typeface="Bookman Old Style"/>
              </a:rPr>
              <a:t>DEFINITION</a:t>
            </a:r>
            <a:r>
              <a:rPr sz="3550" b="0" spc="-385" smtClean="0">
                <a:solidFill>
                  <a:srgbClr val="01AFE8"/>
                </a:solidFill>
                <a:latin typeface="Bookman Old Style"/>
                <a:cs typeface="Bookman Old Style"/>
              </a:rPr>
              <a:t>S</a:t>
            </a:r>
            <a:endParaRPr sz="3550">
              <a:latin typeface="Bookman Old Style"/>
              <a:cs typeface="Bookman Old Style"/>
            </a:endParaRPr>
          </a:p>
        </p:txBody>
      </p:sp>
      <p:sp>
        <p:nvSpPr>
          <p:cNvPr id="3" name="object 3"/>
          <p:cNvSpPr txBox="1"/>
          <p:nvPr/>
        </p:nvSpPr>
        <p:spPr>
          <a:xfrm>
            <a:off x="1108957" y="1211048"/>
            <a:ext cx="8663940" cy="4092146"/>
          </a:xfrm>
          <a:prstGeom prst="rect">
            <a:avLst/>
          </a:prstGeom>
        </p:spPr>
        <p:txBody>
          <a:bodyPr vert="horz" wrap="square" lIns="0" tIns="90170" rIns="0" bIns="0" rtlCol="0">
            <a:spAutoFit/>
          </a:bodyPr>
          <a:lstStyle/>
          <a:p>
            <a:pPr marL="21590" algn="just">
              <a:lnSpc>
                <a:spcPct val="100000"/>
              </a:lnSpc>
              <a:spcBef>
                <a:spcPts val="710"/>
              </a:spcBef>
            </a:pPr>
            <a:r>
              <a:rPr sz="2650" b="0" spc="-100" dirty="0">
                <a:solidFill>
                  <a:srgbClr val="F20F08"/>
                </a:solidFill>
                <a:latin typeface="Bookman Old Style"/>
                <a:cs typeface="Bookman Old Style"/>
              </a:rPr>
              <a:t>What </a:t>
            </a:r>
            <a:r>
              <a:rPr sz="2650" b="0" spc="-120" dirty="0">
                <a:solidFill>
                  <a:srgbClr val="D81311"/>
                </a:solidFill>
                <a:latin typeface="Bookman Old Style"/>
                <a:cs typeface="Bookman Old Style"/>
              </a:rPr>
              <a:t>is </a:t>
            </a:r>
            <a:r>
              <a:rPr sz="2650" b="0" spc="-180" dirty="0">
                <a:solidFill>
                  <a:srgbClr val="E60C0A"/>
                </a:solidFill>
                <a:latin typeface="Bookman Old Style"/>
                <a:cs typeface="Bookman Old Style"/>
              </a:rPr>
              <a:t>an</a:t>
            </a:r>
            <a:r>
              <a:rPr sz="2650" b="0" spc="385" dirty="0">
                <a:solidFill>
                  <a:srgbClr val="E60C0A"/>
                </a:solidFill>
                <a:latin typeface="Bookman Old Style"/>
                <a:cs typeface="Bookman Old Style"/>
              </a:rPr>
              <a:t> </a:t>
            </a:r>
            <a:r>
              <a:rPr sz="2650" b="0" spc="-110" dirty="0">
                <a:solidFill>
                  <a:srgbClr val="E80A01"/>
                </a:solidFill>
                <a:latin typeface="Bookman Old Style"/>
                <a:cs typeface="Bookman Old Style"/>
              </a:rPr>
              <a:t>algorithm?</a:t>
            </a:r>
            <a:endParaRPr sz="2650">
              <a:latin typeface="Bookman Old Style"/>
              <a:cs typeface="Bookman Old Style"/>
            </a:endParaRPr>
          </a:p>
          <a:p>
            <a:pPr marL="12700" marR="6350" indent="170815" algn="just">
              <a:lnSpc>
                <a:spcPct val="100000"/>
              </a:lnSpc>
              <a:spcBef>
                <a:spcPts val="620"/>
              </a:spcBef>
            </a:pPr>
            <a:r>
              <a:rPr sz="2650" b="0" spc="114" dirty="0">
                <a:latin typeface="Bookman Old Style"/>
                <a:cs typeface="Bookman Old Style"/>
              </a:rPr>
              <a:t>A </a:t>
            </a:r>
            <a:r>
              <a:rPr sz="2650" b="0" spc="-170" dirty="0">
                <a:latin typeface="Bookman Old Style"/>
                <a:cs typeface="Bookman Old Style"/>
              </a:rPr>
              <a:t>process </a:t>
            </a:r>
            <a:r>
              <a:rPr sz="2650" b="0" spc="-105" dirty="0">
                <a:latin typeface="Bookman Old Style"/>
                <a:cs typeface="Bookman Old Style"/>
              </a:rPr>
              <a:t>or </a:t>
            </a:r>
            <a:r>
              <a:rPr sz="2650" b="0" spc="-120" dirty="0">
                <a:latin typeface="Bookman Old Style"/>
                <a:cs typeface="Bookman Old Style"/>
              </a:rPr>
              <a:t>set </a:t>
            </a:r>
            <a:r>
              <a:rPr sz="2650" b="0" spc="-95" dirty="0">
                <a:latin typeface="Bookman Old Style"/>
                <a:cs typeface="Bookman Old Style"/>
              </a:rPr>
              <a:t>of </a:t>
            </a:r>
            <a:r>
              <a:rPr sz="2650" b="0" spc="-120" dirty="0">
                <a:latin typeface="Bookman Old Style"/>
                <a:cs typeface="Bookman Old Style"/>
              </a:rPr>
              <a:t>rules </a:t>
            </a:r>
            <a:r>
              <a:rPr sz="2650" b="0" spc="-100" dirty="0">
                <a:latin typeface="Bookman Old Style"/>
                <a:cs typeface="Bookman Old Style"/>
              </a:rPr>
              <a:t>to </a:t>
            </a:r>
            <a:r>
              <a:rPr sz="2650" b="0" spc="-105" dirty="0">
                <a:latin typeface="Bookman Old Style"/>
                <a:cs typeface="Bookman Old Style"/>
              </a:rPr>
              <a:t>be </a:t>
            </a:r>
            <a:r>
              <a:rPr sz="2650" b="0" spc="-80" dirty="0">
                <a:latin typeface="Bookman Old Style"/>
                <a:cs typeface="Bookman Old Style"/>
              </a:rPr>
              <a:t>followed </a:t>
            </a:r>
            <a:r>
              <a:rPr sz="2650" b="0" spc="-65" dirty="0">
                <a:latin typeface="Bookman Old Style"/>
                <a:cs typeface="Bookman Old Style"/>
              </a:rPr>
              <a:t>in </a:t>
            </a:r>
            <a:r>
              <a:rPr sz="2650" b="0" spc="-114" dirty="0">
                <a:latin typeface="Bookman Old Style"/>
                <a:cs typeface="Bookman Old Style"/>
              </a:rPr>
              <a:t>calculations  </a:t>
            </a:r>
            <a:r>
              <a:rPr sz="2650" b="0" spc="-105" dirty="0">
                <a:latin typeface="Bookman Old Style"/>
                <a:cs typeface="Bookman Old Style"/>
              </a:rPr>
              <a:t>or </a:t>
            </a:r>
            <a:r>
              <a:rPr sz="2650" b="0" spc="-80" dirty="0">
                <a:latin typeface="Bookman Old Style"/>
                <a:cs typeface="Bookman Old Style"/>
              </a:rPr>
              <a:t>other </a:t>
            </a:r>
            <a:r>
              <a:rPr sz="2650" b="0" spc="-85" dirty="0">
                <a:latin typeface="Bookman Old Style"/>
                <a:cs typeface="Bookman Old Style"/>
              </a:rPr>
              <a:t>problem-solving </a:t>
            </a:r>
            <a:r>
              <a:rPr sz="2650" b="0" spc="-120" dirty="0">
                <a:latin typeface="Bookman Old Style"/>
                <a:cs typeface="Bookman Old Style"/>
              </a:rPr>
              <a:t>operations, </a:t>
            </a:r>
            <a:r>
              <a:rPr sz="2650" b="0" spc="-85" dirty="0">
                <a:latin typeface="Bookman Old Style"/>
                <a:cs typeface="Bookman Old Style"/>
              </a:rPr>
              <a:t>especially </a:t>
            </a:r>
            <a:r>
              <a:rPr sz="2650" b="0" spc="-105" dirty="0">
                <a:latin typeface="Bookman Old Style"/>
                <a:cs typeface="Bookman Old Style"/>
              </a:rPr>
              <a:t>by </a:t>
            </a:r>
            <a:r>
              <a:rPr sz="2650" b="0" spc="-240" dirty="0">
                <a:latin typeface="Bookman Old Style"/>
                <a:cs typeface="Bookman Old Style"/>
              </a:rPr>
              <a:t>a  </a:t>
            </a:r>
            <a:r>
              <a:rPr sz="2650" b="0" spc="-130" dirty="0">
                <a:latin typeface="Bookman Old Style"/>
                <a:cs typeface="Bookman Old Style"/>
              </a:rPr>
              <a:t>computer.</a:t>
            </a:r>
            <a:endParaRPr sz="2650">
              <a:latin typeface="Bookman Old Style"/>
              <a:cs typeface="Bookman Old Style"/>
            </a:endParaRPr>
          </a:p>
          <a:p>
            <a:pPr>
              <a:lnSpc>
                <a:spcPct val="100000"/>
              </a:lnSpc>
              <a:spcBef>
                <a:spcPts val="20"/>
              </a:spcBef>
            </a:pPr>
            <a:endParaRPr sz="3800">
              <a:latin typeface="Bookman Old Style"/>
              <a:cs typeface="Bookman Old Style"/>
            </a:endParaRPr>
          </a:p>
          <a:p>
            <a:pPr marL="21590" algn="just">
              <a:lnSpc>
                <a:spcPct val="100000"/>
              </a:lnSpc>
            </a:pPr>
            <a:r>
              <a:rPr sz="2650" b="0" spc="-100" dirty="0">
                <a:solidFill>
                  <a:srgbClr val="F01111"/>
                </a:solidFill>
                <a:latin typeface="Bookman Old Style"/>
                <a:cs typeface="Bookman Old Style"/>
              </a:rPr>
              <a:t>What </a:t>
            </a:r>
            <a:r>
              <a:rPr sz="2650" b="0" spc="-75" dirty="0">
                <a:solidFill>
                  <a:srgbClr val="D81113"/>
                </a:solidFill>
                <a:latin typeface="Bookman Old Style"/>
                <a:cs typeface="Bookman Old Style"/>
              </a:rPr>
              <a:t>is </a:t>
            </a:r>
            <a:r>
              <a:rPr sz="2650" b="0" spc="-75" dirty="0">
                <a:solidFill>
                  <a:srgbClr val="DD0E0C"/>
                </a:solidFill>
                <a:latin typeface="Bookman Old Style"/>
                <a:cs typeface="Bookman Old Style"/>
              </a:rPr>
              <a:t>Flow </a:t>
            </a:r>
            <a:r>
              <a:rPr sz="2650" b="0" spc="-105" dirty="0">
                <a:solidFill>
                  <a:srgbClr val="F40501"/>
                </a:solidFill>
                <a:latin typeface="Bookman Old Style"/>
                <a:cs typeface="Bookman Old Style"/>
              </a:rPr>
              <a:t>Chart</a:t>
            </a:r>
            <a:r>
              <a:rPr sz="2650" b="0" spc="530" dirty="0">
                <a:solidFill>
                  <a:srgbClr val="F40501"/>
                </a:solidFill>
                <a:latin typeface="Bookman Old Style"/>
                <a:cs typeface="Bookman Old Style"/>
              </a:rPr>
              <a:t> </a:t>
            </a:r>
            <a:r>
              <a:rPr sz="2650" b="0" spc="-370" dirty="0">
                <a:solidFill>
                  <a:srgbClr val="D81111"/>
                </a:solidFill>
                <a:latin typeface="Bookman Old Style"/>
                <a:cs typeface="Bookman Old Style"/>
              </a:rPr>
              <a:t>?</a:t>
            </a:r>
            <a:endParaRPr sz="2650">
              <a:latin typeface="Bookman Old Style"/>
              <a:cs typeface="Bookman Old Style"/>
            </a:endParaRPr>
          </a:p>
          <a:p>
            <a:pPr marL="15240" marR="5080" indent="143510" algn="just">
              <a:lnSpc>
                <a:spcPct val="100000"/>
              </a:lnSpc>
              <a:spcBef>
                <a:spcPts val="615"/>
              </a:spcBef>
            </a:pPr>
            <a:r>
              <a:rPr sz="2650" b="0" spc="-50" dirty="0">
                <a:latin typeface="Bookman Old Style"/>
                <a:cs typeface="Bookman Old Style"/>
              </a:rPr>
              <a:t>Pictorial </a:t>
            </a:r>
            <a:r>
              <a:rPr sz="2650" b="0" spc="-70" dirty="0">
                <a:latin typeface="Bookman Old Style"/>
                <a:cs typeface="Bookman Old Style"/>
              </a:rPr>
              <a:t>representation </a:t>
            </a:r>
            <a:r>
              <a:rPr sz="2650" b="0" spc="-95" dirty="0">
                <a:latin typeface="Bookman Old Style"/>
                <a:cs typeface="Bookman Old Style"/>
              </a:rPr>
              <a:t>of </a:t>
            </a:r>
            <a:r>
              <a:rPr sz="2650" b="0" spc="-180" dirty="0">
                <a:latin typeface="Bookman Old Style"/>
                <a:cs typeface="Bookman Old Style"/>
              </a:rPr>
              <a:t>an </a:t>
            </a:r>
            <a:r>
              <a:rPr sz="2650" b="0" spc="-95" dirty="0">
                <a:latin typeface="Bookman Old Style"/>
                <a:cs typeface="Bookman Old Style"/>
              </a:rPr>
              <a:t>algorithm </a:t>
            </a:r>
            <a:r>
              <a:rPr sz="2650" b="0" spc="-75" dirty="0">
                <a:latin typeface="Bookman Old Style"/>
                <a:cs typeface="Bookman Old Style"/>
              </a:rPr>
              <a:t>is </a:t>
            </a:r>
            <a:r>
              <a:rPr sz="2650" b="0" spc="-140" dirty="0">
                <a:latin typeface="Bookman Old Style"/>
                <a:cs typeface="Bookman Old Style"/>
              </a:rPr>
              <a:t>known </a:t>
            </a:r>
            <a:r>
              <a:rPr sz="2650" b="0" spc="-190" dirty="0">
                <a:latin typeface="Bookman Old Style"/>
                <a:cs typeface="Bookman Old Style"/>
              </a:rPr>
              <a:t>as  </a:t>
            </a:r>
            <a:r>
              <a:rPr sz="2650" b="0" spc="-90" dirty="0">
                <a:latin typeface="Bookman Old Style"/>
                <a:cs typeface="Bookman Old Style"/>
              </a:rPr>
              <a:t>flow </a:t>
            </a:r>
            <a:r>
              <a:rPr sz="2650" b="0" spc="-110" dirty="0">
                <a:latin typeface="Bookman Old Style"/>
                <a:cs typeface="Bookman Old Style"/>
              </a:rPr>
              <a:t>chart, </a:t>
            </a:r>
            <a:r>
              <a:rPr sz="2650" b="0" spc="-10" dirty="0">
                <a:latin typeface="Bookman Old Style"/>
                <a:cs typeface="Bookman Old Style"/>
              </a:rPr>
              <a:t>it </a:t>
            </a:r>
            <a:r>
              <a:rPr sz="2650" b="0" spc="-180" dirty="0">
                <a:latin typeface="Bookman Old Style"/>
                <a:cs typeface="Bookman Old Style"/>
              </a:rPr>
              <a:t>use some </a:t>
            </a:r>
            <a:r>
              <a:rPr sz="2650" b="0" spc="-110" dirty="0">
                <a:latin typeface="Bookman Old Style"/>
                <a:cs typeface="Bookman Old Style"/>
              </a:rPr>
              <a:t>special </a:t>
            </a:r>
            <a:r>
              <a:rPr sz="2650" b="0" spc="-150" dirty="0">
                <a:latin typeface="Bookman Old Style"/>
                <a:cs typeface="Bookman Old Style"/>
              </a:rPr>
              <a:t>symbol </a:t>
            </a:r>
            <a:r>
              <a:rPr sz="2650" b="0" spc="-100" dirty="0">
                <a:latin typeface="Bookman Old Style"/>
                <a:cs typeface="Bookman Old Style"/>
              </a:rPr>
              <a:t>to </a:t>
            </a:r>
            <a:r>
              <a:rPr sz="2650" b="0" spc="-110" dirty="0">
                <a:latin typeface="Bookman Old Style"/>
                <a:cs typeface="Bookman Old Style"/>
              </a:rPr>
              <a:t>represent  </a:t>
            </a:r>
            <a:r>
              <a:rPr sz="2650" b="0" spc="-105" dirty="0">
                <a:latin typeface="Bookman Old Style"/>
                <a:cs typeface="Bookman Old Style"/>
              </a:rPr>
              <a:t>instruction</a:t>
            </a:r>
            <a:r>
              <a:rPr sz="2650" b="0" spc="150" dirty="0">
                <a:latin typeface="Bookman Old Style"/>
                <a:cs typeface="Bookman Old Style"/>
              </a:rPr>
              <a:t> </a:t>
            </a:r>
            <a:r>
              <a:rPr sz="2650" b="0" spc="-80">
                <a:latin typeface="Bookman Old Style"/>
                <a:cs typeface="Bookman Old Style"/>
              </a:rPr>
              <a:t>set</a:t>
            </a:r>
            <a:r>
              <a:rPr sz="2650" b="0" spc="-80" smtClean="0">
                <a:latin typeface="Bookman Old Style"/>
                <a:cs typeface="Bookman Old Style"/>
              </a:rPr>
              <a:t>.</a:t>
            </a:r>
            <a:endParaRPr sz="2650">
              <a:latin typeface="Bookman Old Style"/>
              <a:cs typeface="Bookman Old Style"/>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55700" y="5607050"/>
            <a:ext cx="816652" cy="216462"/>
          </a:xfrm>
          <a:prstGeom prst="rect">
            <a:avLst/>
          </a:prstGeom>
        </p:spPr>
      </p:pic>
      <p:pic>
        <p:nvPicPr>
          <p:cNvPr id="4" name="object 4"/>
          <p:cNvPicPr/>
          <p:nvPr/>
        </p:nvPicPr>
        <p:blipFill>
          <a:blip r:embed="rId3" cstate="print"/>
          <a:stretch>
            <a:fillRect/>
          </a:stretch>
        </p:blipFill>
        <p:spPr>
          <a:xfrm>
            <a:off x="1079500" y="5988050"/>
            <a:ext cx="1170863" cy="177105"/>
          </a:xfrm>
          <a:prstGeom prst="rect">
            <a:avLst/>
          </a:prstGeom>
        </p:spPr>
      </p:pic>
      <p:sp>
        <p:nvSpPr>
          <p:cNvPr id="7" name="object 7"/>
          <p:cNvSpPr txBox="1"/>
          <p:nvPr/>
        </p:nvSpPr>
        <p:spPr>
          <a:xfrm>
            <a:off x="699210" y="577850"/>
            <a:ext cx="8614410" cy="4909677"/>
          </a:xfrm>
          <a:prstGeom prst="rect">
            <a:avLst/>
          </a:prstGeom>
        </p:spPr>
        <p:txBody>
          <a:bodyPr vert="horz" wrap="square" lIns="0" tIns="94615" rIns="0" bIns="0" rtlCol="0">
            <a:spAutoFit/>
          </a:bodyPr>
          <a:lstStyle/>
          <a:p>
            <a:pPr marL="12700">
              <a:lnSpc>
                <a:spcPct val="100000"/>
              </a:lnSpc>
              <a:spcBef>
                <a:spcPts val="745"/>
              </a:spcBef>
            </a:pPr>
            <a:r>
              <a:rPr sz="2550" spc="20" dirty="0">
                <a:solidFill>
                  <a:srgbClr val="BF5E60"/>
                </a:solidFill>
                <a:latin typeface="Courier New"/>
                <a:cs typeface="Courier New"/>
              </a:rPr>
              <a:t>Character </a:t>
            </a:r>
            <a:r>
              <a:rPr sz="2550" spc="5" dirty="0">
                <a:solidFill>
                  <a:srgbClr val="E24642"/>
                </a:solidFill>
                <a:latin typeface="Courier New"/>
                <a:cs typeface="Courier New"/>
              </a:rPr>
              <a:t>and </a:t>
            </a:r>
            <a:r>
              <a:rPr sz="2550" spc="5" dirty="0">
                <a:solidFill>
                  <a:srgbClr val="DF4F49"/>
                </a:solidFill>
                <a:latin typeface="Courier New"/>
                <a:cs typeface="Courier New"/>
              </a:rPr>
              <a:t>string</a:t>
            </a:r>
            <a:r>
              <a:rPr sz="2550" spc="835" dirty="0">
                <a:solidFill>
                  <a:srgbClr val="DF4F49"/>
                </a:solidFill>
                <a:latin typeface="Courier New"/>
                <a:cs typeface="Courier New"/>
              </a:rPr>
              <a:t> </a:t>
            </a:r>
            <a:r>
              <a:rPr sz="2550" spc="20" dirty="0">
                <a:solidFill>
                  <a:srgbClr val="B51C1C"/>
                </a:solidFill>
                <a:latin typeface="Courier New"/>
                <a:cs typeface="Courier New"/>
              </a:rPr>
              <a:t>constants</a:t>
            </a:r>
            <a:endParaRPr sz="2550">
              <a:latin typeface="Courier New"/>
              <a:cs typeface="Courier New"/>
            </a:endParaRPr>
          </a:p>
          <a:p>
            <a:pPr marL="391160" algn="ctr">
              <a:lnSpc>
                <a:spcPct val="100000"/>
              </a:lnSpc>
              <a:spcBef>
                <a:spcPts val="600"/>
              </a:spcBef>
              <a:tabLst>
                <a:tab pos="811530" algn="l"/>
              </a:tabLst>
            </a:pPr>
            <a:r>
              <a:rPr lang="en-US" sz="2300" b="0" spc="-40" dirty="0" smtClean="0">
                <a:latin typeface="Bookman Old Style"/>
                <a:cs typeface="Bookman Old Style"/>
              </a:rPr>
              <a:t>‘c’</a:t>
            </a:r>
            <a:r>
              <a:rPr sz="2300" b="0" spc="-40">
                <a:latin typeface="Bookman Old Style"/>
                <a:cs typeface="Bookman Old Style"/>
              </a:rPr>
              <a:t>	</a:t>
            </a:r>
            <a:r>
              <a:rPr lang="en-US" sz="2300" spc="-40" dirty="0" smtClean="0">
                <a:latin typeface="Bookman Old Style"/>
                <a:cs typeface="Bookman Old Style"/>
              </a:rPr>
              <a:t>is</a:t>
            </a:r>
            <a:r>
              <a:rPr sz="2300" b="0" spc="-114" smtClean="0">
                <a:latin typeface="Bookman Old Style"/>
                <a:cs typeface="Bookman Old Style"/>
              </a:rPr>
              <a:t> </a:t>
            </a:r>
            <a:r>
              <a:rPr sz="2300" b="0" spc="-125" dirty="0">
                <a:latin typeface="Bookman Old Style"/>
                <a:cs typeface="Bookman Old Style"/>
              </a:rPr>
              <a:t>a </a:t>
            </a:r>
            <a:r>
              <a:rPr sz="2300" b="0" spc="-55" dirty="0">
                <a:latin typeface="Bookman Old Style"/>
                <a:cs typeface="Bookman Old Style"/>
              </a:rPr>
              <a:t>single </a:t>
            </a:r>
            <a:r>
              <a:rPr sz="2300" b="0" spc="-85" dirty="0">
                <a:latin typeface="Bookman Old Style"/>
                <a:cs typeface="Bookman Old Style"/>
              </a:rPr>
              <a:t>character </a:t>
            </a:r>
            <a:r>
              <a:rPr sz="2300" b="0" spc="-15" dirty="0">
                <a:latin typeface="Bookman Old Style"/>
                <a:cs typeface="Bookman Old Style"/>
              </a:rPr>
              <a:t>in </a:t>
            </a:r>
            <a:r>
              <a:rPr sz="2300" b="0" spc="-55" dirty="0">
                <a:latin typeface="Bookman Old Style"/>
                <a:cs typeface="Bookman Old Style"/>
              </a:rPr>
              <a:t>single </a:t>
            </a:r>
            <a:r>
              <a:rPr sz="2300" b="0" spc="-105" dirty="0">
                <a:latin typeface="Bookman Old Style"/>
                <a:cs typeface="Bookman Old Style"/>
              </a:rPr>
              <a:t>quotes </a:t>
            </a:r>
            <a:r>
              <a:rPr sz="2300" b="0" spc="-40" dirty="0">
                <a:latin typeface="Bookman Old Style"/>
                <a:cs typeface="Bookman Old Style"/>
              </a:rPr>
              <a:t>are </a:t>
            </a:r>
            <a:r>
              <a:rPr sz="2300" b="0" spc="-75" dirty="0">
                <a:latin typeface="Bookman Old Style"/>
                <a:cs typeface="Bookman Old Style"/>
              </a:rPr>
              <a:t>stored </a:t>
            </a:r>
            <a:r>
              <a:rPr sz="2300" b="0" spc="-80" dirty="0">
                <a:latin typeface="Bookman Old Style"/>
                <a:cs typeface="Bookman Old Style"/>
              </a:rPr>
              <a:t>as</a:t>
            </a:r>
            <a:r>
              <a:rPr sz="2300" b="0" spc="540" dirty="0">
                <a:latin typeface="Bookman Old Style"/>
                <a:cs typeface="Bookman Old Style"/>
              </a:rPr>
              <a:t> </a:t>
            </a:r>
            <a:r>
              <a:rPr sz="2300" b="0" spc="-105" dirty="0">
                <a:latin typeface="Bookman Old Style"/>
                <a:cs typeface="Bookman Old Style"/>
              </a:rPr>
              <a:t>char.</a:t>
            </a:r>
            <a:endParaRPr sz="2300">
              <a:latin typeface="Bookman Old Style"/>
              <a:cs typeface="Bookman Old Style"/>
            </a:endParaRPr>
          </a:p>
          <a:p>
            <a:pPr marL="378460" algn="ctr">
              <a:lnSpc>
                <a:spcPct val="100000"/>
              </a:lnSpc>
              <a:spcBef>
                <a:spcPts val="30"/>
              </a:spcBef>
            </a:pPr>
            <a:r>
              <a:rPr sz="2300" b="0" spc="-130" dirty="0">
                <a:latin typeface="Bookman Old Style"/>
                <a:cs typeface="Bookman Old Style"/>
              </a:rPr>
              <a:t>Some </a:t>
            </a:r>
            <a:r>
              <a:rPr sz="2300" b="0" spc="-90" dirty="0">
                <a:latin typeface="Bookman Old Style"/>
                <a:cs typeface="Bookman Old Style"/>
              </a:rPr>
              <a:t>special </a:t>
            </a:r>
            <a:r>
              <a:rPr sz="2300" b="0" spc="-85" dirty="0">
                <a:latin typeface="Bookman Old Style"/>
                <a:cs typeface="Bookman Old Style"/>
              </a:rPr>
              <a:t>character </a:t>
            </a:r>
            <a:r>
              <a:rPr sz="2300" b="0" spc="-40" dirty="0">
                <a:latin typeface="Bookman Old Style"/>
                <a:cs typeface="Bookman Old Style"/>
              </a:rPr>
              <a:t>are </a:t>
            </a:r>
            <a:r>
              <a:rPr sz="2300" b="0" spc="-80" dirty="0">
                <a:latin typeface="Bookman Old Style"/>
                <a:cs typeface="Bookman Old Style"/>
              </a:rPr>
              <a:t>represented</a:t>
            </a:r>
            <a:r>
              <a:rPr sz="2300" b="0" spc="-235" dirty="0">
                <a:latin typeface="Bookman Old Style"/>
                <a:cs typeface="Bookman Old Style"/>
              </a:rPr>
              <a:t> </a:t>
            </a:r>
            <a:r>
              <a:rPr sz="2300" b="0" spc="-120" dirty="0">
                <a:latin typeface="Bookman Old Style"/>
                <a:cs typeface="Bookman Old Style"/>
              </a:rPr>
              <a:t>as </a:t>
            </a:r>
            <a:r>
              <a:rPr sz="2300" b="0" spc="-60" dirty="0">
                <a:latin typeface="Bookman Old Style"/>
                <a:cs typeface="Bookman Old Style"/>
              </a:rPr>
              <a:t>two </a:t>
            </a:r>
            <a:r>
              <a:rPr sz="2300" b="0" spc="-75" dirty="0">
                <a:latin typeface="Bookman Old Style"/>
                <a:cs typeface="Bookman Old Style"/>
              </a:rPr>
              <a:t>characters </a:t>
            </a:r>
            <a:r>
              <a:rPr sz="2300" b="0" spc="-65" dirty="0">
                <a:latin typeface="Bookman Old Style"/>
                <a:cs typeface="Bookman Old Style"/>
              </a:rPr>
              <a:t>in</a:t>
            </a:r>
            <a:endParaRPr sz="2300">
              <a:latin typeface="Bookman Old Style"/>
              <a:cs typeface="Bookman Old Style"/>
            </a:endParaRPr>
          </a:p>
          <a:p>
            <a:pPr marR="5935980" algn="ctr">
              <a:lnSpc>
                <a:spcPts val="2680"/>
              </a:lnSpc>
              <a:spcBef>
                <a:spcPts val="80"/>
              </a:spcBef>
            </a:pPr>
            <a:r>
              <a:rPr sz="2250" b="0" spc="-35" dirty="0">
                <a:latin typeface="Bookman Old Style"/>
                <a:cs typeface="Bookman Old Style"/>
              </a:rPr>
              <a:t>single</a:t>
            </a:r>
            <a:r>
              <a:rPr sz="2250" b="0" spc="70" dirty="0">
                <a:latin typeface="Bookman Old Style"/>
                <a:cs typeface="Bookman Old Style"/>
              </a:rPr>
              <a:t> </a:t>
            </a:r>
            <a:r>
              <a:rPr sz="2250" b="0" spc="-100" dirty="0">
                <a:latin typeface="Bookman Old Style"/>
                <a:cs typeface="Bookman Old Style"/>
              </a:rPr>
              <a:t>quotes.</a:t>
            </a:r>
            <a:endParaRPr sz="2250">
              <a:latin typeface="Bookman Old Style"/>
              <a:cs typeface="Bookman Old Style"/>
            </a:endParaRPr>
          </a:p>
          <a:p>
            <a:pPr marL="767080" algn="ctr">
              <a:lnSpc>
                <a:spcPts val="2740"/>
              </a:lnSpc>
              <a:tabLst>
                <a:tab pos="1184275" algn="l"/>
                <a:tab pos="1445895" algn="l"/>
                <a:tab pos="2858135" algn="l"/>
                <a:tab pos="3376295" algn="l"/>
                <a:tab pos="4422775" algn="l"/>
                <a:tab pos="5029200" algn="l"/>
                <a:tab pos="7455534" algn="l"/>
              </a:tabLst>
            </a:pPr>
            <a:r>
              <a:rPr lang="en-US" sz="2300" b="0" spc="-5" dirty="0" smtClean="0">
                <a:latin typeface="Bookman Old Style"/>
                <a:cs typeface="Bookman Old Style"/>
              </a:rPr>
              <a:t>‘\</a:t>
            </a:r>
            <a:r>
              <a:rPr sz="2300" b="0" spc="-5" smtClean="0">
                <a:latin typeface="Bookman Old Style"/>
                <a:cs typeface="Bookman Old Style"/>
              </a:rPr>
              <a:t>n</a:t>
            </a:r>
            <a:r>
              <a:rPr sz="2300" b="0" spc="-5" dirty="0">
                <a:latin typeface="Bookman Old Style"/>
                <a:cs typeface="Bookman Old Style"/>
              </a:rPr>
              <a:t>’</a:t>
            </a:r>
            <a:r>
              <a:rPr sz="2300" b="0" spc="-5">
                <a:latin typeface="Bookman Old Style"/>
                <a:cs typeface="Bookman Old Style"/>
              </a:rPr>
              <a:t>	</a:t>
            </a:r>
            <a:r>
              <a:rPr sz="2300" b="0" smtClean="0">
                <a:latin typeface="Bookman Old Style"/>
                <a:cs typeface="Bookman Old Style"/>
              </a:rPr>
              <a:t>-</a:t>
            </a:r>
            <a:r>
              <a:rPr sz="2300" b="0" spc="-65" smtClean="0">
                <a:latin typeface="Bookman Old Style"/>
                <a:cs typeface="Bookman Old Style"/>
              </a:rPr>
              <a:t>newline</a:t>
            </a:r>
            <a:r>
              <a:rPr sz="2300" b="0" spc="-65" dirty="0">
                <a:latin typeface="Bookman Old Style"/>
                <a:cs typeface="Bookman Old Style"/>
              </a:rPr>
              <a:t>,</a:t>
            </a:r>
            <a:r>
              <a:rPr sz="2300" b="0" spc="-65">
                <a:latin typeface="Bookman Old Style"/>
                <a:cs typeface="Bookman Old Style"/>
              </a:rPr>
              <a:t>	</a:t>
            </a:r>
            <a:r>
              <a:rPr lang="en-US" sz="2300" b="0" spc="-65" dirty="0" smtClean="0">
                <a:latin typeface="Bookman Old Style"/>
                <a:cs typeface="Bookman Old Style"/>
              </a:rPr>
              <a:t>'</a:t>
            </a:r>
            <a:r>
              <a:rPr sz="2300" b="0" spc="-145" smtClean="0">
                <a:solidFill>
                  <a:srgbClr val="0E0E0E"/>
                </a:solidFill>
                <a:latin typeface="Bookman Old Style"/>
                <a:cs typeface="Bookman Old Style"/>
              </a:rPr>
              <a:t>\</a:t>
            </a:r>
            <a:r>
              <a:rPr lang="en-US" sz="2300" b="0" spc="-145" dirty="0" smtClean="0">
                <a:solidFill>
                  <a:srgbClr val="0E0E0E"/>
                </a:solidFill>
                <a:latin typeface="Bookman Old Style"/>
                <a:cs typeface="Bookman Old Style"/>
              </a:rPr>
              <a:t>t’</a:t>
            </a:r>
            <a:r>
              <a:rPr sz="2300" b="0" spc="-145" dirty="0">
                <a:solidFill>
                  <a:srgbClr val="0E0E0E"/>
                </a:solidFill>
                <a:latin typeface="Bookman Old Style"/>
                <a:cs typeface="Bookman Old Style"/>
              </a:rPr>
              <a:t>	</a:t>
            </a:r>
            <a:r>
              <a:rPr sz="2300" b="0" spc="150" dirty="0">
                <a:latin typeface="Bookman Old Style"/>
                <a:cs typeface="Bookman Old Style"/>
              </a:rPr>
              <a:t>=</a:t>
            </a:r>
            <a:r>
              <a:rPr sz="2300" b="0" spc="-114" dirty="0">
                <a:latin typeface="Bookman Old Style"/>
                <a:cs typeface="Bookman Old Style"/>
              </a:rPr>
              <a:t> </a:t>
            </a:r>
            <a:r>
              <a:rPr sz="2300" b="0" spc="-105" dirty="0">
                <a:latin typeface="Bookman Old Style"/>
                <a:cs typeface="Bookman Old Style"/>
              </a:rPr>
              <a:t>tab,</a:t>
            </a:r>
            <a:r>
              <a:rPr sz="2300" b="0" spc="-105">
                <a:latin typeface="Bookman Old Style"/>
                <a:cs typeface="Bookman Old Style"/>
              </a:rPr>
              <a:t>	</a:t>
            </a:r>
            <a:r>
              <a:rPr lang="en-US" sz="2300" b="0" spc="-105" dirty="0" smtClean="0">
                <a:latin typeface="Bookman Old Style"/>
                <a:cs typeface="Bookman Old Style"/>
              </a:rPr>
              <a:t>'</a:t>
            </a:r>
            <a:r>
              <a:rPr sz="2300" b="0" spc="-5" smtClean="0">
                <a:latin typeface="Bookman Old Style"/>
                <a:cs typeface="Bookman Old Style"/>
              </a:rPr>
              <a:t>\</a:t>
            </a:r>
            <a:r>
              <a:rPr sz="2300" b="0" spc="-5" smtClean="0">
                <a:solidFill>
                  <a:srgbClr val="1A1A1A"/>
                </a:solidFill>
                <a:latin typeface="Bookman Old Style"/>
                <a:cs typeface="Bookman Old Style"/>
              </a:rPr>
              <a:t>\</a:t>
            </a:r>
            <a:r>
              <a:rPr lang="en-US" sz="2300" b="0" spc="-5" dirty="0" smtClean="0">
                <a:solidFill>
                  <a:srgbClr val="1A1A1A"/>
                </a:solidFill>
                <a:latin typeface="Bookman Old Style"/>
                <a:cs typeface="Bookman Old Style"/>
              </a:rPr>
              <a:t>'</a:t>
            </a:r>
            <a:r>
              <a:rPr sz="2300" b="0" spc="-5" dirty="0">
                <a:solidFill>
                  <a:srgbClr val="1A1A1A"/>
                </a:solidFill>
                <a:latin typeface="Bookman Old Style"/>
                <a:cs typeface="Bookman Old Style"/>
              </a:rPr>
              <a:t>	</a:t>
            </a:r>
            <a:r>
              <a:rPr sz="2300" b="0" spc="150" dirty="0">
                <a:latin typeface="Bookman Old Style"/>
                <a:cs typeface="Bookman Old Style"/>
              </a:rPr>
              <a:t>=</a:t>
            </a:r>
            <a:r>
              <a:rPr sz="2300" b="0" spc="-170" dirty="0">
                <a:latin typeface="Bookman Old Style"/>
                <a:cs typeface="Bookman Old Style"/>
              </a:rPr>
              <a:t> </a:t>
            </a:r>
            <a:r>
              <a:rPr sz="2300" b="0" spc="-105">
                <a:latin typeface="Bookman Old Style"/>
                <a:cs typeface="Bookman Old Style"/>
              </a:rPr>
              <a:t>backlash</a:t>
            </a:r>
            <a:r>
              <a:rPr sz="2300" b="0" spc="-105" smtClean="0">
                <a:latin typeface="Bookman Old Style"/>
                <a:cs typeface="Bookman Old Style"/>
              </a:rPr>
              <a:t>,</a:t>
            </a:r>
            <a:r>
              <a:rPr lang="en-US" sz="2300" b="0" spc="-105" dirty="0" smtClean="0">
                <a:latin typeface="Bookman Old Style"/>
                <a:cs typeface="Bookman Old Style"/>
              </a:rPr>
              <a:t> ‘\”’</a:t>
            </a:r>
            <a:r>
              <a:rPr sz="2300" i="1" spc="-1000" smtClean="0">
                <a:latin typeface="Cambria"/>
                <a:cs typeface="Cambria"/>
              </a:rPr>
              <a:t>—</a:t>
            </a:r>
            <a:r>
              <a:rPr sz="2300" i="1" spc="220" smtClean="0">
                <a:latin typeface="Cambria"/>
                <a:cs typeface="Cambria"/>
              </a:rPr>
              <a:t> </a:t>
            </a:r>
            <a:r>
              <a:rPr sz="2300" b="0" spc="-135" dirty="0">
                <a:latin typeface="Bookman Old Style"/>
                <a:cs typeface="Bookman Old Style"/>
              </a:rPr>
              <a:t>double</a:t>
            </a:r>
            <a:endParaRPr sz="2300">
              <a:latin typeface="Bookman Old Style"/>
              <a:cs typeface="Bookman Old Style"/>
            </a:endParaRPr>
          </a:p>
          <a:p>
            <a:pPr marL="426084">
              <a:lnSpc>
                <a:spcPct val="100000"/>
              </a:lnSpc>
              <a:spcBef>
                <a:spcPts val="75"/>
              </a:spcBef>
            </a:pPr>
            <a:r>
              <a:rPr sz="2250" b="0" spc="-100" dirty="0">
                <a:latin typeface="Bookman Old Style"/>
                <a:cs typeface="Bookman Old Style"/>
              </a:rPr>
              <a:t>quotes.</a:t>
            </a:r>
            <a:endParaRPr sz="2250">
              <a:latin typeface="Bookman Old Style"/>
              <a:cs typeface="Bookman Old Style"/>
            </a:endParaRPr>
          </a:p>
          <a:p>
            <a:pPr marL="420370">
              <a:lnSpc>
                <a:spcPts val="2750"/>
              </a:lnSpc>
              <a:spcBef>
                <a:spcPts val="40"/>
              </a:spcBef>
            </a:pPr>
            <a:r>
              <a:rPr sz="2300" b="0" spc="-105" dirty="0">
                <a:latin typeface="Bookman Old Style"/>
                <a:cs typeface="Bookman Old Style"/>
              </a:rPr>
              <a:t>Char </a:t>
            </a:r>
            <a:r>
              <a:rPr sz="2300" b="0" spc="-114" dirty="0">
                <a:latin typeface="Bookman Old Style"/>
                <a:cs typeface="Bookman Old Style"/>
              </a:rPr>
              <a:t>constants </a:t>
            </a:r>
            <a:r>
              <a:rPr sz="2300" b="0" spc="-85" dirty="0">
                <a:latin typeface="Bookman Old Style"/>
                <a:cs typeface="Bookman Old Style"/>
              </a:rPr>
              <a:t>also </a:t>
            </a:r>
            <a:r>
              <a:rPr sz="2300" b="0" spc="-125" dirty="0">
                <a:latin typeface="Bookman Old Style"/>
                <a:cs typeface="Bookman Old Style"/>
              </a:rPr>
              <a:t>can </a:t>
            </a:r>
            <a:r>
              <a:rPr sz="2300" b="0" spc="-110" dirty="0">
                <a:latin typeface="Bookman Old Style"/>
                <a:cs typeface="Bookman Old Style"/>
              </a:rPr>
              <a:t>be </a:t>
            </a:r>
            <a:r>
              <a:rPr sz="2300" b="0" spc="-40" dirty="0">
                <a:latin typeface="Bookman Old Style"/>
                <a:cs typeface="Bookman Old Style"/>
              </a:rPr>
              <a:t>written </a:t>
            </a:r>
            <a:r>
              <a:rPr sz="2300" b="0" spc="-15" dirty="0">
                <a:latin typeface="Bookman Old Style"/>
                <a:cs typeface="Bookman Old Style"/>
              </a:rPr>
              <a:t>in </a:t>
            </a:r>
            <a:r>
              <a:rPr sz="2300" b="0" spc="-60" dirty="0">
                <a:latin typeface="Bookman Old Style"/>
                <a:cs typeface="Bookman Old Style"/>
              </a:rPr>
              <a:t>terms </a:t>
            </a:r>
            <a:r>
              <a:rPr sz="2300" b="0" spc="-85" dirty="0">
                <a:latin typeface="Bookman Old Style"/>
                <a:cs typeface="Bookman Old Style"/>
              </a:rPr>
              <a:t>of </a:t>
            </a:r>
            <a:r>
              <a:rPr sz="2300" b="0" spc="-50" dirty="0">
                <a:latin typeface="Bookman Old Style"/>
                <a:cs typeface="Bookman Old Style"/>
              </a:rPr>
              <a:t>their</a:t>
            </a:r>
            <a:r>
              <a:rPr sz="2300" b="0" spc="240" dirty="0">
                <a:latin typeface="Bookman Old Style"/>
                <a:cs typeface="Bookman Old Style"/>
              </a:rPr>
              <a:t> </a:t>
            </a:r>
            <a:r>
              <a:rPr sz="2300" b="0" spc="30" dirty="0">
                <a:latin typeface="Bookman Old Style"/>
                <a:cs typeface="Bookman Old Style"/>
              </a:rPr>
              <a:t>ASCII</a:t>
            </a:r>
            <a:endParaRPr sz="2300">
              <a:latin typeface="Bookman Old Style"/>
              <a:cs typeface="Bookman Old Style"/>
            </a:endParaRPr>
          </a:p>
          <a:p>
            <a:pPr marL="414020">
              <a:lnSpc>
                <a:spcPts val="2810"/>
              </a:lnSpc>
            </a:pPr>
            <a:r>
              <a:rPr sz="2350" b="0" spc="-160" dirty="0">
                <a:latin typeface="Bookman Old Style"/>
                <a:cs typeface="Bookman Old Style"/>
              </a:rPr>
              <a:t>code.</a:t>
            </a:r>
            <a:endParaRPr sz="2350">
              <a:latin typeface="Bookman Old Style"/>
              <a:cs typeface="Bookman Old Style"/>
            </a:endParaRPr>
          </a:p>
          <a:p>
            <a:pPr marL="785495">
              <a:lnSpc>
                <a:spcPct val="100000"/>
              </a:lnSpc>
              <a:spcBef>
                <a:spcPts val="20"/>
              </a:spcBef>
              <a:tabLst>
                <a:tab pos="1647825" algn="l"/>
                <a:tab pos="2192020" algn="l"/>
                <a:tab pos="2604135" algn="l"/>
              </a:tabLst>
            </a:pPr>
            <a:r>
              <a:rPr lang="en-US" sz="2300" b="0" spc="-350" dirty="0" smtClean="0">
                <a:solidFill>
                  <a:srgbClr val="0F0F0F"/>
                </a:solidFill>
                <a:latin typeface="Bookman Old Style"/>
                <a:cs typeface="Bookman Old Style"/>
              </a:rPr>
              <a:t>'</a:t>
            </a:r>
            <a:r>
              <a:rPr sz="2300" b="0" spc="-350" smtClean="0">
                <a:solidFill>
                  <a:srgbClr val="0F0F0F"/>
                </a:solidFill>
                <a:latin typeface="Bookman Old Style"/>
                <a:cs typeface="Bookman Old Style"/>
              </a:rPr>
              <a:t>0</a:t>
            </a:r>
            <a:r>
              <a:rPr sz="2300" b="0" spc="-380" smtClean="0">
                <a:solidFill>
                  <a:srgbClr val="0F0F0F"/>
                </a:solidFill>
                <a:latin typeface="Bookman Old Style"/>
                <a:cs typeface="Bookman Old Style"/>
              </a:rPr>
              <a:t> </a:t>
            </a:r>
            <a:r>
              <a:rPr sz="2300" b="0" spc="-434">
                <a:latin typeface="Bookman Old Style"/>
                <a:cs typeface="Bookman Old Style"/>
              </a:rPr>
              <a:t>6</a:t>
            </a:r>
            <a:r>
              <a:rPr sz="2300" b="0" spc="-459">
                <a:latin typeface="Bookman Old Style"/>
                <a:cs typeface="Bookman Old Style"/>
              </a:rPr>
              <a:t> </a:t>
            </a:r>
            <a:r>
              <a:rPr sz="2300" b="0" spc="-350" smtClean="0">
                <a:solidFill>
                  <a:srgbClr val="0C0C0C"/>
                </a:solidFill>
                <a:latin typeface="Bookman Old Style"/>
                <a:cs typeface="Bookman Old Style"/>
              </a:rPr>
              <a:t>0</a:t>
            </a:r>
            <a:r>
              <a:rPr lang="en-US" sz="2300" b="0" spc="-350" dirty="0" smtClean="0">
                <a:solidFill>
                  <a:srgbClr val="0C0C0C"/>
                </a:solidFill>
                <a:latin typeface="Bookman Old Style"/>
                <a:cs typeface="Bookman Old Style"/>
              </a:rPr>
              <a:t>'</a:t>
            </a:r>
            <a:r>
              <a:rPr sz="2300" b="0" spc="-350" dirty="0">
                <a:solidFill>
                  <a:srgbClr val="0C0C0C"/>
                </a:solidFill>
                <a:latin typeface="Bookman Old Style"/>
                <a:cs typeface="Bookman Old Style"/>
              </a:rPr>
              <a:t>	</a:t>
            </a:r>
            <a:r>
              <a:rPr sz="2300" b="0" spc="-45" dirty="0">
                <a:latin typeface="Bookman Old Style"/>
                <a:cs typeface="Bookman Old Style"/>
              </a:rPr>
              <a:t>=</a:t>
            </a:r>
            <a:r>
              <a:rPr sz="2300" b="0" spc="-45">
                <a:latin typeface="Bookman Old Style"/>
                <a:cs typeface="Bookman Old Style"/>
              </a:rPr>
              <a:t>	</a:t>
            </a:r>
            <a:r>
              <a:rPr lang="en-US" sz="2300" b="0" spc="-45" dirty="0" smtClean="0">
                <a:latin typeface="Bookman Old Style"/>
                <a:cs typeface="Bookman Old Style"/>
              </a:rPr>
              <a:t>'</a:t>
            </a:r>
            <a:r>
              <a:rPr sz="2300" b="0" spc="-350" smtClean="0">
                <a:solidFill>
                  <a:srgbClr val="0F0F0F"/>
                </a:solidFill>
                <a:latin typeface="Bookman Old Style"/>
                <a:cs typeface="Bookman Old Style"/>
              </a:rPr>
              <a:t>0</a:t>
            </a:r>
            <a:r>
              <a:rPr lang="en-US" sz="2300" b="0" spc="-350" dirty="0" smtClean="0">
                <a:solidFill>
                  <a:srgbClr val="0F0F0F"/>
                </a:solidFill>
                <a:latin typeface="Bookman Old Style"/>
                <a:cs typeface="Bookman Old Style"/>
              </a:rPr>
              <a:t>'</a:t>
            </a:r>
            <a:r>
              <a:rPr sz="2300" b="0" spc="-350" dirty="0">
                <a:solidFill>
                  <a:srgbClr val="0F0F0F"/>
                </a:solidFill>
                <a:latin typeface="Bookman Old Style"/>
                <a:cs typeface="Bookman Old Style"/>
              </a:rPr>
              <a:t>	</a:t>
            </a:r>
            <a:r>
              <a:rPr sz="2300" b="0" spc="-55" dirty="0">
                <a:latin typeface="Bookman Old Style"/>
                <a:cs typeface="Bookman Old Style"/>
              </a:rPr>
              <a:t>(Decimal </a:t>
            </a:r>
            <a:r>
              <a:rPr sz="2300" b="0" spc="-145" dirty="0">
                <a:latin typeface="Bookman Old Style"/>
                <a:cs typeface="Bookman Old Style"/>
              </a:rPr>
              <a:t>code </a:t>
            </a:r>
            <a:r>
              <a:rPr sz="2300" b="0" spc="-60" dirty="0">
                <a:latin typeface="Bookman Old Style"/>
                <a:cs typeface="Bookman Old Style"/>
              </a:rPr>
              <a:t>is</a:t>
            </a:r>
            <a:r>
              <a:rPr sz="2300" b="0" spc="-229" dirty="0">
                <a:latin typeface="Bookman Old Style"/>
                <a:cs typeface="Bookman Old Style"/>
              </a:rPr>
              <a:t> </a:t>
            </a:r>
            <a:r>
              <a:rPr sz="2300" b="0" spc="-114" dirty="0">
                <a:latin typeface="Bookman Old Style"/>
                <a:cs typeface="Bookman Old Style"/>
              </a:rPr>
              <a:t>48).</a:t>
            </a:r>
            <a:endParaRPr sz="2300">
              <a:latin typeface="Bookman Old Style"/>
              <a:cs typeface="Bookman Old Style"/>
            </a:endParaRPr>
          </a:p>
          <a:p>
            <a:pPr marL="415925">
              <a:lnSpc>
                <a:spcPct val="100000"/>
              </a:lnSpc>
              <a:spcBef>
                <a:spcPts val="570"/>
              </a:spcBef>
            </a:pPr>
            <a:r>
              <a:rPr sz="2300" b="0" spc="125" dirty="0">
                <a:latin typeface="Bookman Old Style"/>
                <a:cs typeface="Bookman Old Style"/>
              </a:rPr>
              <a:t>A </a:t>
            </a:r>
            <a:r>
              <a:rPr sz="2300" b="0" spc="-120" dirty="0">
                <a:latin typeface="Bookman Old Style"/>
                <a:cs typeface="Bookman Old Style"/>
              </a:rPr>
              <a:t>sequence </a:t>
            </a:r>
            <a:r>
              <a:rPr sz="2300" b="0" spc="-85" dirty="0">
                <a:latin typeface="Bookman Old Style"/>
                <a:cs typeface="Bookman Old Style"/>
              </a:rPr>
              <a:t>of </a:t>
            </a:r>
            <a:r>
              <a:rPr sz="2300" b="0" spc="-75" dirty="0">
                <a:latin typeface="Bookman Old Style"/>
                <a:cs typeface="Bookman Old Style"/>
              </a:rPr>
              <a:t>characters </a:t>
            </a:r>
            <a:r>
              <a:rPr sz="2300" b="0" spc="-100" dirty="0">
                <a:latin typeface="Bookman Old Style"/>
                <a:cs typeface="Bookman Old Style"/>
              </a:rPr>
              <a:t>enclosed </a:t>
            </a:r>
            <a:r>
              <a:rPr sz="2300" b="0" spc="-60" dirty="0">
                <a:latin typeface="Bookman Old Style"/>
                <a:cs typeface="Bookman Old Style"/>
              </a:rPr>
              <a:t>in </a:t>
            </a:r>
            <a:r>
              <a:rPr sz="2300" b="0" spc="-135" dirty="0">
                <a:latin typeface="Bookman Old Style"/>
                <a:cs typeface="Bookman Old Style"/>
              </a:rPr>
              <a:t>double </a:t>
            </a:r>
            <a:r>
              <a:rPr sz="2300" b="0" spc="-105" dirty="0">
                <a:latin typeface="Bookman Old Style"/>
                <a:cs typeface="Bookman Old Style"/>
              </a:rPr>
              <a:t>quotes </a:t>
            </a:r>
            <a:r>
              <a:rPr sz="2300" b="0" spc="-60" dirty="0">
                <a:latin typeface="Bookman Old Style"/>
                <a:cs typeface="Bookman Old Style"/>
              </a:rPr>
              <a:t>is</a:t>
            </a:r>
            <a:r>
              <a:rPr sz="2300" b="0" spc="10" dirty="0">
                <a:latin typeface="Bookman Old Style"/>
                <a:cs typeface="Bookman Old Style"/>
              </a:rPr>
              <a:t> </a:t>
            </a:r>
            <a:r>
              <a:rPr sz="2300" b="0" spc="-55" dirty="0">
                <a:latin typeface="Bookman Old Style"/>
                <a:cs typeface="Bookman Old Style"/>
              </a:rPr>
              <a:t>called</a:t>
            </a:r>
            <a:endParaRPr sz="2300">
              <a:latin typeface="Bookman Old Style"/>
              <a:cs typeface="Bookman Old Style"/>
            </a:endParaRPr>
          </a:p>
          <a:p>
            <a:pPr marL="414655">
              <a:lnSpc>
                <a:spcPct val="100000"/>
              </a:lnSpc>
              <a:spcBef>
                <a:spcPts val="80"/>
              </a:spcBef>
            </a:pPr>
            <a:r>
              <a:rPr sz="2250" b="0" spc="-95" dirty="0">
                <a:latin typeface="Bookman Old Style"/>
                <a:cs typeface="Bookman Old Style"/>
              </a:rPr>
              <a:t>a </a:t>
            </a:r>
            <a:r>
              <a:rPr sz="2250" b="0" spc="-35" dirty="0">
                <a:latin typeface="Bookman Old Style"/>
                <a:cs typeface="Bookman Old Style"/>
              </a:rPr>
              <a:t>string </a:t>
            </a:r>
            <a:r>
              <a:rPr sz="2250" b="0" spc="-75" dirty="0">
                <a:latin typeface="Bookman Old Style"/>
                <a:cs typeface="Bookman Old Style"/>
              </a:rPr>
              <a:t>constant </a:t>
            </a:r>
            <a:r>
              <a:rPr sz="2250" b="0" spc="-60" dirty="0">
                <a:latin typeface="Bookman Old Style"/>
                <a:cs typeface="Bookman Old Style"/>
              </a:rPr>
              <a:t>or </a:t>
            </a:r>
            <a:r>
              <a:rPr sz="2250" b="0" spc="-35" dirty="0">
                <a:latin typeface="Bookman Old Style"/>
                <a:cs typeface="Bookman Old Style"/>
              </a:rPr>
              <a:t>string </a:t>
            </a:r>
            <a:r>
              <a:rPr sz="2250" b="0" spc="5" dirty="0">
                <a:latin typeface="Bookman Old Style"/>
                <a:cs typeface="Bookman Old Style"/>
              </a:rPr>
              <a:t>literal. </a:t>
            </a:r>
            <a:r>
              <a:rPr sz="2250" b="0" spc="-5" dirty="0">
                <a:latin typeface="Bookman Old Style"/>
                <a:cs typeface="Bookman Old Style"/>
              </a:rPr>
              <a:t>For</a:t>
            </a:r>
            <a:r>
              <a:rPr sz="2250" b="0" spc="459" dirty="0">
                <a:latin typeface="Bookman Old Style"/>
                <a:cs typeface="Bookman Old Style"/>
              </a:rPr>
              <a:t> </a:t>
            </a:r>
            <a:r>
              <a:rPr sz="2250" b="0" spc="-40" dirty="0">
                <a:latin typeface="Bookman Old Style"/>
                <a:cs typeface="Bookman Old Style"/>
              </a:rPr>
              <a:t>example</a:t>
            </a:r>
            <a:endParaRPr sz="2250">
              <a:latin typeface="Bookman Old Style"/>
              <a:cs typeface="Bookman Old Style"/>
            </a:endParaRPr>
          </a:p>
          <a:p>
            <a:pPr marL="436245">
              <a:lnSpc>
                <a:spcPct val="100000"/>
              </a:lnSpc>
              <a:spcBef>
                <a:spcPts val="190"/>
              </a:spcBef>
            </a:pPr>
            <a:r>
              <a:rPr sz="2150" b="0" spc="70" dirty="0">
                <a:latin typeface="Bookman Old Style"/>
                <a:cs typeface="Bookman Old Style"/>
              </a:rPr>
              <a:t>”Char</a:t>
            </a:r>
            <a:r>
              <a:rPr sz="2150" b="0" spc="-425" dirty="0">
                <a:latin typeface="Bookman Old Style"/>
                <a:cs typeface="Bookman Old Style"/>
              </a:rPr>
              <a:t> </a:t>
            </a:r>
            <a:r>
              <a:rPr sz="2150" i="1" spc="15" dirty="0">
                <a:latin typeface="Cambria"/>
                <a:cs typeface="Cambria"/>
              </a:rPr>
              <a:t>u</a:t>
            </a:r>
            <a:r>
              <a:rPr sz="1300" i="1" spc="15" dirty="0">
                <a:latin typeface="Cambria"/>
                <a:cs typeface="Cambria"/>
              </a:rPr>
              <a:t>" </a:t>
            </a:r>
            <a:r>
              <a:rPr sz="2150" i="1" spc="30" dirty="0">
                <a:latin typeface="Cambria"/>
                <a:cs typeface="Cambria"/>
              </a:rPr>
              <a:t>’</a:t>
            </a:r>
            <a:endParaRPr sz="2150">
              <a:latin typeface="Cambria"/>
              <a:cs typeface="Cambria"/>
            </a:endParaRPr>
          </a:p>
          <a:p>
            <a:pPr marL="436880">
              <a:lnSpc>
                <a:spcPct val="100000"/>
              </a:lnSpc>
              <a:spcBef>
                <a:spcPts val="309"/>
              </a:spcBef>
            </a:pPr>
            <a:r>
              <a:rPr sz="2050" b="0" spc="95">
                <a:latin typeface="Bookman Old Style"/>
                <a:cs typeface="Bookman Old Style"/>
              </a:rPr>
              <a:t>”</a:t>
            </a:r>
            <a:r>
              <a:rPr sz="2050" b="0" spc="95" smtClean="0">
                <a:latin typeface="Bookman Old Style"/>
                <a:cs typeface="Bookman Old Style"/>
              </a:rPr>
              <a:t>A</a:t>
            </a:r>
            <a:r>
              <a:rPr lang="en-US" sz="1250" spc="95" dirty="0" smtClean="0">
                <a:latin typeface="Bookman Old Style"/>
                <a:cs typeface="Bookman Old Style"/>
              </a:rPr>
              <a:t>"</a:t>
            </a:r>
            <a:endParaRPr sz="2050">
              <a:latin typeface="Bookman Old Style"/>
              <a:cs typeface="Bookman Old Style"/>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19633" y="4831043"/>
            <a:ext cx="865848" cy="403406"/>
          </a:xfrm>
          <a:prstGeom prst="rect">
            <a:avLst/>
          </a:prstGeom>
        </p:spPr>
      </p:pic>
      <p:pic>
        <p:nvPicPr>
          <p:cNvPr id="3" name="object 3"/>
          <p:cNvPicPr/>
          <p:nvPr/>
        </p:nvPicPr>
        <p:blipFill>
          <a:blip r:embed="rId3" cstate="print"/>
          <a:stretch>
            <a:fillRect/>
          </a:stretch>
        </p:blipFill>
        <p:spPr>
          <a:xfrm>
            <a:off x="1106007" y="2056391"/>
            <a:ext cx="4575223" cy="1908803"/>
          </a:xfrm>
          <a:prstGeom prst="rect">
            <a:avLst/>
          </a:prstGeom>
        </p:spPr>
      </p:pic>
      <p:pic>
        <p:nvPicPr>
          <p:cNvPr id="4" name="object 4"/>
          <p:cNvPicPr/>
          <p:nvPr/>
        </p:nvPicPr>
        <p:blipFill>
          <a:blip r:embed="rId4" cstate="print"/>
          <a:stretch>
            <a:fillRect/>
          </a:stretch>
        </p:blipFill>
        <p:spPr>
          <a:xfrm>
            <a:off x="7176786" y="3296130"/>
            <a:ext cx="1525074" cy="1072472"/>
          </a:xfrm>
          <a:prstGeom prst="rect">
            <a:avLst/>
          </a:prstGeom>
        </p:spPr>
      </p:pic>
      <p:pic>
        <p:nvPicPr>
          <p:cNvPr id="6" name="object 6"/>
          <p:cNvPicPr/>
          <p:nvPr/>
        </p:nvPicPr>
        <p:blipFill>
          <a:blip r:embed="rId5" cstate="print"/>
          <a:stretch>
            <a:fillRect/>
          </a:stretch>
        </p:blipFill>
        <p:spPr>
          <a:xfrm>
            <a:off x="7875368" y="3915998"/>
            <a:ext cx="816652" cy="216462"/>
          </a:xfrm>
          <a:prstGeom prst="rect">
            <a:avLst/>
          </a:prstGeom>
        </p:spPr>
      </p:pic>
      <p:sp>
        <p:nvSpPr>
          <p:cNvPr id="7" name="object 7"/>
          <p:cNvSpPr txBox="1">
            <a:spLocks noGrp="1"/>
          </p:cNvSpPr>
          <p:nvPr>
            <p:ph type="title"/>
          </p:nvPr>
        </p:nvSpPr>
        <p:spPr>
          <a:xfrm>
            <a:off x="1372998" y="330441"/>
            <a:ext cx="7233284" cy="555921"/>
          </a:xfrm>
          <a:prstGeom prst="rect">
            <a:avLst/>
          </a:prstGeom>
        </p:spPr>
        <p:txBody>
          <a:bodyPr vert="horz" wrap="square" lIns="0" tIns="17145" rIns="0" bIns="0" rtlCol="0">
            <a:spAutoFit/>
          </a:bodyPr>
          <a:lstStyle/>
          <a:p>
            <a:pPr marL="12700" algn="ctr">
              <a:lnSpc>
                <a:spcPct val="100000"/>
              </a:lnSpc>
              <a:spcBef>
                <a:spcPts val="135"/>
              </a:spcBef>
              <a:tabLst>
                <a:tab pos="1807210" algn="l"/>
              </a:tabLst>
            </a:pPr>
            <a:r>
              <a:rPr lang="en-US" sz="3500" b="0" spc="-280" dirty="0" smtClean="0">
                <a:solidFill>
                  <a:srgbClr val="18A3E4"/>
                </a:solidFill>
                <a:latin typeface="Bookman Old Style"/>
                <a:cs typeface="Bookman Old Style"/>
              </a:rPr>
              <a:t>DECLARING CONSTANT</a:t>
            </a:r>
            <a:endParaRPr sz="3500">
              <a:latin typeface="Bookman Old Style"/>
              <a:cs typeface="Bookman Old Style"/>
            </a:endParaRPr>
          </a:p>
        </p:txBody>
      </p:sp>
      <p:sp>
        <p:nvSpPr>
          <p:cNvPr id="8" name="object 8"/>
          <p:cNvSpPr txBox="1"/>
          <p:nvPr/>
        </p:nvSpPr>
        <p:spPr>
          <a:xfrm>
            <a:off x="1968614" y="2250313"/>
            <a:ext cx="758190" cy="468630"/>
          </a:xfrm>
          <a:prstGeom prst="rect">
            <a:avLst/>
          </a:prstGeom>
        </p:spPr>
        <p:txBody>
          <a:bodyPr vert="horz" wrap="square" lIns="0" tIns="13335" rIns="0" bIns="0" rtlCol="0">
            <a:spAutoFit/>
          </a:bodyPr>
          <a:lstStyle/>
          <a:p>
            <a:pPr marL="12700">
              <a:lnSpc>
                <a:spcPct val="100000"/>
              </a:lnSpc>
              <a:spcBef>
                <a:spcPts val="105"/>
              </a:spcBef>
            </a:pPr>
            <a:r>
              <a:rPr sz="2900" b="0" spc="-645" dirty="0">
                <a:latin typeface="Bookman Old Style"/>
                <a:cs typeface="Bookman Old Style"/>
              </a:rPr>
              <a:t>X </a:t>
            </a:r>
            <a:r>
              <a:rPr sz="2900" b="0" spc="-120" dirty="0">
                <a:latin typeface="Bookman Old Style"/>
                <a:cs typeface="Bookman Old Style"/>
              </a:rPr>
              <a:t>=</a:t>
            </a:r>
            <a:r>
              <a:rPr sz="2900" b="0" spc="-525" dirty="0">
                <a:latin typeface="Bookman Old Style"/>
                <a:cs typeface="Bookman Old Style"/>
              </a:rPr>
              <a:t> </a:t>
            </a:r>
            <a:r>
              <a:rPr sz="2900" b="0" spc="-160" dirty="0">
                <a:latin typeface="Bookman Old Style"/>
                <a:cs typeface="Bookman Old Style"/>
              </a:rPr>
              <a:t>5</a:t>
            </a:r>
            <a:endParaRPr sz="2900">
              <a:latin typeface="Bookman Old Style"/>
              <a:cs typeface="Bookman Old Style"/>
            </a:endParaRPr>
          </a:p>
        </p:txBody>
      </p:sp>
      <p:sp>
        <p:nvSpPr>
          <p:cNvPr id="9" name="object 9"/>
          <p:cNvSpPr txBox="1"/>
          <p:nvPr/>
        </p:nvSpPr>
        <p:spPr>
          <a:xfrm>
            <a:off x="773934" y="4783323"/>
            <a:ext cx="1927860" cy="549275"/>
          </a:xfrm>
          <a:prstGeom prst="rect">
            <a:avLst/>
          </a:prstGeom>
          <a:ln w="8855">
            <a:solidFill>
              <a:srgbClr val="2B2B2B"/>
            </a:solidFill>
          </a:ln>
        </p:spPr>
        <p:txBody>
          <a:bodyPr vert="horz" wrap="square" lIns="0" tIns="40005" rIns="0" bIns="0" rtlCol="0">
            <a:spAutoFit/>
          </a:bodyPr>
          <a:lstStyle/>
          <a:p>
            <a:pPr marL="137795">
              <a:lnSpc>
                <a:spcPct val="100000"/>
              </a:lnSpc>
              <a:spcBef>
                <a:spcPts val="315"/>
              </a:spcBef>
            </a:pPr>
            <a:r>
              <a:rPr sz="2500" spc="80" dirty="0">
                <a:latin typeface="Calibri"/>
                <a:cs typeface="Calibri"/>
              </a:rPr>
              <a:t>Initial</a:t>
            </a:r>
            <a:r>
              <a:rPr sz="2500" spc="180" dirty="0">
                <a:latin typeface="Calibri"/>
                <a:cs typeface="Calibri"/>
              </a:rPr>
              <a:t> </a:t>
            </a:r>
            <a:r>
              <a:rPr sz="2500" spc="10" dirty="0">
                <a:latin typeface="Calibri"/>
                <a:cs typeface="Calibri"/>
              </a:rPr>
              <a:t>Value</a:t>
            </a:r>
            <a:endParaRPr sz="2500">
              <a:latin typeface="Calibri"/>
              <a:cs typeface="Calibri"/>
            </a:endParaRPr>
          </a:p>
        </p:txBody>
      </p:sp>
      <p:sp>
        <p:nvSpPr>
          <p:cNvPr id="10" name="object 10"/>
          <p:cNvSpPr txBox="1"/>
          <p:nvPr/>
        </p:nvSpPr>
        <p:spPr>
          <a:xfrm>
            <a:off x="4428411" y="2250313"/>
            <a:ext cx="760730" cy="468630"/>
          </a:xfrm>
          <a:prstGeom prst="rect">
            <a:avLst/>
          </a:prstGeom>
        </p:spPr>
        <p:txBody>
          <a:bodyPr vert="horz" wrap="square" lIns="0" tIns="13335" rIns="0" bIns="0" rtlCol="0">
            <a:spAutoFit/>
          </a:bodyPr>
          <a:lstStyle/>
          <a:p>
            <a:pPr marL="12700">
              <a:lnSpc>
                <a:spcPct val="100000"/>
              </a:lnSpc>
              <a:spcBef>
                <a:spcPts val="105"/>
              </a:spcBef>
            </a:pPr>
            <a:r>
              <a:rPr sz="2900" b="0" spc="-645" dirty="0">
                <a:latin typeface="Bookman Old Style"/>
                <a:cs typeface="Bookman Old Style"/>
              </a:rPr>
              <a:t>X </a:t>
            </a:r>
            <a:r>
              <a:rPr sz="2900" b="0" spc="-120" dirty="0">
                <a:latin typeface="Bookman Old Style"/>
                <a:cs typeface="Bookman Old Style"/>
              </a:rPr>
              <a:t>=</a:t>
            </a:r>
            <a:r>
              <a:rPr sz="2900" b="0" spc="-450" dirty="0">
                <a:latin typeface="Bookman Old Style"/>
                <a:cs typeface="Bookman Old Style"/>
              </a:rPr>
              <a:t> </a:t>
            </a:r>
            <a:r>
              <a:rPr sz="2900" b="0" spc="-215" dirty="0">
                <a:latin typeface="Bookman Old Style"/>
                <a:cs typeface="Bookman Old Style"/>
              </a:rPr>
              <a:t>3</a:t>
            </a:r>
            <a:endParaRPr sz="2900">
              <a:latin typeface="Bookman Old Style"/>
              <a:cs typeface="Bookman Old Style"/>
            </a:endParaRPr>
          </a:p>
        </p:txBody>
      </p:sp>
      <p:sp>
        <p:nvSpPr>
          <p:cNvPr id="11" name="object 11"/>
          <p:cNvSpPr txBox="1"/>
          <p:nvPr/>
        </p:nvSpPr>
        <p:spPr>
          <a:xfrm>
            <a:off x="3519067" y="4830551"/>
            <a:ext cx="1759585" cy="434340"/>
          </a:xfrm>
          <a:prstGeom prst="rect">
            <a:avLst/>
          </a:prstGeom>
          <a:ln w="14758">
            <a:solidFill>
              <a:srgbClr val="2B2B2B"/>
            </a:solidFill>
          </a:ln>
        </p:spPr>
        <p:txBody>
          <a:bodyPr vert="horz" wrap="square" lIns="0" tIns="0" rIns="0" bIns="0" rtlCol="0">
            <a:spAutoFit/>
          </a:bodyPr>
          <a:lstStyle/>
          <a:p>
            <a:pPr marL="147955">
              <a:lnSpc>
                <a:spcPts val="2810"/>
              </a:lnSpc>
            </a:pPr>
            <a:r>
              <a:rPr sz="2400" b="0" spc="-200" dirty="0">
                <a:latin typeface="Bookman Old Style"/>
                <a:cs typeface="Bookman Old Style"/>
              </a:rPr>
              <a:t>Final</a:t>
            </a:r>
            <a:r>
              <a:rPr sz="2400" b="0" spc="220" dirty="0">
                <a:latin typeface="Bookman Old Style"/>
                <a:cs typeface="Bookman Old Style"/>
              </a:rPr>
              <a:t> </a:t>
            </a:r>
            <a:r>
              <a:rPr sz="2400" b="0" spc="-185" dirty="0">
                <a:latin typeface="Bookman Old Style"/>
                <a:cs typeface="Bookman Old Style"/>
              </a:rPr>
              <a:t>Value</a:t>
            </a:r>
            <a:endParaRPr sz="2400">
              <a:latin typeface="Bookman Old Style"/>
              <a:cs typeface="Bookman Old Style"/>
            </a:endParaRPr>
          </a:p>
        </p:txBody>
      </p:sp>
      <p:sp>
        <p:nvSpPr>
          <p:cNvPr id="12" name="object 12"/>
          <p:cNvSpPr txBox="1"/>
          <p:nvPr/>
        </p:nvSpPr>
        <p:spPr>
          <a:xfrm>
            <a:off x="7372879" y="2770562"/>
            <a:ext cx="1080770" cy="564515"/>
          </a:xfrm>
          <a:prstGeom prst="rect">
            <a:avLst/>
          </a:prstGeom>
        </p:spPr>
        <p:txBody>
          <a:bodyPr vert="horz" wrap="square" lIns="0" tIns="17145" rIns="0" bIns="0" rtlCol="0">
            <a:spAutoFit/>
          </a:bodyPr>
          <a:lstStyle/>
          <a:p>
            <a:pPr marL="12700">
              <a:lnSpc>
                <a:spcPct val="100000"/>
              </a:lnSpc>
              <a:spcBef>
                <a:spcPts val="135"/>
              </a:spcBef>
            </a:pPr>
            <a:r>
              <a:rPr sz="3500" b="0" spc="-700" dirty="0">
                <a:latin typeface="Bookman Old Style"/>
                <a:cs typeface="Bookman Old Style"/>
              </a:rPr>
              <a:t>abc=30</a:t>
            </a:r>
            <a:endParaRPr sz="3500">
              <a:latin typeface="Bookman Old Style"/>
              <a:cs typeface="Bookman Old Style"/>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73263" y="336591"/>
            <a:ext cx="6990080" cy="556895"/>
          </a:xfrm>
          <a:prstGeom prst="rect">
            <a:avLst/>
          </a:prstGeom>
        </p:spPr>
        <p:txBody>
          <a:bodyPr vert="horz" wrap="square" lIns="0" tIns="17145" rIns="0" bIns="0" rtlCol="0">
            <a:spAutoFit/>
          </a:bodyPr>
          <a:lstStyle/>
          <a:p>
            <a:pPr marL="12700" algn="ctr">
              <a:lnSpc>
                <a:spcPct val="100000"/>
              </a:lnSpc>
              <a:spcBef>
                <a:spcPts val="135"/>
              </a:spcBef>
              <a:tabLst>
                <a:tab pos="1322070" algn="l"/>
                <a:tab pos="4474210" algn="l"/>
              </a:tabLst>
            </a:pPr>
            <a:r>
              <a:rPr lang="en-US" sz="3450" spc="10" dirty="0" smtClean="0">
                <a:solidFill>
                  <a:srgbClr val="15A7DF"/>
                </a:solidFill>
              </a:rPr>
              <a:t>IDENTIFIERS</a:t>
            </a:r>
            <a:r>
              <a:rPr sz="3450" spc="50" smtClean="0">
                <a:solidFill>
                  <a:srgbClr val="0EB1EB"/>
                </a:solidFill>
              </a:rPr>
              <a:t>,</a:t>
            </a:r>
            <a:r>
              <a:rPr lang="en-US" sz="3450" spc="50" dirty="0" smtClean="0">
                <a:solidFill>
                  <a:srgbClr val="0EB1EB"/>
                </a:solidFill>
              </a:rPr>
              <a:t> KEYWORDS</a:t>
            </a:r>
            <a:endParaRPr sz="3450"/>
          </a:p>
        </p:txBody>
      </p:sp>
      <p:sp>
        <p:nvSpPr>
          <p:cNvPr id="4" name="object 4"/>
          <p:cNvSpPr txBox="1"/>
          <p:nvPr/>
        </p:nvSpPr>
        <p:spPr>
          <a:xfrm>
            <a:off x="1185807" y="1689592"/>
            <a:ext cx="7752080" cy="2347595"/>
          </a:xfrm>
          <a:prstGeom prst="rect">
            <a:avLst/>
          </a:prstGeom>
        </p:spPr>
        <p:txBody>
          <a:bodyPr vert="horz" wrap="square" lIns="0" tIns="120014" rIns="0" bIns="0" rtlCol="0">
            <a:spAutoFit/>
          </a:bodyPr>
          <a:lstStyle/>
          <a:p>
            <a:pPr marL="12700">
              <a:lnSpc>
                <a:spcPct val="100000"/>
              </a:lnSpc>
              <a:spcBef>
                <a:spcPts val="944"/>
              </a:spcBef>
            </a:pPr>
            <a:r>
              <a:rPr sz="2600" spc="-375" dirty="0">
                <a:solidFill>
                  <a:srgbClr val="F00100"/>
                </a:solidFill>
                <a:latin typeface="Courier New"/>
                <a:cs typeface="Courier New"/>
              </a:rPr>
              <a:t>Definition:</a:t>
            </a:r>
            <a:endParaRPr sz="2600">
              <a:latin typeface="Courier New"/>
              <a:cs typeface="Courier New"/>
            </a:endParaRPr>
          </a:p>
          <a:p>
            <a:pPr marL="175895" algn="just">
              <a:lnSpc>
                <a:spcPct val="100000"/>
              </a:lnSpc>
              <a:spcBef>
                <a:spcPts val="710"/>
              </a:spcBef>
            </a:pPr>
            <a:r>
              <a:rPr sz="2100" b="0" spc="5" smtClean="0">
                <a:solidFill>
                  <a:srgbClr val="D60F11"/>
                </a:solidFill>
                <a:latin typeface="Bookman Old Style"/>
                <a:cs typeface="Bookman Old Style"/>
              </a:rPr>
              <a:t>Identifiers</a:t>
            </a:r>
            <a:endParaRPr sz="2100">
              <a:latin typeface="Bookman Old Style"/>
              <a:cs typeface="Bookman Old Style"/>
            </a:endParaRPr>
          </a:p>
          <a:p>
            <a:pPr marL="735965" marR="5080" indent="-204470" algn="just">
              <a:lnSpc>
                <a:spcPct val="104500"/>
              </a:lnSpc>
              <a:spcBef>
                <a:spcPts val="545"/>
              </a:spcBef>
            </a:pPr>
            <a:r>
              <a:rPr sz="2100" b="0" spc="10" dirty="0">
                <a:solidFill>
                  <a:srgbClr val="CF793F"/>
                </a:solidFill>
                <a:latin typeface="Bookman Old Style"/>
                <a:cs typeface="Bookman Old Style"/>
              </a:rPr>
              <a:t>° </a:t>
            </a:r>
            <a:r>
              <a:rPr sz="2100" b="0" spc="15" dirty="0">
                <a:latin typeface="Bookman Old Style"/>
                <a:cs typeface="Bookman Old Style"/>
              </a:rPr>
              <a:t>An Identifier </a:t>
            </a:r>
            <a:r>
              <a:rPr sz="2100" b="0" spc="-20" dirty="0">
                <a:latin typeface="Bookman Old Style"/>
                <a:cs typeface="Bookman Old Style"/>
              </a:rPr>
              <a:t>is </a:t>
            </a:r>
            <a:r>
              <a:rPr sz="2100" b="0" spc="-85" dirty="0">
                <a:latin typeface="Bookman Old Style"/>
                <a:cs typeface="Bookman Old Style"/>
              </a:rPr>
              <a:t>a </a:t>
            </a:r>
            <a:r>
              <a:rPr sz="2100" b="0" spc="-70" dirty="0">
                <a:latin typeface="Bookman Old Style"/>
                <a:cs typeface="Bookman Old Style"/>
              </a:rPr>
              <a:t>sequence </a:t>
            </a:r>
            <a:r>
              <a:rPr sz="2100" b="0" spc="-65" dirty="0">
                <a:latin typeface="Bookman Old Style"/>
                <a:cs typeface="Bookman Old Style"/>
              </a:rPr>
              <a:t>of </a:t>
            </a:r>
            <a:r>
              <a:rPr sz="2100" b="0" spc="15" dirty="0">
                <a:latin typeface="Bookman Old Style"/>
                <a:cs typeface="Bookman Old Style"/>
              </a:rPr>
              <a:t>letters </a:t>
            </a:r>
            <a:r>
              <a:rPr sz="2100" b="0" spc="-55" dirty="0">
                <a:latin typeface="Bookman Old Style"/>
                <a:cs typeface="Bookman Old Style"/>
              </a:rPr>
              <a:t>and </a:t>
            </a:r>
            <a:r>
              <a:rPr sz="2100" b="0" spc="-5" dirty="0">
                <a:latin typeface="Bookman Old Style"/>
                <a:cs typeface="Bookman Old Style"/>
              </a:rPr>
              <a:t>digits, </a:t>
            </a:r>
            <a:r>
              <a:rPr sz="2100" b="0" spc="-75" dirty="0">
                <a:latin typeface="Bookman Old Style"/>
                <a:cs typeface="Bookman Old Style"/>
              </a:rPr>
              <a:t>but  </a:t>
            </a:r>
            <a:r>
              <a:rPr sz="2100" b="0" spc="-65" dirty="0">
                <a:latin typeface="Bookman Old Style"/>
                <a:cs typeface="Bookman Old Style"/>
              </a:rPr>
              <a:t>must </a:t>
            </a:r>
            <a:r>
              <a:rPr sz="2100" b="0" spc="-20" dirty="0">
                <a:latin typeface="Bookman Old Style"/>
                <a:cs typeface="Bookman Old Style"/>
              </a:rPr>
              <a:t>start </a:t>
            </a:r>
            <a:r>
              <a:rPr sz="2100" b="0" dirty="0">
                <a:latin typeface="Bookman Old Style"/>
                <a:cs typeface="Bookman Old Style"/>
              </a:rPr>
              <a:t>with </a:t>
            </a:r>
            <a:r>
              <a:rPr sz="2100" b="0" spc="-85" dirty="0">
                <a:latin typeface="Bookman Old Style"/>
                <a:cs typeface="Bookman Old Style"/>
              </a:rPr>
              <a:t>a </a:t>
            </a:r>
            <a:r>
              <a:rPr sz="2100" b="0" spc="25" dirty="0">
                <a:latin typeface="Bookman Old Style"/>
                <a:cs typeface="Bookman Old Style"/>
              </a:rPr>
              <a:t>letter. </a:t>
            </a:r>
            <a:r>
              <a:rPr sz="2100" b="0" spc="-35" dirty="0">
                <a:latin typeface="Bookman Old Style"/>
                <a:cs typeface="Bookman Old Style"/>
              </a:rPr>
              <a:t>Underscore </a:t>
            </a:r>
            <a:r>
              <a:rPr sz="2100" b="0" spc="-20" dirty="0">
                <a:latin typeface="Bookman Old Style"/>
                <a:cs typeface="Bookman Old Style"/>
              </a:rPr>
              <a:t>( ) is </a:t>
            </a:r>
            <a:r>
              <a:rPr sz="2100" b="0" dirty="0">
                <a:latin typeface="Bookman Old Style"/>
                <a:cs typeface="Bookman Old Style"/>
              </a:rPr>
              <a:t>treated </a:t>
            </a:r>
            <a:r>
              <a:rPr sz="2100" b="0" spc="-50" dirty="0">
                <a:latin typeface="Bookman Old Style"/>
                <a:cs typeface="Bookman Old Style"/>
              </a:rPr>
              <a:t>as  </a:t>
            </a:r>
            <a:r>
              <a:rPr sz="2100" b="0" spc="-85" dirty="0">
                <a:latin typeface="Bookman Old Style"/>
                <a:cs typeface="Bookman Old Style"/>
              </a:rPr>
              <a:t>a </a:t>
            </a:r>
            <a:r>
              <a:rPr sz="2100" b="0" spc="25" dirty="0">
                <a:latin typeface="Bookman Old Style"/>
                <a:cs typeface="Bookman Old Style"/>
              </a:rPr>
              <a:t>letter. </a:t>
            </a:r>
            <a:r>
              <a:rPr sz="2100" b="0" spc="5" dirty="0">
                <a:latin typeface="Bookman Old Style"/>
                <a:cs typeface="Bookman Old Style"/>
              </a:rPr>
              <a:t>Identifiers </a:t>
            </a:r>
            <a:r>
              <a:rPr sz="2100" b="0" spc="-25" dirty="0">
                <a:latin typeface="Bookman Old Style"/>
                <a:cs typeface="Bookman Old Style"/>
              </a:rPr>
              <a:t>are </a:t>
            </a:r>
            <a:r>
              <a:rPr sz="2100" b="0" spc="-65" dirty="0">
                <a:latin typeface="Bookman Old Style"/>
                <a:cs typeface="Bookman Old Style"/>
              </a:rPr>
              <a:t>case </a:t>
            </a:r>
            <a:r>
              <a:rPr sz="2100" b="0" spc="-10" dirty="0">
                <a:latin typeface="Bookman Old Style"/>
                <a:cs typeface="Bookman Old Style"/>
              </a:rPr>
              <a:t>sensitive. </a:t>
            </a:r>
            <a:r>
              <a:rPr sz="2100" b="0" spc="15" dirty="0">
                <a:latin typeface="Bookman Old Style"/>
                <a:cs typeface="Bookman Old Style"/>
              </a:rPr>
              <a:t>Identifiers </a:t>
            </a:r>
            <a:r>
              <a:rPr sz="2100" b="0" spc="10" dirty="0">
                <a:latin typeface="Bookman Old Style"/>
                <a:cs typeface="Bookman Old Style"/>
              </a:rPr>
              <a:t>are  </a:t>
            </a:r>
            <a:r>
              <a:rPr sz="2100" b="0" spc="-75" dirty="0">
                <a:latin typeface="Bookman Old Style"/>
                <a:cs typeface="Bookman Old Style"/>
              </a:rPr>
              <a:t>used </a:t>
            </a:r>
            <a:r>
              <a:rPr sz="2100" b="0" spc="-40" dirty="0">
                <a:latin typeface="Bookman Old Style"/>
                <a:cs typeface="Bookman Old Style"/>
              </a:rPr>
              <a:t>to </a:t>
            </a:r>
            <a:r>
              <a:rPr sz="2100" b="0" spc="-45" dirty="0">
                <a:latin typeface="Bookman Old Style"/>
                <a:cs typeface="Bookman Old Style"/>
              </a:rPr>
              <a:t>name </a:t>
            </a:r>
            <a:r>
              <a:rPr sz="2100" b="0" spc="-10" dirty="0">
                <a:latin typeface="Bookman Old Style"/>
                <a:cs typeface="Bookman Old Style"/>
              </a:rPr>
              <a:t>variables, </a:t>
            </a:r>
            <a:r>
              <a:rPr sz="2100" b="0" spc="-45" dirty="0">
                <a:latin typeface="Bookman Old Style"/>
                <a:cs typeface="Bookman Old Style"/>
              </a:rPr>
              <a:t>functions</a:t>
            </a:r>
            <a:r>
              <a:rPr sz="2100" b="0" spc="355" dirty="0">
                <a:latin typeface="Bookman Old Style"/>
                <a:cs typeface="Bookman Old Style"/>
              </a:rPr>
              <a:t> </a:t>
            </a:r>
            <a:r>
              <a:rPr sz="2100" b="0" spc="-25" dirty="0">
                <a:latin typeface="Bookman Old Style"/>
                <a:cs typeface="Bookman Old Style"/>
              </a:rPr>
              <a:t>etc.</a:t>
            </a:r>
            <a:endParaRPr sz="2100">
              <a:latin typeface="Bookman Old Style"/>
              <a:cs typeface="Bookman Old Style"/>
            </a:endParaRPr>
          </a:p>
        </p:txBody>
      </p:sp>
      <p:graphicFrame>
        <p:nvGraphicFramePr>
          <p:cNvPr id="5" name="object 5"/>
          <p:cNvGraphicFramePr>
            <a:graphicFrameLocks noGrp="1"/>
          </p:cNvGraphicFramePr>
          <p:nvPr/>
        </p:nvGraphicFramePr>
        <p:xfrm>
          <a:off x="2185883" y="4117552"/>
          <a:ext cx="6408418" cy="570120"/>
        </p:xfrm>
        <a:graphic>
          <a:graphicData uri="http://schemas.openxmlformats.org/drawingml/2006/table">
            <a:tbl>
              <a:tblPr firstRow="1" bandRow="1">
                <a:tableStyleId>{2D5ABB26-0587-4C30-8999-92F81FD0307C}</a:tableStyleId>
              </a:tblPr>
              <a:tblGrid>
                <a:gridCol w="1489075"/>
                <a:gridCol w="1346200"/>
                <a:gridCol w="2018029"/>
                <a:gridCol w="525779"/>
                <a:gridCol w="1029335"/>
              </a:tblGrid>
              <a:tr h="285060">
                <a:tc>
                  <a:txBody>
                    <a:bodyPr/>
                    <a:lstStyle/>
                    <a:p>
                      <a:pPr marL="31750">
                        <a:lnSpc>
                          <a:spcPts val="1880"/>
                        </a:lnSpc>
                        <a:tabLst>
                          <a:tab pos="779145" algn="l"/>
                        </a:tabLst>
                      </a:pPr>
                      <a:r>
                        <a:rPr sz="1650" b="0" spc="30" dirty="0">
                          <a:latin typeface="Bookman Old Style"/>
                          <a:cs typeface="Bookman Old Style"/>
                        </a:rPr>
                        <a:t>Valid:	</a:t>
                      </a:r>
                      <a:r>
                        <a:rPr sz="1650" b="0" spc="-80" dirty="0">
                          <a:solidFill>
                            <a:srgbClr val="0F0F0F"/>
                          </a:solidFill>
                          <a:latin typeface="Bookman Old Style"/>
                          <a:cs typeface="Bookman Old Style"/>
                        </a:rPr>
                        <a:t>Ro</a:t>
                      </a:r>
                      <a:r>
                        <a:rPr sz="1650" b="0" spc="-330" dirty="0">
                          <a:solidFill>
                            <a:srgbClr val="0F0F0F"/>
                          </a:solidFill>
                          <a:latin typeface="Bookman Old Style"/>
                          <a:cs typeface="Bookman Old Style"/>
                        </a:rPr>
                        <a:t> </a:t>
                      </a:r>
                      <a:r>
                        <a:rPr sz="1650" b="0" spc="-40" dirty="0">
                          <a:solidFill>
                            <a:srgbClr val="313131"/>
                          </a:solidFill>
                          <a:latin typeface="Bookman Old Style"/>
                          <a:cs typeface="Bookman Old Style"/>
                        </a:rPr>
                        <a:t>o</a:t>
                      </a:r>
                      <a:r>
                        <a:rPr sz="1650" b="0" spc="-335" dirty="0">
                          <a:solidFill>
                            <a:srgbClr val="313131"/>
                          </a:solidFill>
                          <a:latin typeface="Bookman Old Style"/>
                          <a:cs typeface="Bookman Old Style"/>
                        </a:rPr>
                        <a:t> </a:t>
                      </a:r>
                      <a:r>
                        <a:rPr sz="1650" b="0" spc="-25" dirty="0">
                          <a:latin typeface="Bookman Old Style"/>
                          <a:cs typeface="Bookman Old Style"/>
                        </a:rPr>
                        <a:t>t.,</a:t>
                      </a:r>
                      <a:endParaRPr sz="1650">
                        <a:latin typeface="Bookman Old Style"/>
                        <a:cs typeface="Bookman Old Style"/>
                      </a:endParaRPr>
                    </a:p>
                  </a:txBody>
                  <a:tcPr marL="0" marR="0" marT="0" marB="0"/>
                </a:tc>
                <a:tc>
                  <a:txBody>
                    <a:bodyPr/>
                    <a:lstStyle/>
                    <a:p>
                      <a:pPr marR="91440" algn="r">
                        <a:lnSpc>
                          <a:spcPts val="1880"/>
                        </a:lnSpc>
                      </a:pPr>
                      <a:r>
                        <a:rPr sz="1650" b="0" spc="-35" dirty="0">
                          <a:latin typeface="Bookman Old Style"/>
                          <a:cs typeface="Bookman Old Style"/>
                        </a:rPr>
                        <a:t>qe </a:t>
                      </a:r>
                      <a:r>
                        <a:rPr sz="1650" b="0" spc="-30" dirty="0">
                          <a:latin typeface="Bookman Old Style"/>
                          <a:cs typeface="Bookman Old Style"/>
                        </a:rPr>
                        <a:t>I.cha </a:t>
                      </a:r>
                      <a:r>
                        <a:rPr sz="1650" b="0" spc="-25" dirty="0">
                          <a:solidFill>
                            <a:srgbClr val="151515"/>
                          </a:solidFill>
                          <a:latin typeface="Bookman Old Style"/>
                          <a:cs typeface="Bookman Old Style"/>
                        </a:rPr>
                        <a:t>r</a:t>
                      </a:r>
                      <a:r>
                        <a:rPr sz="1650" b="0" spc="-365" dirty="0">
                          <a:solidFill>
                            <a:srgbClr val="151515"/>
                          </a:solidFill>
                          <a:latin typeface="Bookman Old Style"/>
                          <a:cs typeface="Bookman Old Style"/>
                        </a:rPr>
                        <a:t> </a:t>
                      </a:r>
                      <a:r>
                        <a:rPr sz="1650" b="0" spc="-20" dirty="0">
                          <a:latin typeface="Bookman Old Style"/>
                          <a:cs typeface="Bookman Old Style"/>
                        </a:rPr>
                        <a:t>,</a:t>
                      </a:r>
                      <a:endParaRPr sz="1650">
                        <a:latin typeface="Bookman Old Style"/>
                        <a:cs typeface="Bookman Old Style"/>
                      </a:endParaRPr>
                    </a:p>
                  </a:txBody>
                  <a:tcPr marL="0" marR="0" marT="0" marB="0"/>
                </a:tc>
                <a:tc>
                  <a:txBody>
                    <a:bodyPr/>
                    <a:lstStyle/>
                    <a:p>
                      <a:pPr marL="98425">
                        <a:lnSpc>
                          <a:spcPts val="1880"/>
                        </a:lnSpc>
                        <a:tabLst>
                          <a:tab pos="363855" algn="l"/>
                          <a:tab pos="1043305" algn="l"/>
                          <a:tab pos="1574800" algn="l"/>
                        </a:tabLst>
                      </a:pPr>
                      <a:r>
                        <a:rPr sz="1650" b="0" u="heavy" dirty="0">
                          <a:uFill>
                            <a:solidFill>
                              <a:srgbClr val="5B5B5B"/>
                            </a:solidFill>
                          </a:uFill>
                          <a:latin typeface="Bookman Old Style"/>
                          <a:cs typeface="Bookman Old Style"/>
                        </a:rPr>
                        <a:t> 	</a:t>
                      </a:r>
                      <a:r>
                        <a:rPr sz="1650" b="0" spc="75" dirty="0">
                          <a:solidFill>
                            <a:srgbClr val="313131"/>
                          </a:solidFill>
                          <a:latin typeface="Bookman Old Style"/>
                          <a:cs typeface="Bookman Old Style"/>
                        </a:rPr>
                        <a:t>s</a:t>
                      </a:r>
                      <a:r>
                        <a:rPr sz="1650" b="0" spc="-355" dirty="0">
                          <a:solidFill>
                            <a:srgbClr val="313131"/>
                          </a:solidFill>
                          <a:latin typeface="Bookman Old Style"/>
                          <a:cs typeface="Bookman Old Style"/>
                        </a:rPr>
                        <a:t> </a:t>
                      </a:r>
                      <a:r>
                        <a:rPr sz="1650" b="0" spc="55" dirty="0">
                          <a:latin typeface="Bookman Old Style"/>
                          <a:cs typeface="Bookman Old Style"/>
                        </a:rPr>
                        <a:t>in,	xl</a:t>
                      </a:r>
                      <a:r>
                        <a:rPr sz="1650" b="0" spc="40" dirty="0">
                          <a:latin typeface="Bookman Old Style"/>
                          <a:cs typeface="Bookman Old Style"/>
                        </a:rPr>
                        <a:t> </a:t>
                      </a:r>
                      <a:r>
                        <a:rPr sz="1650" b="0" spc="45" dirty="0">
                          <a:latin typeface="Bookman Old Style"/>
                          <a:cs typeface="Bookman Old Style"/>
                        </a:rPr>
                        <a:t>,	</a:t>
                      </a:r>
                      <a:r>
                        <a:rPr sz="1650" b="0" spc="-5" dirty="0">
                          <a:latin typeface="Bookman Old Style"/>
                          <a:cs typeface="Bookman Old Style"/>
                        </a:rPr>
                        <a:t>x2</a:t>
                      </a:r>
                      <a:r>
                        <a:rPr sz="1650" b="0" spc="-310" dirty="0">
                          <a:latin typeface="Bookman Old Style"/>
                          <a:cs typeface="Bookman Old Style"/>
                        </a:rPr>
                        <a:t> </a:t>
                      </a:r>
                      <a:r>
                        <a:rPr sz="1650" b="0" spc="-5" dirty="0">
                          <a:latin typeface="Bookman Old Style"/>
                          <a:cs typeface="Bookman Old Style"/>
                        </a:rPr>
                        <a:t>,</a:t>
                      </a:r>
                      <a:endParaRPr sz="1650">
                        <a:latin typeface="Bookman Old Style"/>
                        <a:cs typeface="Bookman Old Style"/>
                      </a:endParaRPr>
                    </a:p>
                  </a:txBody>
                  <a:tcPr marL="0" marR="0" marT="0" marB="0"/>
                </a:tc>
                <a:tc>
                  <a:txBody>
                    <a:bodyPr/>
                    <a:lstStyle/>
                    <a:p>
                      <a:pPr marL="97790">
                        <a:lnSpc>
                          <a:spcPts val="1880"/>
                        </a:lnSpc>
                      </a:pPr>
                      <a:r>
                        <a:rPr sz="1650" b="0" spc="-10" dirty="0">
                          <a:latin typeface="Bookman Old Style"/>
                          <a:cs typeface="Bookman Old Style"/>
                        </a:rPr>
                        <a:t>x3,</a:t>
                      </a:r>
                      <a:endParaRPr sz="1650">
                        <a:latin typeface="Bookman Old Style"/>
                        <a:cs typeface="Bookman Old Style"/>
                      </a:endParaRPr>
                    </a:p>
                  </a:txBody>
                  <a:tcPr marL="0" marR="0" marT="0" marB="0"/>
                </a:tc>
                <a:tc>
                  <a:txBody>
                    <a:bodyPr/>
                    <a:lstStyle/>
                    <a:p>
                      <a:pPr marL="113664">
                        <a:lnSpc>
                          <a:spcPts val="1880"/>
                        </a:lnSpc>
                        <a:tabLst>
                          <a:tab pos="363855" algn="l"/>
                          <a:tab pos="793750" algn="l"/>
                        </a:tabLst>
                      </a:pPr>
                      <a:r>
                        <a:rPr sz="1650" b="0" spc="-15" dirty="0">
                          <a:latin typeface="Bookman Old Style"/>
                          <a:cs typeface="Bookman Old Style"/>
                        </a:rPr>
                        <a:t>x	</a:t>
                      </a:r>
                      <a:r>
                        <a:rPr sz="1650" b="0" spc="55" dirty="0">
                          <a:solidFill>
                            <a:srgbClr val="0E0E0E"/>
                          </a:solidFill>
                          <a:latin typeface="Bookman Old Style"/>
                          <a:cs typeface="Bookman Old Style"/>
                        </a:rPr>
                        <a:t>1</a:t>
                      </a:r>
                      <a:r>
                        <a:rPr sz="1650" b="0" spc="55" dirty="0">
                          <a:latin typeface="Bookman Old Style"/>
                          <a:cs typeface="Bookman Old Style"/>
                        </a:rPr>
                        <a:t>,	</a:t>
                      </a:r>
                      <a:r>
                        <a:rPr sz="1650" b="0" spc="-10" dirty="0">
                          <a:latin typeface="Bookman Old Style"/>
                          <a:cs typeface="Bookman Old Style"/>
                        </a:rPr>
                        <a:t>I</a:t>
                      </a:r>
                      <a:r>
                        <a:rPr sz="1650" b="0" spc="-130" dirty="0">
                          <a:latin typeface="Bookman Old Style"/>
                          <a:cs typeface="Bookman Old Style"/>
                        </a:rPr>
                        <a:t> </a:t>
                      </a:r>
                      <a:r>
                        <a:rPr sz="1650" b="0" spc="50" dirty="0">
                          <a:solidFill>
                            <a:srgbClr val="131313"/>
                          </a:solidFill>
                          <a:latin typeface="Bookman Old Style"/>
                          <a:cs typeface="Bookman Old Style"/>
                        </a:rPr>
                        <a:t>f</a:t>
                      </a:r>
                      <a:endParaRPr sz="1650">
                        <a:latin typeface="Bookman Old Style"/>
                        <a:cs typeface="Bookman Old Style"/>
                      </a:endParaRPr>
                    </a:p>
                  </a:txBody>
                  <a:tcPr marL="0" marR="0" marT="0" marB="0"/>
                </a:tc>
              </a:tr>
              <a:tr h="285060">
                <a:tc>
                  <a:txBody>
                    <a:bodyPr/>
                    <a:lstStyle/>
                    <a:p>
                      <a:pPr marL="33020">
                        <a:lnSpc>
                          <a:spcPts val="1930"/>
                        </a:lnSpc>
                        <a:spcBef>
                          <a:spcPts val="210"/>
                        </a:spcBef>
                      </a:pPr>
                      <a:r>
                        <a:rPr sz="1650" b="0" spc="20" dirty="0">
                          <a:latin typeface="Bookman Old Style"/>
                          <a:cs typeface="Bookman Old Style"/>
                        </a:rPr>
                        <a:t>Invalid: </a:t>
                      </a:r>
                      <a:r>
                        <a:rPr sz="1650" b="0" spc="-95" dirty="0">
                          <a:solidFill>
                            <a:srgbClr val="1C1C1C"/>
                          </a:solidFill>
                          <a:latin typeface="Bookman Old Style"/>
                          <a:cs typeface="Bookman Old Style"/>
                        </a:rPr>
                        <a:t>3</a:t>
                      </a:r>
                      <a:r>
                        <a:rPr sz="1650" b="0" spc="-300" dirty="0">
                          <a:solidFill>
                            <a:srgbClr val="1C1C1C"/>
                          </a:solidFill>
                          <a:latin typeface="Bookman Old Style"/>
                          <a:cs typeface="Bookman Old Style"/>
                        </a:rPr>
                        <a:t> </a:t>
                      </a:r>
                      <a:r>
                        <a:rPr sz="1650" b="0" spc="50" dirty="0">
                          <a:latin typeface="Bookman Old Style"/>
                          <a:cs typeface="Bookman Old Style"/>
                        </a:rPr>
                        <a:t>24,</a:t>
                      </a:r>
                      <a:endParaRPr sz="1650">
                        <a:latin typeface="Bookman Old Style"/>
                        <a:cs typeface="Bookman Old Style"/>
                      </a:endParaRPr>
                    </a:p>
                  </a:txBody>
                  <a:tcPr marL="0" marR="0" marT="26670" marB="0"/>
                </a:tc>
                <a:tc>
                  <a:txBody>
                    <a:bodyPr/>
                    <a:lstStyle/>
                    <a:p>
                      <a:pPr marR="82550" algn="r">
                        <a:lnSpc>
                          <a:spcPts val="1930"/>
                        </a:lnSpc>
                        <a:spcBef>
                          <a:spcPts val="210"/>
                        </a:spcBef>
                        <a:tabLst>
                          <a:tab pos="937894" algn="l"/>
                        </a:tabLst>
                      </a:pPr>
                      <a:r>
                        <a:rPr sz="1650" b="0" spc="110" dirty="0">
                          <a:solidFill>
                            <a:srgbClr val="0E0E0E"/>
                          </a:solidFill>
                          <a:latin typeface="Bookman Old Style"/>
                          <a:cs typeface="Bookman Old Style"/>
                        </a:rPr>
                        <a:t>skor</a:t>
                      </a:r>
                      <a:r>
                        <a:rPr sz="1650" b="0" spc="-225" dirty="0">
                          <a:solidFill>
                            <a:srgbClr val="0E0E0E"/>
                          </a:solidFill>
                          <a:latin typeface="Bookman Old Style"/>
                          <a:cs typeface="Bookman Old Style"/>
                        </a:rPr>
                        <a:t> </a:t>
                      </a:r>
                      <a:r>
                        <a:rPr sz="1650" b="0" spc="-114" dirty="0">
                          <a:solidFill>
                            <a:srgbClr val="242424"/>
                          </a:solidFill>
                          <a:latin typeface="Bookman Old Style"/>
                          <a:cs typeface="Bookman Old Style"/>
                        </a:rPr>
                        <a:t>t.</a:t>
                      </a:r>
                      <a:r>
                        <a:rPr sz="1650" b="0" spc="-375" dirty="0">
                          <a:solidFill>
                            <a:srgbClr val="242424"/>
                          </a:solidFill>
                          <a:latin typeface="Bookman Old Style"/>
                          <a:cs typeface="Bookman Old Style"/>
                        </a:rPr>
                        <a:t> </a:t>
                      </a:r>
                      <a:r>
                        <a:rPr sz="1650" b="0" spc="-105" dirty="0">
                          <a:latin typeface="Bookman Old Style"/>
                          <a:cs typeface="Bookman Old Style"/>
                        </a:rPr>
                        <a:t>,	</a:t>
                      </a:r>
                      <a:r>
                        <a:rPr sz="1650" b="0" spc="-150" dirty="0">
                          <a:latin typeface="Bookman Old Style"/>
                          <a:cs typeface="Bookman Old Style"/>
                        </a:rPr>
                        <a:t>pri</a:t>
                      </a:r>
                      <a:endParaRPr sz="1650">
                        <a:latin typeface="Bookman Old Style"/>
                        <a:cs typeface="Bookman Old Style"/>
                      </a:endParaRPr>
                    </a:p>
                  </a:txBody>
                  <a:tcPr marL="0" marR="0" marT="26670" marB="0"/>
                </a:tc>
                <a:tc>
                  <a:txBody>
                    <a:bodyPr/>
                    <a:lstStyle/>
                    <a:p>
                      <a:pPr marL="90170">
                        <a:lnSpc>
                          <a:spcPts val="1930"/>
                        </a:lnSpc>
                        <a:spcBef>
                          <a:spcPts val="210"/>
                        </a:spcBef>
                        <a:tabLst>
                          <a:tab pos="494665" algn="l"/>
                          <a:tab pos="738505" algn="l"/>
                          <a:tab pos="1152525" algn="l"/>
                        </a:tabLst>
                      </a:pPr>
                      <a:r>
                        <a:rPr sz="1650" b="0" spc="80" dirty="0">
                          <a:solidFill>
                            <a:srgbClr val="0E0E0E"/>
                          </a:solidFill>
                          <a:latin typeface="Bookman Old Style"/>
                          <a:cs typeface="Bookman Old Style"/>
                        </a:rPr>
                        <a:t>ce	</a:t>
                      </a:r>
                      <a:r>
                        <a:rPr sz="1650" b="0" spc="50" dirty="0">
                          <a:latin typeface="Bookman Old Style"/>
                          <a:cs typeface="Bookman Old Style"/>
                        </a:rPr>
                        <a:t>,	</a:t>
                      </a:r>
                      <a:r>
                        <a:rPr sz="1650" b="0" spc="-150" dirty="0">
                          <a:solidFill>
                            <a:srgbClr val="313131"/>
                          </a:solidFill>
                          <a:latin typeface="Bookman Old Style"/>
                          <a:cs typeface="Bookman Old Style"/>
                        </a:rPr>
                        <a:t>My	</a:t>
                      </a:r>
                      <a:r>
                        <a:rPr sz="1650" b="0" spc="-135" dirty="0">
                          <a:solidFill>
                            <a:srgbClr val="151515"/>
                          </a:solidFill>
                          <a:latin typeface="Bookman Old Style"/>
                          <a:cs typeface="Bookman Old Style"/>
                        </a:rPr>
                        <a:t>Name</a:t>
                      </a:r>
                      <a:endParaRPr sz="1650">
                        <a:latin typeface="Bookman Old Style"/>
                        <a:cs typeface="Bookman Old Style"/>
                      </a:endParaRPr>
                    </a:p>
                  </a:txBody>
                  <a:tcPr marL="0" marR="0" marT="26670" marB="0"/>
                </a:tc>
                <a:tc>
                  <a:txBody>
                    <a:bodyPr/>
                    <a:lstStyle/>
                    <a:p>
                      <a:pPr>
                        <a:lnSpc>
                          <a:spcPct val="100000"/>
                        </a:lnSpc>
                      </a:pPr>
                      <a:endParaRPr sz="1700">
                        <a:latin typeface="Times New Roman"/>
                        <a:cs typeface="Times New Roman"/>
                      </a:endParaRPr>
                    </a:p>
                  </a:txBody>
                  <a:tcPr marL="0" marR="0" marT="0" marB="0"/>
                </a:tc>
                <a:tc>
                  <a:txBody>
                    <a:bodyPr/>
                    <a:lstStyle/>
                    <a:p>
                      <a:pPr>
                        <a:lnSpc>
                          <a:spcPct val="100000"/>
                        </a:lnSpc>
                      </a:pPr>
                      <a:endParaRPr sz="1700">
                        <a:latin typeface="Times New Roman"/>
                        <a:cs typeface="Times New Roman"/>
                      </a:endParaRPr>
                    </a:p>
                  </a:txBody>
                  <a:tcPr marL="0" marR="0" marT="0" marB="0"/>
                </a:tc>
              </a:tr>
            </a:tbl>
          </a:graphicData>
        </a:graphic>
      </p:graphicFrame>
      <p:sp>
        <p:nvSpPr>
          <p:cNvPr id="6" name="object 6"/>
          <p:cNvSpPr txBox="1"/>
          <p:nvPr/>
        </p:nvSpPr>
        <p:spPr>
          <a:xfrm>
            <a:off x="1384300" y="4674445"/>
            <a:ext cx="4524147" cy="832485"/>
          </a:xfrm>
          <a:prstGeom prst="rect">
            <a:avLst/>
          </a:prstGeom>
        </p:spPr>
        <p:txBody>
          <a:bodyPr vert="horz" wrap="square" lIns="0" tIns="72390" rIns="0" bIns="0" rtlCol="0">
            <a:spAutoFit/>
          </a:bodyPr>
          <a:lstStyle/>
          <a:p>
            <a:pPr marL="12700">
              <a:lnSpc>
                <a:spcPct val="100000"/>
              </a:lnSpc>
              <a:spcBef>
                <a:spcPts val="570"/>
              </a:spcBef>
            </a:pPr>
            <a:r>
              <a:rPr sz="2250" spc="65" dirty="0">
                <a:solidFill>
                  <a:srgbClr val="EF0808"/>
                </a:solidFill>
                <a:latin typeface="Times New Roman"/>
                <a:cs typeface="Times New Roman"/>
              </a:rPr>
              <a:t>Keywords</a:t>
            </a:r>
            <a:endParaRPr sz="2250">
              <a:latin typeface="Times New Roman"/>
              <a:cs typeface="Times New Roman"/>
            </a:endParaRPr>
          </a:p>
          <a:p>
            <a:pPr marL="26034">
              <a:lnSpc>
                <a:spcPct val="100000"/>
              </a:lnSpc>
              <a:spcBef>
                <a:spcPts val="475"/>
              </a:spcBef>
              <a:tabLst>
                <a:tab pos="1167765" algn="l"/>
                <a:tab pos="1766570" algn="l"/>
                <a:tab pos="3055620" algn="l"/>
                <a:tab pos="3991610" algn="l"/>
              </a:tabLst>
            </a:pPr>
            <a:r>
              <a:rPr sz="2250" spc="-95" smtClean="0">
                <a:solidFill>
                  <a:srgbClr val="D3753B"/>
                </a:solidFill>
                <a:latin typeface="Times New Roman"/>
                <a:cs typeface="Times New Roman"/>
              </a:rPr>
              <a:t> </a:t>
            </a:r>
            <a:r>
              <a:rPr sz="2250" spc="105" smtClean="0">
                <a:latin typeface="Times New Roman"/>
                <a:cs typeface="Times New Roman"/>
              </a:rPr>
              <a:t>Thes</a:t>
            </a:r>
            <a:r>
              <a:rPr sz="2250" spc="100" smtClean="0">
                <a:latin typeface="Times New Roman"/>
                <a:cs typeface="Times New Roman"/>
              </a:rPr>
              <a:t>e</a:t>
            </a:r>
            <a:r>
              <a:rPr sz="2250" dirty="0">
                <a:latin typeface="Times New Roman"/>
                <a:cs typeface="Times New Roman"/>
              </a:rPr>
              <a:t>	</a:t>
            </a:r>
            <a:r>
              <a:rPr sz="2250" spc="80" dirty="0">
                <a:latin typeface="Times New Roman"/>
                <a:cs typeface="Times New Roman"/>
              </a:rPr>
              <a:t>ar</a:t>
            </a:r>
            <a:r>
              <a:rPr sz="2250" spc="100" dirty="0">
                <a:latin typeface="Times New Roman"/>
                <a:cs typeface="Times New Roman"/>
              </a:rPr>
              <a:t>e</a:t>
            </a:r>
            <a:r>
              <a:rPr sz="2250" dirty="0">
                <a:latin typeface="Times New Roman"/>
                <a:cs typeface="Times New Roman"/>
              </a:rPr>
              <a:t>	</a:t>
            </a:r>
            <a:r>
              <a:rPr sz="2250" spc="114" dirty="0">
                <a:latin typeface="Times New Roman"/>
                <a:cs typeface="Times New Roman"/>
              </a:rPr>
              <a:t>reserved</a:t>
            </a:r>
            <a:r>
              <a:rPr sz="2250" dirty="0">
                <a:latin typeface="Times New Roman"/>
                <a:cs typeface="Times New Roman"/>
              </a:rPr>
              <a:t>	</a:t>
            </a:r>
            <a:r>
              <a:rPr sz="2250" spc="75" dirty="0">
                <a:latin typeface="Times New Roman"/>
                <a:cs typeface="Times New Roman"/>
              </a:rPr>
              <a:t>word</a:t>
            </a:r>
            <a:r>
              <a:rPr sz="2250" spc="60" dirty="0">
                <a:latin typeface="Times New Roman"/>
                <a:cs typeface="Times New Roman"/>
              </a:rPr>
              <a:t>s</a:t>
            </a:r>
            <a:r>
              <a:rPr sz="2250" dirty="0">
                <a:latin typeface="Times New Roman"/>
                <a:cs typeface="Times New Roman"/>
              </a:rPr>
              <a:t>	</a:t>
            </a:r>
            <a:r>
              <a:rPr sz="2250" spc="-95" dirty="0">
                <a:latin typeface="Times New Roman"/>
                <a:cs typeface="Times New Roman"/>
              </a:rPr>
              <a:t>of</a:t>
            </a:r>
            <a:endParaRPr sz="2250">
              <a:latin typeface="Times New Roman"/>
              <a:cs typeface="Times New Roman"/>
            </a:endParaRPr>
          </a:p>
        </p:txBody>
      </p:sp>
      <p:sp>
        <p:nvSpPr>
          <p:cNvPr id="7" name="object 7"/>
          <p:cNvSpPr txBox="1"/>
          <p:nvPr/>
        </p:nvSpPr>
        <p:spPr>
          <a:xfrm>
            <a:off x="6078885" y="5134427"/>
            <a:ext cx="2858135" cy="704850"/>
          </a:xfrm>
          <a:prstGeom prst="rect">
            <a:avLst/>
          </a:prstGeom>
        </p:spPr>
        <p:txBody>
          <a:bodyPr vert="horz" wrap="square" lIns="0" tIns="15875" rIns="0" bIns="0" rtlCol="0">
            <a:spAutoFit/>
          </a:bodyPr>
          <a:lstStyle/>
          <a:p>
            <a:pPr marL="12700">
              <a:lnSpc>
                <a:spcPct val="100000"/>
              </a:lnSpc>
              <a:spcBef>
                <a:spcPts val="125"/>
              </a:spcBef>
              <a:tabLst>
                <a:tab pos="604520" algn="l"/>
                <a:tab pos="970280" algn="l"/>
                <a:tab pos="2401570" algn="l"/>
              </a:tabLst>
            </a:pPr>
            <a:r>
              <a:rPr sz="2250" spc="-95" dirty="0">
                <a:latin typeface="Times New Roman"/>
                <a:cs typeface="Times New Roman"/>
              </a:rPr>
              <a:t>the	</a:t>
            </a:r>
            <a:r>
              <a:rPr sz="2250" spc="-60" dirty="0">
                <a:latin typeface="Times New Roman"/>
                <a:cs typeface="Times New Roman"/>
              </a:rPr>
              <a:t>C	</a:t>
            </a:r>
            <a:r>
              <a:rPr sz="2250" spc="110" dirty="0">
                <a:latin typeface="Times New Roman"/>
                <a:cs typeface="Times New Roman"/>
              </a:rPr>
              <a:t>language.	</a:t>
            </a:r>
            <a:r>
              <a:rPr sz="2250" spc="100" dirty="0">
                <a:latin typeface="Times New Roman"/>
                <a:cs typeface="Times New Roman"/>
              </a:rPr>
              <a:t>For</a:t>
            </a:r>
            <a:endParaRPr sz="2250">
              <a:latin typeface="Times New Roman"/>
              <a:cs typeface="Times New Roman"/>
            </a:endParaRPr>
          </a:p>
          <a:p>
            <a:pPr marL="17780">
              <a:lnSpc>
                <a:spcPct val="100000"/>
              </a:lnSpc>
              <a:spcBef>
                <a:spcPts val="35"/>
              </a:spcBef>
              <a:tabLst>
                <a:tab pos="1097915" algn="l"/>
                <a:tab pos="2022475" algn="l"/>
              </a:tabLst>
            </a:pPr>
            <a:r>
              <a:rPr sz="2150" dirty="0">
                <a:latin typeface="Courier New"/>
                <a:cs typeface="Courier New"/>
              </a:rPr>
              <a:t>else,	for,	</a:t>
            </a:r>
            <a:r>
              <a:rPr sz="2150" spc="-5" dirty="0">
                <a:latin typeface="Courier New"/>
                <a:cs typeface="Courier New"/>
              </a:rPr>
              <a:t>while</a:t>
            </a:r>
            <a:endParaRPr sz="2150">
              <a:latin typeface="Courier New"/>
              <a:cs typeface="Courier New"/>
            </a:endParaRPr>
          </a:p>
        </p:txBody>
      </p:sp>
      <p:sp>
        <p:nvSpPr>
          <p:cNvPr id="8" name="object 8"/>
          <p:cNvSpPr txBox="1"/>
          <p:nvPr/>
        </p:nvSpPr>
        <p:spPr>
          <a:xfrm>
            <a:off x="1460500" y="5458858"/>
            <a:ext cx="4391564" cy="711200"/>
          </a:xfrm>
          <a:prstGeom prst="rect">
            <a:avLst/>
          </a:prstGeom>
        </p:spPr>
        <p:txBody>
          <a:bodyPr vert="horz" wrap="square" lIns="0" tIns="38735" rIns="0" bIns="0" rtlCol="0">
            <a:spAutoFit/>
          </a:bodyPr>
          <a:lstStyle/>
          <a:p>
            <a:pPr marL="12700">
              <a:lnSpc>
                <a:spcPct val="100000"/>
              </a:lnSpc>
              <a:spcBef>
                <a:spcPts val="305"/>
              </a:spcBef>
              <a:tabLst>
                <a:tab pos="2185035" algn="l"/>
                <a:tab pos="3437890" algn="l"/>
              </a:tabLst>
            </a:pPr>
            <a:r>
              <a:rPr sz="2150" spc="-80" dirty="0">
                <a:latin typeface="Courier New"/>
                <a:cs typeface="Courier New"/>
              </a:rPr>
              <a:t>exampl</a:t>
            </a:r>
            <a:r>
              <a:rPr sz="2150" spc="-75" dirty="0">
                <a:latin typeface="Courier New"/>
                <a:cs typeface="Courier New"/>
              </a:rPr>
              <a:t>e</a:t>
            </a:r>
            <a:r>
              <a:rPr sz="2150" spc="45" dirty="0">
                <a:latin typeface="Courier New"/>
                <a:cs typeface="Courier New"/>
              </a:rPr>
              <a:t> </a:t>
            </a:r>
            <a:r>
              <a:rPr sz="2150" spc="10" dirty="0">
                <a:latin typeface="Courier New"/>
                <a:cs typeface="Courier New"/>
              </a:rPr>
              <a:t>int</a:t>
            </a:r>
            <a:r>
              <a:rPr sz="2150" spc="15" dirty="0">
                <a:latin typeface="Courier New"/>
                <a:cs typeface="Courier New"/>
              </a:rPr>
              <a:t>,</a:t>
            </a:r>
            <a:r>
              <a:rPr sz="2150" dirty="0">
                <a:latin typeface="Courier New"/>
                <a:cs typeface="Courier New"/>
              </a:rPr>
              <a:t>	</a:t>
            </a:r>
            <a:r>
              <a:rPr sz="2150" spc="-5" dirty="0">
                <a:latin typeface="Courier New"/>
                <a:cs typeface="Courier New"/>
              </a:rPr>
              <a:t>float</a:t>
            </a:r>
            <a:r>
              <a:rPr sz="2150" dirty="0">
                <a:latin typeface="Courier New"/>
                <a:cs typeface="Courier New"/>
              </a:rPr>
              <a:t>,	</a:t>
            </a:r>
            <a:r>
              <a:rPr sz="2150" spc="10" dirty="0">
                <a:latin typeface="Courier New"/>
                <a:cs typeface="Courier New"/>
              </a:rPr>
              <a:t>if,</a:t>
            </a:r>
            <a:endParaRPr sz="2150">
              <a:latin typeface="Courier New"/>
              <a:cs typeface="Courier New"/>
            </a:endParaRPr>
          </a:p>
          <a:p>
            <a:pPr marL="16510">
              <a:lnSpc>
                <a:spcPct val="100000"/>
              </a:lnSpc>
              <a:spcBef>
                <a:spcPts val="204"/>
              </a:spcBef>
            </a:pPr>
            <a:r>
              <a:rPr sz="2000" spc="140" dirty="0">
                <a:latin typeface="Cambria"/>
                <a:cs typeface="Cambria"/>
              </a:rPr>
              <a:t>etc.</a:t>
            </a:r>
            <a:endParaRPr sz="2000">
              <a:latin typeface="Cambria"/>
              <a:cs typeface="Cambri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55700" y="806450"/>
            <a:ext cx="7696200" cy="461665"/>
          </a:xfrm>
          <a:prstGeom prst="rect">
            <a:avLst/>
          </a:prstGeom>
        </p:spPr>
        <p:txBody>
          <a:bodyPr vert="horz" wrap="square" lIns="0" tIns="12700" rIns="0" bIns="0" rtlCol="0">
            <a:spAutoFit/>
          </a:bodyPr>
          <a:lstStyle/>
          <a:p>
            <a:pPr marL="12700" algn="ctr">
              <a:lnSpc>
                <a:spcPts val="3540"/>
              </a:lnSpc>
              <a:spcBef>
                <a:spcPts val="100"/>
              </a:spcBef>
              <a:tabLst>
                <a:tab pos="1256665" algn="l"/>
                <a:tab pos="4908550" algn="l"/>
              </a:tabLst>
            </a:pPr>
            <a:r>
              <a:rPr lang="en-US" sz="3050" b="0" spc="150" dirty="0" smtClean="0">
                <a:solidFill>
                  <a:srgbClr val="0CACE8"/>
                </a:solidFill>
                <a:latin typeface="Bookman Old Style"/>
                <a:cs typeface="Bookman Old Style"/>
              </a:rPr>
              <a:t>VARIABLE DECELARATION RULES</a:t>
            </a:r>
            <a:endParaRPr sz="3350">
              <a:latin typeface="Bookman Old Style"/>
              <a:cs typeface="Bookman Old Style"/>
            </a:endParaRPr>
          </a:p>
        </p:txBody>
      </p:sp>
      <p:sp>
        <p:nvSpPr>
          <p:cNvPr id="4" name="object 4"/>
          <p:cNvSpPr txBox="1"/>
          <p:nvPr/>
        </p:nvSpPr>
        <p:spPr>
          <a:xfrm>
            <a:off x="1225904" y="1699241"/>
            <a:ext cx="7341234" cy="2961640"/>
          </a:xfrm>
          <a:prstGeom prst="rect">
            <a:avLst/>
          </a:prstGeom>
        </p:spPr>
        <p:txBody>
          <a:bodyPr vert="horz" wrap="square" lIns="0" tIns="91440" rIns="0" bIns="0" rtlCol="0">
            <a:spAutoFit/>
          </a:bodyPr>
          <a:lstStyle/>
          <a:p>
            <a:pPr marL="12700">
              <a:lnSpc>
                <a:spcPct val="100000"/>
              </a:lnSpc>
              <a:spcBef>
                <a:spcPts val="720"/>
              </a:spcBef>
            </a:pPr>
            <a:r>
              <a:rPr sz="2750" spc="100" dirty="0">
                <a:solidFill>
                  <a:srgbClr val="ED0101"/>
                </a:solidFill>
                <a:latin typeface="Times New Roman"/>
                <a:cs typeface="Times New Roman"/>
              </a:rPr>
              <a:t>Naming </a:t>
            </a:r>
            <a:r>
              <a:rPr sz="2750" spc="100" dirty="0">
                <a:solidFill>
                  <a:srgbClr val="E10C0A"/>
                </a:solidFill>
                <a:latin typeface="Times New Roman"/>
                <a:cs typeface="Times New Roman"/>
              </a:rPr>
              <a:t>a</a:t>
            </a:r>
            <a:r>
              <a:rPr sz="2750" spc="245" dirty="0">
                <a:solidFill>
                  <a:srgbClr val="E10C0A"/>
                </a:solidFill>
                <a:latin typeface="Times New Roman"/>
                <a:cs typeface="Times New Roman"/>
              </a:rPr>
              <a:t> </a:t>
            </a:r>
            <a:r>
              <a:rPr sz="2750" spc="105" dirty="0">
                <a:solidFill>
                  <a:srgbClr val="E80A05"/>
                </a:solidFill>
                <a:latin typeface="Times New Roman"/>
                <a:cs typeface="Times New Roman"/>
              </a:rPr>
              <a:t>Variable</a:t>
            </a:r>
            <a:endParaRPr sz="2750">
              <a:latin typeface="Times New Roman"/>
              <a:cs typeface="Times New Roman"/>
            </a:endParaRPr>
          </a:p>
          <a:p>
            <a:pPr marL="135890">
              <a:lnSpc>
                <a:spcPct val="100000"/>
              </a:lnSpc>
              <a:spcBef>
                <a:spcPts val="530"/>
              </a:spcBef>
              <a:tabLst>
                <a:tab pos="386715" algn="l"/>
              </a:tabLst>
            </a:pPr>
            <a:r>
              <a:rPr sz="2250" spc="-395" dirty="0">
                <a:solidFill>
                  <a:srgbClr val="FD8334"/>
                </a:solidFill>
                <a:latin typeface="Times New Roman"/>
                <a:cs typeface="Times New Roman"/>
              </a:rPr>
              <a:t>“	</a:t>
            </a:r>
            <a:r>
              <a:rPr sz="2250" spc="135" dirty="0">
                <a:latin typeface="Times New Roman"/>
                <a:cs typeface="Times New Roman"/>
              </a:rPr>
              <a:t>Must </a:t>
            </a:r>
            <a:r>
              <a:rPr sz="2250" spc="75" dirty="0">
                <a:latin typeface="Times New Roman"/>
                <a:cs typeface="Times New Roman"/>
              </a:rPr>
              <a:t>be </a:t>
            </a:r>
            <a:r>
              <a:rPr sz="2250" spc="70" dirty="0">
                <a:latin typeface="Times New Roman"/>
                <a:cs typeface="Times New Roman"/>
              </a:rPr>
              <a:t>a </a:t>
            </a:r>
            <a:r>
              <a:rPr sz="2250" spc="90" dirty="0">
                <a:latin typeface="Times New Roman"/>
                <a:cs typeface="Times New Roman"/>
              </a:rPr>
              <a:t>valid</a:t>
            </a:r>
            <a:r>
              <a:rPr sz="2250" spc="415" dirty="0">
                <a:latin typeface="Times New Roman"/>
                <a:cs typeface="Times New Roman"/>
              </a:rPr>
              <a:t> </a:t>
            </a:r>
            <a:r>
              <a:rPr sz="2250" spc="100" dirty="0">
                <a:latin typeface="Times New Roman"/>
                <a:cs typeface="Times New Roman"/>
              </a:rPr>
              <a:t>identifier.</a:t>
            </a:r>
            <a:endParaRPr sz="2250">
              <a:latin typeface="Times New Roman"/>
              <a:cs typeface="Times New Roman"/>
            </a:endParaRPr>
          </a:p>
          <a:p>
            <a:pPr marL="405130" marR="3616960" indent="-18415">
              <a:lnSpc>
                <a:spcPct val="117600"/>
              </a:lnSpc>
            </a:pPr>
            <a:r>
              <a:rPr sz="2250" spc="135" dirty="0">
                <a:latin typeface="Times New Roman"/>
                <a:cs typeface="Times New Roman"/>
              </a:rPr>
              <a:t>Must </a:t>
            </a:r>
            <a:r>
              <a:rPr sz="2250" spc="85" dirty="0">
                <a:latin typeface="Times New Roman"/>
                <a:cs typeface="Times New Roman"/>
              </a:rPr>
              <a:t>not </a:t>
            </a:r>
            <a:r>
              <a:rPr sz="2250" spc="75" dirty="0">
                <a:latin typeface="Times New Roman"/>
                <a:cs typeface="Times New Roman"/>
              </a:rPr>
              <a:t>be </a:t>
            </a:r>
            <a:r>
              <a:rPr sz="2250" spc="70" dirty="0">
                <a:latin typeface="Times New Roman"/>
                <a:cs typeface="Times New Roman"/>
              </a:rPr>
              <a:t>a </a:t>
            </a:r>
            <a:r>
              <a:rPr sz="2250" spc="65" dirty="0">
                <a:latin typeface="Times New Roman"/>
                <a:cs typeface="Times New Roman"/>
              </a:rPr>
              <a:t>keyword  </a:t>
            </a:r>
            <a:r>
              <a:rPr sz="2250" spc="120" dirty="0">
                <a:latin typeface="Times New Roman"/>
                <a:cs typeface="Times New Roman"/>
              </a:rPr>
              <a:t>Names </a:t>
            </a:r>
            <a:r>
              <a:rPr sz="2250" spc="90" dirty="0">
                <a:latin typeface="Times New Roman"/>
                <a:cs typeface="Times New Roman"/>
              </a:rPr>
              <a:t>are </a:t>
            </a:r>
            <a:r>
              <a:rPr sz="2250" spc="95" dirty="0">
                <a:latin typeface="Times New Roman"/>
                <a:cs typeface="Times New Roman"/>
              </a:rPr>
              <a:t>case</a:t>
            </a:r>
            <a:r>
              <a:rPr sz="2250" spc="375" dirty="0">
                <a:latin typeface="Times New Roman"/>
                <a:cs typeface="Times New Roman"/>
              </a:rPr>
              <a:t> </a:t>
            </a:r>
            <a:r>
              <a:rPr sz="2250" spc="105" dirty="0">
                <a:latin typeface="Times New Roman"/>
                <a:cs typeface="Times New Roman"/>
              </a:rPr>
              <a:t>sensitive.</a:t>
            </a:r>
            <a:endParaRPr sz="2250">
              <a:latin typeface="Times New Roman"/>
              <a:cs typeface="Times New Roman"/>
            </a:endParaRPr>
          </a:p>
          <a:p>
            <a:pPr marL="133985" marR="361950" indent="254635">
              <a:lnSpc>
                <a:spcPct val="117600"/>
              </a:lnSpc>
              <a:spcBef>
                <a:spcPts val="80"/>
              </a:spcBef>
              <a:tabLst>
                <a:tab pos="395605" algn="l"/>
              </a:tabLst>
            </a:pPr>
            <a:r>
              <a:rPr sz="2250" spc="100" dirty="0">
                <a:latin typeface="Times New Roman"/>
                <a:cs typeface="Times New Roman"/>
              </a:rPr>
              <a:t>Variables </a:t>
            </a:r>
            <a:r>
              <a:rPr sz="2250" spc="95" dirty="0">
                <a:latin typeface="Times New Roman"/>
                <a:cs typeface="Times New Roman"/>
              </a:rPr>
              <a:t>are </a:t>
            </a:r>
            <a:r>
              <a:rPr sz="2250" spc="90" dirty="0">
                <a:latin typeface="Times New Roman"/>
                <a:cs typeface="Times New Roman"/>
              </a:rPr>
              <a:t>identified </a:t>
            </a:r>
            <a:r>
              <a:rPr sz="2250" spc="55" dirty="0">
                <a:latin typeface="Times New Roman"/>
                <a:cs typeface="Times New Roman"/>
              </a:rPr>
              <a:t>by </a:t>
            </a:r>
            <a:r>
              <a:rPr sz="2250" spc="70" dirty="0">
                <a:latin typeface="Times New Roman"/>
                <a:cs typeface="Times New Roman"/>
              </a:rPr>
              <a:t>only </a:t>
            </a:r>
            <a:r>
              <a:rPr sz="2250" spc="100" dirty="0">
                <a:latin typeface="Times New Roman"/>
                <a:cs typeface="Times New Roman"/>
              </a:rPr>
              <a:t>first </a:t>
            </a:r>
            <a:r>
              <a:rPr sz="2250" spc="35" dirty="0">
                <a:latin typeface="Times New Roman"/>
                <a:cs typeface="Times New Roman"/>
              </a:rPr>
              <a:t>32 </a:t>
            </a:r>
            <a:r>
              <a:rPr sz="2250" spc="125" dirty="0">
                <a:latin typeface="Times New Roman"/>
                <a:cs typeface="Times New Roman"/>
              </a:rPr>
              <a:t>characters.  </a:t>
            </a:r>
            <a:r>
              <a:rPr sz="2250" dirty="0">
                <a:latin typeface="Times New Roman"/>
                <a:cs typeface="Times New Roman"/>
              </a:rPr>
              <a:t> </a:t>
            </a:r>
            <a:r>
              <a:rPr sz="2250" spc="60" dirty="0">
                <a:solidFill>
                  <a:srgbClr val="F9822F"/>
                </a:solidFill>
                <a:latin typeface="Times New Roman"/>
                <a:cs typeface="Times New Roman"/>
              </a:rPr>
              <a:t>'	</a:t>
            </a:r>
            <a:r>
              <a:rPr sz="2250" spc="110" dirty="0">
                <a:latin typeface="Times New Roman"/>
                <a:cs typeface="Times New Roman"/>
              </a:rPr>
              <a:t>Library </a:t>
            </a:r>
            <a:r>
              <a:rPr sz="2250" spc="55" dirty="0">
                <a:latin typeface="Times New Roman"/>
                <a:cs typeface="Times New Roman"/>
              </a:rPr>
              <a:t>commonly </a:t>
            </a:r>
            <a:r>
              <a:rPr sz="2250" spc="114" dirty="0">
                <a:latin typeface="Times New Roman"/>
                <a:cs typeface="Times New Roman"/>
              </a:rPr>
              <a:t>uses </a:t>
            </a:r>
            <a:r>
              <a:rPr sz="2250" spc="150" dirty="0">
                <a:latin typeface="Times New Roman"/>
                <a:cs typeface="Times New Roman"/>
              </a:rPr>
              <a:t>names </a:t>
            </a:r>
            <a:r>
              <a:rPr sz="2250" spc="110" dirty="0">
                <a:latin typeface="Times New Roman"/>
                <a:cs typeface="Times New Roman"/>
              </a:rPr>
              <a:t>beginning</a:t>
            </a:r>
            <a:r>
              <a:rPr sz="2250" spc="75" dirty="0">
                <a:latin typeface="Times New Roman"/>
                <a:cs typeface="Times New Roman"/>
              </a:rPr>
              <a:t> </a:t>
            </a:r>
            <a:r>
              <a:rPr sz="2250" spc="105" dirty="0">
                <a:latin typeface="Times New Roman"/>
                <a:cs typeface="Times New Roman"/>
              </a:rPr>
              <a:t>with</a:t>
            </a:r>
            <a:endParaRPr sz="2250">
              <a:latin typeface="Times New Roman"/>
              <a:cs typeface="Times New Roman"/>
            </a:endParaRPr>
          </a:p>
          <a:p>
            <a:pPr marL="405130">
              <a:lnSpc>
                <a:spcPct val="100000"/>
              </a:lnSpc>
              <a:spcBef>
                <a:spcPts val="475"/>
              </a:spcBef>
            </a:pPr>
            <a:r>
              <a:rPr sz="2250" spc="114" dirty="0">
                <a:latin typeface="Times New Roman"/>
                <a:cs typeface="Times New Roman"/>
              </a:rPr>
              <a:t>Naming </a:t>
            </a:r>
            <a:r>
              <a:rPr sz="2250" spc="90" dirty="0">
                <a:latin typeface="Times New Roman"/>
                <a:cs typeface="Times New Roman"/>
              </a:rPr>
              <a:t>Styles: </a:t>
            </a:r>
            <a:r>
              <a:rPr sz="2250" spc="110" dirty="0">
                <a:latin typeface="Times New Roman"/>
                <a:cs typeface="Times New Roman"/>
              </a:rPr>
              <a:t>Uppercase </a:t>
            </a:r>
            <a:r>
              <a:rPr sz="2250" spc="80" dirty="0">
                <a:latin typeface="Times New Roman"/>
                <a:cs typeface="Times New Roman"/>
              </a:rPr>
              <a:t>style </a:t>
            </a:r>
            <a:r>
              <a:rPr sz="2250" spc="105" dirty="0">
                <a:latin typeface="Times New Roman"/>
                <a:cs typeface="Times New Roman"/>
              </a:rPr>
              <a:t>and </a:t>
            </a:r>
            <a:r>
              <a:rPr sz="2250" spc="100" dirty="0">
                <a:latin typeface="Times New Roman"/>
                <a:cs typeface="Times New Roman"/>
              </a:rPr>
              <a:t>Underscore</a:t>
            </a:r>
            <a:r>
              <a:rPr sz="2250" spc="260" dirty="0">
                <a:latin typeface="Times New Roman"/>
                <a:cs typeface="Times New Roman"/>
              </a:rPr>
              <a:t> </a:t>
            </a:r>
            <a:r>
              <a:rPr sz="2250" spc="80" dirty="0">
                <a:latin typeface="Times New Roman"/>
                <a:cs typeface="Times New Roman"/>
              </a:rPr>
              <a:t>style</a:t>
            </a:r>
            <a:endParaRPr sz="2250">
              <a:latin typeface="Times New Roman"/>
              <a:cs typeface="Times New Roman"/>
            </a:endParaRPr>
          </a:p>
        </p:txBody>
      </p:sp>
      <p:sp>
        <p:nvSpPr>
          <p:cNvPr id="5" name="object 5"/>
          <p:cNvSpPr txBox="1"/>
          <p:nvPr/>
        </p:nvSpPr>
        <p:spPr>
          <a:xfrm>
            <a:off x="1608726" y="4622788"/>
            <a:ext cx="3160395" cy="852169"/>
          </a:xfrm>
          <a:prstGeom prst="rect">
            <a:avLst/>
          </a:prstGeom>
        </p:spPr>
        <p:txBody>
          <a:bodyPr vert="horz" wrap="square" lIns="0" tIns="12065" rIns="0" bIns="0" rtlCol="0">
            <a:spAutoFit/>
          </a:bodyPr>
          <a:lstStyle/>
          <a:p>
            <a:pPr marL="12700" marR="5080">
              <a:lnSpc>
                <a:spcPct val="126099"/>
              </a:lnSpc>
              <a:spcBef>
                <a:spcPts val="95"/>
              </a:spcBef>
              <a:tabLst>
                <a:tab pos="2325370" algn="l"/>
              </a:tabLst>
            </a:pPr>
            <a:r>
              <a:rPr sz="2150" spc="-5" dirty="0">
                <a:latin typeface="Courier New"/>
                <a:cs typeface="Courier New"/>
              </a:rPr>
              <a:t>lowerLimi</a:t>
            </a:r>
            <a:r>
              <a:rPr sz="2150" dirty="0">
                <a:latin typeface="Courier New"/>
                <a:cs typeface="Courier New"/>
              </a:rPr>
              <a:t>t	</a:t>
            </a:r>
            <a:r>
              <a:rPr sz="2150" spc="-5" dirty="0">
                <a:latin typeface="Courier New"/>
                <a:cs typeface="Courier New"/>
              </a:rPr>
              <a:t>lower  incomeTax</a:t>
            </a:r>
            <a:endParaRPr sz="2150">
              <a:latin typeface="Courier New"/>
              <a:cs typeface="Courier New"/>
            </a:endParaRPr>
          </a:p>
        </p:txBody>
      </p:sp>
      <p:sp>
        <p:nvSpPr>
          <p:cNvPr id="6" name="object 6"/>
          <p:cNvSpPr txBox="1"/>
          <p:nvPr/>
        </p:nvSpPr>
        <p:spPr>
          <a:xfrm>
            <a:off x="4934372" y="4622788"/>
            <a:ext cx="1675764" cy="852169"/>
          </a:xfrm>
          <a:prstGeom prst="rect">
            <a:avLst/>
          </a:prstGeom>
        </p:spPr>
        <p:txBody>
          <a:bodyPr vert="horz" wrap="square" lIns="0" tIns="12065" rIns="0" bIns="0" rtlCol="0">
            <a:spAutoFit/>
          </a:bodyPr>
          <a:lstStyle/>
          <a:p>
            <a:pPr marL="12700" marR="5080">
              <a:lnSpc>
                <a:spcPct val="126099"/>
              </a:lnSpc>
              <a:spcBef>
                <a:spcPts val="95"/>
              </a:spcBef>
            </a:pPr>
            <a:r>
              <a:rPr sz="2150" spc="-15" dirty="0">
                <a:latin typeface="Courier New"/>
                <a:cs typeface="Courier New"/>
              </a:rPr>
              <a:t>limit  </a:t>
            </a:r>
            <a:r>
              <a:rPr sz="2150" dirty="0">
                <a:latin typeface="Courier New"/>
                <a:cs typeface="Courier New"/>
              </a:rPr>
              <a:t>income</a:t>
            </a:r>
            <a:r>
              <a:rPr sz="2150" spc="40" dirty="0">
                <a:latin typeface="Courier New"/>
                <a:cs typeface="Courier New"/>
              </a:rPr>
              <a:t> </a:t>
            </a:r>
            <a:r>
              <a:rPr sz="2150" spc="-30" dirty="0">
                <a:latin typeface="Courier New"/>
                <a:cs typeface="Courier New"/>
              </a:rPr>
              <a:t>tax</a:t>
            </a:r>
            <a:endParaRPr sz="2150">
              <a:latin typeface="Courier New"/>
              <a:cs typeface="Courier New"/>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idx="1"/>
          </p:nvPr>
        </p:nvSpPr>
        <p:spPr>
          <a:xfrm>
            <a:off x="1231900" y="654050"/>
            <a:ext cx="7557770" cy="5748689"/>
          </a:xfrm>
          <a:prstGeom prst="rect">
            <a:avLst/>
          </a:prstGeom>
        </p:spPr>
        <p:txBody>
          <a:bodyPr vert="horz" wrap="square" lIns="0" tIns="110489" rIns="0" bIns="0" rtlCol="0">
            <a:spAutoFit/>
          </a:bodyPr>
          <a:lstStyle/>
          <a:p>
            <a:pPr marL="12700">
              <a:lnSpc>
                <a:spcPct val="100000"/>
              </a:lnSpc>
              <a:spcBef>
                <a:spcPts val="869"/>
              </a:spcBef>
              <a:buNone/>
            </a:pPr>
            <a:r>
              <a:rPr spc="-85" dirty="0">
                <a:solidFill>
                  <a:srgbClr val="FF0000"/>
                </a:solidFill>
              </a:rPr>
              <a:t>Declaring </a:t>
            </a:r>
            <a:r>
              <a:rPr spc="-240" dirty="0">
                <a:solidFill>
                  <a:srgbClr val="FF0000"/>
                </a:solidFill>
              </a:rPr>
              <a:t>a</a:t>
            </a:r>
            <a:r>
              <a:rPr spc="-480" dirty="0">
                <a:solidFill>
                  <a:srgbClr val="FF0000"/>
                </a:solidFill>
              </a:rPr>
              <a:t> </a:t>
            </a:r>
            <a:r>
              <a:rPr spc="-70" dirty="0">
                <a:solidFill>
                  <a:srgbClr val="FF0000"/>
                </a:solidFill>
              </a:rPr>
              <a:t>Variable</a:t>
            </a:r>
          </a:p>
          <a:p>
            <a:pPr marL="165735">
              <a:lnSpc>
                <a:spcPct val="100000"/>
              </a:lnSpc>
              <a:spcBef>
                <a:spcPts val="650"/>
              </a:spcBef>
              <a:tabLst>
                <a:tab pos="427990" algn="l"/>
              </a:tabLst>
            </a:pPr>
            <a:r>
              <a:rPr sz="2150" spc="-95" smtClean="0">
                <a:solidFill>
                  <a:srgbClr val="000000"/>
                </a:solidFill>
              </a:rPr>
              <a:t>Each </a:t>
            </a:r>
            <a:r>
              <a:rPr sz="2150" spc="-10" dirty="0">
                <a:solidFill>
                  <a:srgbClr val="000000"/>
                </a:solidFill>
              </a:rPr>
              <a:t>variable </a:t>
            </a:r>
            <a:r>
              <a:rPr sz="2150" spc="-105" dirty="0">
                <a:solidFill>
                  <a:srgbClr val="000000"/>
                </a:solidFill>
              </a:rPr>
              <a:t>used </a:t>
            </a:r>
            <a:r>
              <a:rPr sz="2150" spc="-100" dirty="0">
                <a:solidFill>
                  <a:srgbClr val="000000"/>
                </a:solidFill>
              </a:rPr>
              <a:t>must </a:t>
            </a:r>
            <a:r>
              <a:rPr sz="2150" spc="-65" dirty="0">
                <a:solidFill>
                  <a:srgbClr val="000000"/>
                </a:solidFill>
              </a:rPr>
              <a:t>be</a:t>
            </a:r>
            <a:r>
              <a:rPr sz="2150" spc="385" dirty="0">
                <a:solidFill>
                  <a:srgbClr val="000000"/>
                </a:solidFill>
              </a:rPr>
              <a:t> </a:t>
            </a:r>
            <a:r>
              <a:rPr sz="2150" spc="-60" dirty="0">
                <a:solidFill>
                  <a:srgbClr val="000000"/>
                </a:solidFill>
              </a:rPr>
              <a:t>declared.</a:t>
            </a:r>
            <a:endParaRPr sz="2150"/>
          </a:p>
          <a:p>
            <a:pPr marL="421640">
              <a:lnSpc>
                <a:spcPct val="100000"/>
              </a:lnSpc>
              <a:spcBef>
                <a:spcPts val="645"/>
              </a:spcBef>
            </a:pPr>
            <a:r>
              <a:rPr sz="2100" spc="105" dirty="0">
                <a:solidFill>
                  <a:srgbClr val="000000"/>
                </a:solidFill>
              </a:rPr>
              <a:t>A </a:t>
            </a:r>
            <a:r>
              <a:rPr sz="2100" spc="-35" dirty="0">
                <a:solidFill>
                  <a:srgbClr val="000000"/>
                </a:solidFill>
              </a:rPr>
              <a:t>form </a:t>
            </a:r>
            <a:r>
              <a:rPr sz="2100" spc="-65" dirty="0">
                <a:solidFill>
                  <a:srgbClr val="000000"/>
                </a:solidFill>
              </a:rPr>
              <a:t>of </a:t>
            </a:r>
            <a:r>
              <a:rPr sz="2100" spc="-85" dirty="0">
                <a:solidFill>
                  <a:srgbClr val="000000"/>
                </a:solidFill>
              </a:rPr>
              <a:t>a </a:t>
            </a:r>
            <a:r>
              <a:rPr sz="2100" spc="-25" dirty="0">
                <a:solidFill>
                  <a:srgbClr val="000000"/>
                </a:solidFill>
              </a:rPr>
              <a:t>declaration </a:t>
            </a:r>
            <a:r>
              <a:rPr sz="2100" spc="-30" dirty="0">
                <a:solidFill>
                  <a:srgbClr val="000000"/>
                </a:solidFill>
              </a:rPr>
              <a:t>statement</a:t>
            </a:r>
            <a:r>
              <a:rPr sz="2100" spc="80" dirty="0">
                <a:solidFill>
                  <a:srgbClr val="000000"/>
                </a:solidFill>
              </a:rPr>
              <a:t> </a:t>
            </a:r>
            <a:r>
              <a:rPr sz="2100" spc="-20" dirty="0">
                <a:solidFill>
                  <a:srgbClr val="000000"/>
                </a:solidFill>
              </a:rPr>
              <a:t>is</a:t>
            </a:r>
            <a:endParaRPr sz="2100"/>
          </a:p>
          <a:p>
            <a:pPr marL="424815">
              <a:lnSpc>
                <a:spcPct val="100000"/>
              </a:lnSpc>
              <a:spcBef>
                <a:spcPts val="660"/>
              </a:spcBef>
            </a:pPr>
            <a:r>
              <a:rPr sz="2100" b="0" spc="35" dirty="0">
                <a:solidFill>
                  <a:srgbClr val="000000"/>
                </a:solidFill>
                <a:latin typeface="Courier New"/>
                <a:cs typeface="Courier New"/>
              </a:rPr>
              <a:t>data-type </a:t>
            </a:r>
            <a:r>
              <a:rPr sz="2100" b="0" spc="25" dirty="0">
                <a:solidFill>
                  <a:srgbClr val="000000"/>
                </a:solidFill>
                <a:latin typeface="Courier New"/>
                <a:cs typeface="Courier New"/>
              </a:rPr>
              <a:t>varl,</a:t>
            </a:r>
            <a:r>
              <a:rPr sz="2100" b="0" spc="400" dirty="0">
                <a:solidFill>
                  <a:srgbClr val="000000"/>
                </a:solidFill>
                <a:latin typeface="Courier New"/>
                <a:cs typeface="Courier New"/>
              </a:rPr>
              <a:t> </a:t>
            </a:r>
            <a:r>
              <a:rPr sz="2100" b="0" spc="-155" dirty="0">
                <a:solidFill>
                  <a:srgbClr val="000000"/>
                </a:solidFill>
                <a:latin typeface="Courier New"/>
                <a:cs typeface="Courier New"/>
              </a:rPr>
              <a:t>var2,.:;</a:t>
            </a:r>
            <a:endParaRPr sz="2100">
              <a:latin typeface="Courier New"/>
              <a:cs typeface="Courier New"/>
            </a:endParaRPr>
          </a:p>
          <a:p>
            <a:pPr marL="415925" marR="5080" indent="-363538">
              <a:lnSpc>
                <a:spcPct val="102099"/>
              </a:lnSpc>
              <a:spcBef>
                <a:spcPts val="630"/>
              </a:spcBef>
            </a:pPr>
            <a:r>
              <a:rPr sz="2150" spc="-35" dirty="0">
                <a:solidFill>
                  <a:srgbClr val="000000"/>
                </a:solidFill>
              </a:rPr>
              <a:t>Declaration </a:t>
            </a:r>
            <a:r>
              <a:rPr sz="2150" spc="-105" dirty="0">
                <a:solidFill>
                  <a:srgbClr val="000000"/>
                </a:solidFill>
              </a:rPr>
              <a:t>announces </a:t>
            </a:r>
            <a:r>
              <a:rPr sz="2150" spc="-60" dirty="0">
                <a:solidFill>
                  <a:srgbClr val="000000"/>
                </a:solidFill>
              </a:rPr>
              <a:t>the </a:t>
            </a:r>
            <a:r>
              <a:rPr sz="2150" spc="-50" dirty="0">
                <a:solidFill>
                  <a:srgbClr val="000000"/>
                </a:solidFill>
              </a:rPr>
              <a:t>data </a:t>
            </a:r>
            <a:r>
              <a:rPr sz="2150" spc="-35" dirty="0">
                <a:solidFill>
                  <a:srgbClr val="000000"/>
                </a:solidFill>
              </a:rPr>
              <a:t>type </a:t>
            </a:r>
            <a:r>
              <a:rPr sz="2150" spc="-50" dirty="0">
                <a:solidFill>
                  <a:srgbClr val="000000"/>
                </a:solidFill>
              </a:rPr>
              <a:t>of </a:t>
            </a:r>
            <a:r>
              <a:rPr sz="2150" spc="-110" dirty="0">
                <a:solidFill>
                  <a:srgbClr val="000000"/>
                </a:solidFill>
              </a:rPr>
              <a:t>a </a:t>
            </a:r>
            <a:r>
              <a:rPr sz="2150" spc="-20" dirty="0">
                <a:solidFill>
                  <a:srgbClr val="000000"/>
                </a:solidFill>
              </a:rPr>
              <a:t>variable </a:t>
            </a:r>
            <a:r>
              <a:rPr sz="2150" spc="-55" dirty="0">
                <a:solidFill>
                  <a:srgbClr val="000000"/>
                </a:solidFill>
              </a:rPr>
              <a:t>and  allocates </a:t>
            </a:r>
            <a:r>
              <a:rPr sz="2150" spc="-50" dirty="0">
                <a:solidFill>
                  <a:srgbClr val="000000"/>
                </a:solidFill>
              </a:rPr>
              <a:t>appropriate </a:t>
            </a:r>
            <a:r>
              <a:rPr sz="2150" spc="-75" dirty="0">
                <a:solidFill>
                  <a:srgbClr val="000000"/>
                </a:solidFill>
              </a:rPr>
              <a:t>memory </a:t>
            </a:r>
            <a:r>
              <a:rPr sz="2150" spc="-55" dirty="0">
                <a:solidFill>
                  <a:srgbClr val="000000"/>
                </a:solidFill>
              </a:rPr>
              <a:t>location. </a:t>
            </a:r>
            <a:r>
              <a:rPr sz="2150" spc="15" dirty="0">
                <a:solidFill>
                  <a:srgbClr val="000000"/>
                </a:solidFill>
              </a:rPr>
              <a:t>No </a:t>
            </a:r>
            <a:r>
              <a:rPr sz="2150" spc="5" dirty="0">
                <a:solidFill>
                  <a:srgbClr val="000000"/>
                </a:solidFill>
              </a:rPr>
              <a:t>initial </a:t>
            </a:r>
            <a:r>
              <a:rPr sz="2150" spc="-20" dirty="0">
                <a:solidFill>
                  <a:srgbClr val="000000"/>
                </a:solidFill>
              </a:rPr>
              <a:t>value  </a:t>
            </a:r>
            <a:r>
              <a:rPr sz="2150" spc="25" dirty="0">
                <a:solidFill>
                  <a:srgbClr val="000000"/>
                </a:solidFill>
              </a:rPr>
              <a:t>(like </a:t>
            </a:r>
            <a:r>
              <a:rPr sz="2150" spc="-65" dirty="0">
                <a:solidFill>
                  <a:srgbClr val="000000"/>
                </a:solidFill>
              </a:rPr>
              <a:t>0 </a:t>
            </a:r>
            <a:r>
              <a:rPr sz="2150" spc="-40" dirty="0">
                <a:solidFill>
                  <a:srgbClr val="000000"/>
                </a:solidFill>
              </a:rPr>
              <a:t>for </a:t>
            </a:r>
            <a:r>
              <a:rPr sz="2150" spc="-15" dirty="0">
                <a:solidFill>
                  <a:srgbClr val="000000"/>
                </a:solidFill>
              </a:rPr>
              <a:t>integers) </a:t>
            </a:r>
            <a:r>
              <a:rPr sz="2150" spc="-95" dirty="0">
                <a:solidFill>
                  <a:srgbClr val="000000"/>
                </a:solidFill>
              </a:rPr>
              <a:t>should </a:t>
            </a:r>
            <a:r>
              <a:rPr sz="2150" spc="-100" dirty="0">
                <a:solidFill>
                  <a:srgbClr val="000000"/>
                </a:solidFill>
              </a:rPr>
              <a:t>be</a:t>
            </a:r>
            <a:r>
              <a:rPr sz="2150" spc="204" dirty="0">
                <a:solidFill>
                  <a:srgbClr val="000000"/>
                </a:solidFill>
              </a:rPr>
              <a:t> </a:t>
            </a:r>
            <a:r>
              <a:rPr sz="2150" spc="-95" dirty="0">
                <a:solidFill>
                  <a:srgbClr val="000000"/>
                </a:solidFill>
              </a:rPr>
              <a:t>assumed.</a:t>
            </a:r>
            <a:endParaRPr sz="2150"/>
          </a:p>
          <a:p>
            <a:pPr marL="422275" marR="179070" indent="-422275">
              <a:lnSpc>
                <a:spcPct val="102099"/>
              </a:lnSpc>
              <a:spcBef>
                <a:spcPts val="540"/>
              </a:spcBef>
              <a:tabLst>
                <a:tab pos="420370" algn="l"/>
              </a:tabLst>
            </a:pPr>
            <a:r>
              <a:rPr sz="2150" spc="85" smtClean="0">
                <a:solidFill>
                  <a:srgbClr val="000000"/>
                </a:solidFill>
              </a:rPr>
              <a:t>It </a:t>
            </a:r>
            <a:r>
              <a:rPr sz="2150" dirty="0">
                <a:solidFill>
                  <a:srgbClr val="000000"/>
                </a:solidFill>
              </a:rPr>
              <a:t>is </a:t>
            </a:r>
            <a:r>
              <a:rPr sz="2150" spc="-80" dirty="0">
                <a:solidFill>
                  <a:srgbClr val="000000"/>
                </a:solidFill>
              </a:rPr>
              <a:t>possible </a:t>
            </a:r>
            <a:r>
              <a:rPr sz="2150" spc="-65" dirty="0">
                <a:solidFill>
                  <a:srgbClr val="000000"/>
                </a:solidFill>
              </a:rPr>
              <a:t>to </a:t>
            </a:r>
            <a:r>
              <a:rPr sz="2150" spc="-70" dirty="0">
                <a:solidFill>
                  <a:srgbClr val="000000"/>
                </a:solidFill>
              </a:rPr>
              <a:t>assign </a:t>
            </a:r>
            <a:r>
              <a:rPr sz="2150" spc="-95" dirty="0">
                <a:solidFill>
                  <a:srgbClr val="000000"/>
                </a:solidFill>
              </a:rPr>
              <a:t>an </a:t>
            </a:r>
            <a:r>
              <a:rPr sz="2150" spc="-15" dirty="0">
                <a:solidFill>
                  <a:srgbClr val="000000"/>
                </a:solidFill>
              </a:rPr>
              <a:t>initial </a:t>
            </a:r>
            <a:r>
              <a:rPr sz="2150" spc="-45" dirty="0">
                <a:solidFill>
                  <a:srgbClr val="000000"/>
                </a:solidFill>
              </a:rPr>
              <a:t>value </a:t>
            </a:r>
            <a:r>
              <a:rPr sz="2150" spc="-65" dirty="0">
                <a:solidFill>
                  <a:srgbClr val="000000"/>
                </a:solidFill>
              </a:rPr>
              <a:t>to </a:t>
            </a:r>
            <a:r>
              <a:rPr sz="2150" spc="-110" dirty="0">
                <a:solidFill>
                  <a:srgbClr val="000000"/>
                </a:solidFill>
              </a:rPr>
              <a:t>a </a:t>
            </a:r>
            <a:r>
              <a:rPr sz="2150" spc="-10" dirty="0">
                <a:solidFill>
                  <a:srgbClr val="000000"/>
                </a:solidFill>
              </a:rPr>
              <a:t>variable </a:t>
            </a:r>
            <a:r>
              <a:rPr sz="2150" spc="-25" dirty="0">
                <a:solidFill>
                  <a:srgbClr val="000000"/>
                </a:solidFill>
              </a:rPr>
              <a:t>in  </a:t>
            </a:r>
            <a:r>
              <a:rPr sz="2150" spc="-35" dirty="0">
                <a:solidFill>
                  <a:srgbClr val="000000"/>
                </a:solidFill>
              </a:rPr>
              <a:t>the </a:t>
            </a:r>
            <a:r>
              <a:rPr sz="2150" spc="-45" dirty="0">
                <a:solidFill>
                  <a:srgbClr val="000000"/>
                </a:solidFill>
              </a:rPr>
              <a:t>declaration</a:t>
            </a:r>
            <a:r>
              <a:rPr sz="2150" spc="130" dirty="0">
                <a:solidFill>
                  <a:srgbClr val="000000"/>
                </a:solidFill>
              </a:rPr>
              <a:t> </a:t>
            </a:r>
            <a:r>
              <a:rPr sz="2150" spc="-15" dirty="0">
                <a:solidFill>
                  <a:srgbClr val="000000"/>
                </a:solidFill>
              </a:rPr>
              <a:t>itself.</a:t>
            </a:r>
            <a:endParaRPr sz="2150"/>
          </a:p>
          <a:p>
            <a:pPr marL="424815">
              <a:lnSpc>
                <a:spcPct val="100000"/>
              </a:lnSpc>
              <a:spcBef>
                <a:spcPts val="645"/>
              </a:spcBef>
            </a:pPr>
            <a:r>
              <a:rPr sz="2100" b="0" spc="35" dirty="0">
                <a:solidFill>
                  <a:srgbClr val="000000"/>
                </a:solidFill>
                <a:latin typeface="Courier New"/>
                <a:cs typeface="Courier New"/>
              </a:rPr>
              <a:t>data-type </a:t>
            </a:r>
            <a:r>
              <a:rPr sz="2100" b="0" dirty="0">
                <a:solidFill>
                  <a:srgbClr val="000000"/>
                </a:solidFill>
                <a:latin typeface="Courier New"/>
                <a:cs typeface="Courier New"/>
              </a:rPr>
              <a:t>var </a:t>
            </a:r>
            <a:r>
              <a:rPr sz="2100" b="0" spc="-85" dirty="0">
                <a:solidFill>
                  <a:srgbClr val="646464"/>
                </a:solidFill>
                <a:latin typeface="Courier New"/>
                <a:cs typeface="Courier New"/>
              </a:rPr>
              <a:t>=</a:t>
            </a:r>
            <a:r>
              <a:rPr sz="2100" b="0" spc="610" dirty="0">
                <a:solidFill>
                  <a:srgbClr val="646464"/>
                </a:solidFill>
                <a:latin typeface="Courier New"/>
                <a:cs typeface="Courier New"/>
              </a:rPr>
              <a:t> </a:t>
            </a:r>
            <a:r>
              <a:rPr sz="2100" b="0" spc="25" dirty="0">
                <a:solidFill>
                  <a:srgbClr val="000000"/>
                </a:solidFill>
                <a:latin typeface="Courier New"/>
                <a:cs typeface="Courier New"/>
              </a:rPr>
              <a:t>expression;</a:t>
            </a:r>
            <a:endParaRPr sz="2100">
              <a:latin typeface="Courier New"/>
              <a:cs typeface="Courier New"/>
            </a:endParaRPr>
          </a:p>
          <a:p>
            <a:pPr marL="420370">
              <a:lnSpc>
                <a:spcPct val="100000"/>
              </a:lnSpc>
              <a:spcBef>
                <a:spcPts val="685"/>
              </a:spcBef>
            </a:pPr>
            <a:r>
              <a:rPr sz="2150" b="0" spc="-5" dirty="0">
                <a:solidFill>
                  <a:srgbClr val="000000"/>
                </a:solidFill>
                <a:latin typeface="Courier New"/>
                <a:cs typeface="Courier New"/>
              </a:rPr>
              <a:t>Examples</a:t>
            </a:r>
            <a:endParaRPr sz="2150">
              <a:latin typeface="Courier New"/>
              <a:cs typeface="Courier New"/>
            </a:endParaRPr>
          </a:p>
          <a:p>
            <a:pPr marL="426084">
              <a:lnSpc>
                <a:spcPct val="100000"/>
              </a:lnSpc>
              <a:spcBef>
                <a:spcPts val="645"/>
              </a:spcBef>
            </a:pPr>
            <a:r>
              <a:rPr sz="2100" b="0" spc="15" dirty="0">
                <a:solidFill>
                  <a:srgbClr val="000000"/>
                </a:solidFill>
                <a:latin typeface="Courier New"/>
                <a:cs typeface="Courier New"/>
              </a:rPr>
              <a:t>int </a:t>
            </a:r>
            <a:r>
              <a:rPr sz="2100" b="0" spc="25" dirty="0">
                <a:solidFill>
                  <a:srgbClr val="000000"/>
                </a:solidFill>
                <a:latin typeface="Courier New"/>
                <a:cs typeface="Courier New"/>
              </a:rPr>
              <a:t>sum </a:t>
            </a:r>
            <a:r>
              <a:rPr sz="2100" b="0" spc="-85" dirty="0">
                <a:solidFill>
                  <a:srgbClr val="626262"/>
                </a:solidFill>
                <a:latin typeface="Courier New"/>
                <a:cs typeface="Courier New"/>
              </a:rPr>
              <a:t>=</a:t>
            </a:r>
            <a:r>
              <a:rPr sz="2100" b="0" spc="490" dirty="0">
                <a:solidFill>
                  <a:srgbClr val="626262"/>
                </a:solidFill>
                <a:latin typeface="Courier New"/>
                <a:cs typeface="Courier New"/>
              </a:rPr>
              <a:t> </a:t>
            </a:r>
            <a:r>
              <a:rPr sz="2100" b="0">
                <a:solidFill>
                  <a:srgbClr val="000000"/>
                </a:solidFill>
                <a:latin typeface="Courier New"/>
                <a:cs typeface="Courier New"/>
              </a:rPr>
              <a:t>0</a:t>
            </a:r>
            <a:r>
              <a:rPr sz="2100" b="0" smtClean="0">
                <a:solidFill>
                  <a:srgbClr val="000000"/>
                </a:solidFill>
                <a:latin typeface="Courier New"/>
                <a:cs typeface="Courier New"/>
              </a:rPr>
              <a:t>;</a:t>
            </a:r>
            <a:endParaRPr lang="en-US" sz="2100" b="0" dirty="0" smtClean="0">
              <a:solidFill>
                <a:srgbClr val="000000"/>
              </a:solidFill>
              <a:latin typeface="Courier New"/>
              <a:cs typeface="Courier New"/>
            </a:endParaRPr>
          </a:p>
          <a:p>
            <a:pPr marL="426084">
              <a:lnSpc>
                <a:spcPct val="100000"/>
              </a:lnSpc>
              <a:spcBef>
                <a:spcPts val="645"/>
              </a:spcBef>
            </a:pPr>
            <a:r>
              <a:rPr lang="en-US" sz="2100" dirty="0" smtClean="0">
                <a:solidFill>
                  <a:srgbClr val="000000"/>
                </a:solidFill>
                <a:latin typeface="Courier New"/>
                <a:cs typeface="Courier New"/>
              </a:rPr>
              <a:t>Char </a:t>
            </a:r>
            <a:r>
              <a:rPr lang="en-US" sz="2100" dirty="0" err="1" smtClean="0">
                <a:solidFill>
                  <a:srgbClr val="000000"/>
                </a:solidFill>
                <a:latin typeface="Courier New"/>
                <a:cs typeface="Courier New"/>
              </a:rPr>
              <a:t>newLine</a:t>
            </a:r>
            <a:r>
              <a:rPr lang="en-US" sz="2100" dirty="0" smtClean="0">
                <a:solidFill>
                  <a:srgbClr val="000000"/>
                </a:solidFill>
                <a:latin typeface="Courier New"/>
                <a:cs typeface="Courier New"/>
              </a:rPr>
              <a:t> = ‘\n’;</a:t>
            </a:r>
          </a:p>
          <a:p>
            <a:pPr marL="426084">
              <a:lnSpc>
                <a:spcPct val="100000"/>
              </a:lnSpc>
              <a:spcBef>
                <a:spcPts val="645"/>
              </a:spcBef>
            </a:pPr>
            <a:r>
              <a:rPr lang="en-US" sz="2100" dirty="0" smtClean="0">
                <a:solidFill>
                  <a:srgbClr val="000000"/>
                </a:solidFill>
                <a:latin typeface="Courier New"/>
                <a:cs typeface="Courier New"/>
              </a:rPr>
              <a:t>Float epsilon = 1.oe-6;</a:t>
            </a:r>
            <a:endParaRPr sz="2100">
              <a:latin typeface="Courier New"/>
              <a:cs typeface="Courier New"/>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9092" y="2390923"/>
            <a:ext cx="2154782" cy="314854"/>
          </a:xfrm>
          <a:prstGeom prst="rect">
            <a:avLst/>
          </a:prstGeom>
        </p:spPr>
      </p:pic>
      <p:sp>
        <p:nvSpPr>
          <p:cNvPr id="5" name="object 5"/>
          <p:cNvSpPr txBox="1">
            <a:spLocks noGrp="1"/>
          </p:cNvSpPr>
          <p:nvPr>
            <p:ph type="title"/>
          </p:nvPr>
        </p:nvSpPr>
        <p:spPr>
          <a:xfrm>
            <a:off x="1551124" y="336591"/>
            <a:ext cx="4071620" cy="548227"/>
          </a:xfrm>
          <a:prstGeom prst="rect">
            <a:avLst/>
          </a:prstGeom>
        </p:spPr>
        <p:txBody>
          <a:bodyPr vert="horz" wrap="square" lIns="0" tIns="17145" rIns="0" bIns="0" rtlCol="0">
            <a:spAutoFit/>
          </a:bodyPr>
          <a:lstStyle/>
          <a:p>
            <a:pPr marL="12700">
              <a:lnSpc>
                <a:spcPct val="100000"/>
              </a:lnSpc>
              <a:spcBef>
                <a:spcPts val="135"/>
              </a:spcBef>
              <a:tabLst>
                <a:tab pos="1334135" algn="l"/>
              </a:tabLst>
            </a:pPr>
            <a:r>
              <a:rPr lang="en-US" sz="3450" b="0" spc="-570" dirty="0" smtClean="0">
                <a:solidFill>
                  <a:srgbClr val="15A7DF"/>
                </a:solidFill>
                <a:latin typeface="Bookman Old Style"/>
                <a:cs typeface="Bookman Old Style"/>
              </a:rPr>
              <a:t>BASIC  DATA   TYPES</a:t>
            </a:r>
            <a:endParaRPr sz="3450">
              <a:latin typeface="Bookman Old Style"/>
              <a:cs typeface="Bookman Old Style"/>
            </a:endParaRPr>
          </a:p>
        </p:txBody>
      </p:sp>
      <p:sp>
        <p:nvSpPr>
          <p:cNvPr id="6" name="object 6"/>
          <p:cNvSpPr txBox="1"/>
          <p:nvPr/>
        </p:nvSpPr>
        <p:spPr>
          <a:xfrm>
            <a:off x="1185807" y="1709517"/>
            <a:ext cx="1560195" cy="1003300"/>
          </a:xfrm>
          <a:prstGeom prst="rect">
            <a:avLst/>
          </a:prstGeom>
        </p:spPr>
        <p:txBody>
          <a:bodyPr vert="horz" wrap="square" lIns="0" tIns="100330" rIns="0" bIns="0" rtlCol="0">
            <a:spAutoFit/>
          </a:bodyPr>
          <a:lstStyle/>
          <a:p>
            <a:pPr marL="12700">
              <a:lnSpc>
                <a:spcPct val="100000"/>
              </a:lnSpc>
              <a:spcBef>
                <a:spcPts val="790"/>
              </a:spcBef>
            </a:pPr>
            <a:r>
              <a:rPr sz="2600" spc="-360" dirty="0">
                <a:solidFill>
                  <a:srgbClr val="F00100"/>
                </a:solidFill>
                <a:latin typeface="Courier New"/>
                <a:cs typeface="Courier New"/>
              </a:rPr>
              <a:t>Definition</a:t>
            </a:r>
            <a:endParaRPr sz="2600">
              <a:latin typeface="Courier New"/>
              <a:cs typeface="Courier New"/>
            </a:endParaRPr>
          </a:p>
          <a:p>
            <a:pPr marL="346710">
              <a:lnSpc>
                <a:spcPct val="100000"/>
              </a:lnSpc>
              <a:spcBef>
                <a:spcPts val="700"/>
              </a:spcBef>
              <a:tabLst>
                <a:tab pos="1334770" algn="l"/>
              </a:tabLst>
            </a:pPr>
            <a:r>
              <a:rPr sz="2650" b="0" spc="50" dirty="0">
                <a:latin typeface="Bookman Old Style"/>
                <a:cs typeface="Bookman Old Style"/>
              </a:rPr>
              <a:t>Data	</a:t>
            </a:r>
            <a:r>
              <a:rPr sz="2650" b="0" spc="35" dirty="0">
                <a:latin typeface="Bookman Old Style"/>
                <a:cs typeface="Bookman Old Style"/>
              </a:rPr>
              <a:t>t</a:t>
            </a:r>
            <a:endParaRPr sz="2650">
              <a:latin typeface="Bookman Old Style"/>
              <a:cs typeface="Bookman Old Style"/>
            </a:endParaRPr>
          </a:p>
        </p:txBody>
      </p:sp>
      <p:sp>
        <p:nvSpPr>
          <p:cNvPr id="7" name="object 7"/>
          <p:cNvSpPr txBox="1"/>
          <p:nvPr/>
        </p:nvSpPr>
        <p:spPr>
          <a:xfrm>
            <a:off x="3086634" y="2281061"/>
            <a:ext cx="5828030" cy="431800"/>
          </a:xfrm>
          <a:prstGeom prst="rect">
            <a:avLst/>
          </a:prstGeom>
        </p:spPr>
        <p:txBody>
          <a:bodyPr vert="horz" wrap="square" lIns="0" tIns="13970" rIns="0" bIns="0" rtlCol="0">
            <a:spAutoFit/>
          </a:bodyPr>
          <a:lstStyle/>
          <a:p>
            <a:pPr marL="12700">
              <a:lnSpc>
                <a:spcPct val="100000"/>
              </a:lnSpc>
              <a:spcBef>
                <a:spcPts val="110"/>
              </a:spcBef>
              <a:tabLst>
                <a:tab pos="2139950" algn="l"/>
                <a:tab pos="2600960" algn="l"/>
                <a:tab pos="3141345" algn="l"/>
                <a:tab pos="4762500" algn="l"/>
              </a:tabLst>
            </a:pPr>
            <a:r>
              <a:rPr sz="2650" b="0" spc="25" dirty="0">
                <a:latin typeface="Bookman Old Style"/>
                <a:cs typeface="Bookman Old Style"/>
              </a:rPr>
              <a:t>e</a:t>
            </a:r>
            <a:r>
              <a:rPr sz="2650" b="0" spc="30" dirty="0">
                <a:latin typeface="Bookman Old Style"/>
                <a:cs typeface="Bookman Old Style"/>
              </a:rPr>
              <a:t>s</a:t>
            </a:r>
            <a:r>
              <a:rPr sz="2650" b="0" spc="375" dirty="0">
                <a:latin typeface="Bookman Old Style"/>
                <a:cs typeface="Bookman Old Style"/>
              </a:rPr>
              <a:t> </a:t>
            </a:r>
            <a:r>
              <a:rPr sz="2650" b="0" spc="-45" dirty="0">
                <a:latin typeface="Bookman Old Style"/>
                <a:cs typeface="Bookman Old Style"/>
              </a:rPr>
              <a:t>i</a:t>
            </a:r>
            <a:r>
              <a:rPr sz="2650" b="0" spc="-80" dirty="0">
                <a:latin typeface="Bookman Old Style"/>
                <a:cs typeface="Bookman Old Style"/>
              </a:rPr>
              <a:t>n</a:t>
            </a:r>
            <a:r>
              <a:rPr sz="2650" b="0" spc="420" dirty="0">
                <a:latin typeface="Bookman Old Style"/>
                <a:cs typeface="Bookman Old Style"/>
              </a:rPr>
              <a:t> </a:t>
            </a:r>
            <a:r>
              <a:rPr sz="2650" b="0" spc="-260" dirty="0">
                <a:latin typeface="Bookman Old Style"/>
                <a:cs typeface="Bookman Old Style"/>
              </a:rPr>
              <a:t>c</a:t>
            </a:r>
            <a:r>
              <a:rPr sz="2650" b="0" spc="-95" dirty="0">
                <a:latin typeface="Bookman Old Style"/>
                <a:cs typeface="Bookman Old Style"/>
              </a:rPr>
              <a:t> </a:t>
            </a:r>
            <a:r>
              <a:rPr sz="2650" b="0" spc="-35" dirty="0">
                <a:latin typeface="Bookman Old Style"/>
                <a:cs typeface="Bookman Old Style"/>
              </a:rPr>
              <a:t>refe</a:t>
            </a:r>
            <a:r>
              <a:rPr sz="2650" b="0" spc="-30" dirty="0">
                <a:latin typeface="Bookman Old Style"/>
                <a:cs typeface="Bookman Old Style"/>
              </a:rPr>
              <a:t>r</a:t>
            </a:r>
            <a:r>
              <a:rPr sz="2650" b="0" dirty="0">
                <a:latin typeface="Bookman Old Style"/>
                <a:cs typeface="Bookman Old Style"/>
              </a:rPr>
              <a:t>	</a:t>
            </a:r>
            <a:r>
              <a:rPr sz="2650" b="0" spc="-85" dirty="0">
                <a:latin typeface="Bookman Old Style"/>
                <a:cs typeface="Bookman Old Style"/>
              </a:rPr>
              <a:t>t</a:t>
            </a:r>
            <a:r>
              <a:rPr sz="2650" b="0" spc="-114" dirty="0">
                <a:latin typeface="Bookman Old Style"/>
                <a:cs typeface="Bookman Old Style"/>
              </a:rPr>
              <a:t>o</a:t>
            </a:r>
            <a:r>
              <a:rPr sz="2650" b="0" dirty="0">
                <a:latin typeface="Bookman Old Style"/>
                <a:cs typeface="Bookman Old Style"/>
              </a:rPr>
              <a:t>	</a:t>
            </a:r>
            <a:r>
              <a:rPr sz="2650" b="0" spc="-170" dirty="0">
                <a:latin typeface="Bookman Old Style"/>
                <a:cs typeface="Bookman Old Style"/>
              </a:rPr>
              <a:t>a</a:t>
            </a:r>
            <a:r>
              <a:rPr sz="2650" b="0" spc="-185" dirty="0">
                <a:latin typeface="Bookman Old Style"/>
                <a:cs typeface="Bookman Old Style"/>
              </a:rPr>
              <a:t>n</a:t>
            </a:r>
            <a:r>
              <a:rPr sz="2650" b="0" dirty="0">
                <a:latin typeface="Bookman Old Style"/>
                <a:cs typeface="Bookman Old Style"/>
              </a:rPr>
              <a:t>	</a:t>
            </a:r>
            <a:r>
              <a:rPr sz="2650" b="0" spc="-75" dirty="0">
                <a:latin typeface="Bookman Old Style"/>
                <a:cs typeface="Bookman Old Style"/>
              </a:rPr>
              <a:t>extensive</a:t>
            </a:r>
            <a:r>
              <a:rPr sz="2650" b="0" dirty="0">
                <a:latin typeface="Bookman Old Style"/>
                <a:cs typeface="Bookman Old Style"/>
              </a:rPr>
              <a:t>	</a:t>
            </a:r>
            <a:r>
              <a:rPr sz="2650" b="0" spc="-130" dirty="0">
                <a:latin typeface="Bookman Old Style"/>
                <a:cs typeface="Bookman Old Style"/>
              </a:rPr>
              <a:t>system</a:t>
            </a:r>
            <a:endParaRPr sz="2650">
              <a:latin typeface="Bookman Old Style"/>
              <a:cs typeface="Bookman Old Style"/>
            </a:endParaRPr>
          </a:p>
        </p:txBody>
      </p:sp>
      <p:sp>
        <p:nvSpPr>
          <p:cNvPr id="8" name="object 8"/>
          <p:cNvSpPr txBox="1"/>
          <p:nvPr/>
        </p:nvSpPr>
        <p:spPr>
          <a:xfrm>
            <a:off x="1200892" y="2684469"/>
            <a:ext cx="7734300" cy="2124075"/>
          </a:xfrm>
          <a:prstGeom prst="rect">
            <a:avLst/>
          </a:prstGeom>
        </p:spPr>
        <p:txBody>
          <a:bodyPr vert="horz" wrap="square" lIns="0" tIns="13970" rIns="0" bIns="0" rtlCol="0">
            <a:spAutoFit/>
          </a:bodyPr>
          <a:lstStyle/>
          <a:p>
            <a:pPr marL="19050" marR="5080" algn="just">
              <a:lnSpc>
                <a:spcPct val="100000"/>
              </a:lnSpc>
              <a:spcBef>
                <a:spcPts val="110"/>
              </a:spcBef>
            </a:pPr>
            <a:r>
              <a:rPr sz="2650" b="0" spc="-170" dirty="0">
                <a:latin typeface="Bookman Old Style"/>
                <a:cs typeface="Bookman Old Style"/>
              </a:rPr>
              <a:t>used </a:t>
            </a:r>
            <a:r>
              <a:rPr sz="2650" b="0" spc="-80" dirty="0">
                <a:latin typeface="Bookman Old Style"/>
                <a:cs typeface="Bookman Old Style"/>
              </a:rPr>
              <a:t>for </a:t>
            </a:r>
            <a:r>
              <a:rPr sz="2650" b="0" spc="-105" dirty="0">
                <a:latin typeface="Bookman Old Style"/>
                <a:cs typeface="Bookman Old Style"/>
              </a:rPr>
              <a:t>declaring </a:t>
            </a:r>
            <a:r>
              <a:rPr sz="2650" b="0" spc="-85" dirty="0">
                <a:latin typeface="Bookman Old Style"/>
                <a:cs typeface="Bookman Old Style"/>
              </a:rPr>
              <a:t>variables </a:t>
            </a:r>
            <a:r>
              <a:rPr sz="2650" b="0" spc="-105" dirty="0">
                <a:latin typeface="Bookman Old Style"/>
                <a:cs typeface="Bookman Old Style"/>
              </a:rPr>
              <a:t>or </a:t>
            </a:r>
            <a:r>
              <a:rPr sz="2650" b="0" spc="-135" dirty="0">
                <a:latin typeface="Bookman Old Style"/>
                <a:cs typeface="Bookman Old Style"/>
              </a:rPr>
              <a:t>functions </a:t>
            </a:r>
            <a:r>
              <a:rPr sz="2650" b="0" spc="-95" dirty="0">
                <a:latin typeface="Bookman Old Style"/>
                <a:cs typeface="Bookman Old Style"/>
              </a:rPr>
              <a:t>of  </a:t>
            </a:r>
            <a:r>
              <a:rPr sz="2650" b="0" spc="-75" dirty="0">
                <a:latin typeface="Bookman Old Style"/>
                <a:cs typeface="Bookman Old Style"/>
              </a:rPr>
              <a:t>different</a:t>
            </a:r>
            <a:r>
              <a:rPr sz="2650" b="0" spc="185" dirty="0">
                <a:latin typeface="Bookman Old Style"/>
                <a:cs typeface="Bookman Old Style"/>
              </a:rPr>
              <a:t> </a:t>
            </a:r>
            <a:r>
              <a:rPr sz="2650" b="0" spc="-90" dirty="0">
                <a:latin typeface="Bookman Old Style"/>
                <a:cs typeface="Bookman Old Style"/>
              </a:rPr>
              <a:t>types.</a:t>
            </a:r>
            <a:endParaRPr sz="2650">
              <a:latin typeface="Bookman Old Style"/>
              <a:cs typeface="Bookman Old Style"/>
            </a:endParaRPr>
          </a:p>
          <a:p>
            <a:pPr marL="12700" marR="14604" indent="307975" algn="just">
              <a:lnSpc>
                <a:spcPct val="100000"/>
              </a:lnSpc>
              <a:spcBef>
                <a:spcPts val="615"/>
              </a:spcBef>
            </a:pPr>
            <a:r>
              <a:rPr sz="2650" b="0" spc="-80" dirty="0">
                <a:latin typeface="Bookman Old Style"/>
                <a:cs typeface="Bookman Old Style"/>
              </a:rPr>
              <a:t>The </a:t>
            </a:r>
            <a:r>
              <a:rPr sz="2650" b="0" spc="-70" dirty="0">
                <a:latin typeface="Bookman Old Style"/>
                <a:cs typeface="Bookman Old Style"/>
              </a:rPr>
              <a:t>type </a:t>
            </a:r>
            <a:r>
              <a:rPr sz="2650" b="0" spc="-95" dirty="0">
                <a:latin typeface="Bookman Old Style"/>
                <a:cs typeface="Bookman Old Style"/>
              </a:rPr>
              <a:t>of </a:t>
            </a:r>
            <a:r>
              <a:rPr sz="2650" b="0" spc="-240" dirty="0">
                <a:latin typeface="Bookman Old Style"/>
                <a:cs typeface="Bookman Old Style"/>
              </a:rPr>
              <a:t>a</a:t>
            </a:r>
            <a:r>
              <a:rPr sz="2650" b="0" spc="365" dirty="0">
                <a:latin typeface="Bookman Old Style"/>
                <a:cs typeface="Bookman Old Style"/>
              </a:rPr>
              <a:t> </a:t>
            </a:r>
            <a:r>
              <a:rPr sz="2650" b="0" spc="-60" dirty="0">
                <a:latin typeface="Bookman Old Style"/>
                <a:cs typeface="Bookman Old Style"/>
              </a:rPr>
              <a:t>variable </a:t>
            </a:r>
            <a:r>
              <a:rPr sz="2650" b="0" spc="-100" dirty="0">
                <a:latin typeface="Bookman Old Style"/>
                <a:cs typeface="Bookman Old Style"/>
              </a:rPr>
              <a:t>determines </a:t>
            </a:r>
            <a:r>
              <a:rPr sz="2650" b="0" spc="-175" dirty="0">
                <a:latin typeface="Bookman Old Style"/>
                <a:cs typeface="Bookman Old Style"/>
              </a:rPr>
              <a:t>how </a:t>
            </a:r>
            <a:r>
              <a:rPr sz="2650" b="0" spc="-220" dirty="0">
                <a:latin typeface="Bookman Old Style"/>
                <a:cs typeface="Bookman Old Style"/>
              </a:rPr>
              <a:t>much  </a:t>
            </a:r>
            <a:r>
              <a:rPr sz="2650" b="0" spc="-170" dirty="0">
                <a:latin typeface="Bookman Old Style"/>
                <a:cs typeface="Bookman Old Style"/>
              </a:rPr>
              <a:t>space </a:t>
            </a:r>
            <a:r>
              <a:rPr sz="2650" b="0" spc="-45" dirty="0">
                <a:latin typeface="Bookman Old Style"/>
                <a:cs typeface="Bookman Old Style"/>
              </a:rPr>
              <a:t>it </a:t>
            </a:r>
            <a:r>
              <a:rPr sz="2650" b="0" spc="-170" dirty="0">
                <a:latin typeface="Bookman Old Style"/>
                <a:cs typeface="Bookman Old Style"/>
              </a:rPr>
              <a:t>occupies </a:t>
            </a:r>
            <a:r>
              <a:rPr sz="2650" b="0" spc="-100" dirty="0">
                <a:latin typeface="Bookman Old Style"/>
                <a:cs typeface="Bookman Old Style"/>
              </a:rPr>
              <a:t>in </a:t>
            </a:r>
            <a:r>
              <a:rPr sz="2650" b="0" spc="-90" dirty="0">
                <a:latin typeface="Bookman Old Style"/>
                <a:cs typeface="Bookman Old Style"/>
              </a:rPr>
              <a:t>storage</a:t>
            </a:r>
            <a:r>
              <a:rPr sz="2650" b="0" spc="665" dirty="0">
                <a:latin typeface="Bookman Old Style"/>
                <a:cs typeface="Bookman Old Style"/>
              </a:rPr>
              <a:t> </a:t>
            </a:r>
            <a:r>
              <a:rPr sz="2650" b="0" spc="-165" dirty="0">
                <a:latin typeface="Bookman Old Style"/>
                <a:cs typeface="Bookman Old Style"/>
              </a:rPr>
              <a:t>and  </a:t>
            </a:r>
            <a:r>
              <a:rPr sz="2650" b="0" spc="-210" dirty="0">
                <a:latin typeface="Bookman Old Style"/>
                <a:cs typeface="Bookman Old Style"/>
              </a:rPr>
              <a:t>how </a:t>
            </a:r>
            <a:r>
              <a:rPr sz="2650" b="0" spc="-80" dirty="0">
                <a:latin typeface="Bookman Old Style"/>
                <a:cs typeface="Bookman Old Style"/>
              </a:rPr>
              <a:t>the </a:t>
            </a:r>
            <a:r>
              <a:rPr sz="2650" b="0" spc="-60" dirty="0">
                <a:latin typeface="Bookman Old Style"/>
                <a:cs typeface="Bookman Old Style"/>
              </a:rPr>
              <a:t>bit  </a:t>
            </a:r>
            <a:r>
              <a:rPr sz="2650" b="0" spc="-80" dirty="0">
                <a:latin typeface="Bookman Old Style"/>
                <a:cs typeface="Bookman Old Style"/>
              </a:rPr>
              <a:t>pattern </a:t>
            </a:r>
            <a:r>
              <a:rPr sz="2650" b="0" spc="-114" dirty="0">
                <a:latin typeface="Bookman Old Style"/>
                <a:cs typeface="Bookman Old Style"/>
              </a:rPr>
              <a:t>stored </a:t>
            </a:r>
            <a:r>
              <a:rPr sz="2650" b="0" spc="-75" dirty="0">
                <a:latin typeface="Bookman Old Style"/>
                <a:cs typeface="Bookman Old Style"/>
              </a:rPr>
              <a:t>is</a:t>
            </a:r>
            <a:r>
              <a:rPr sz="2650" b="0" spc="270" dirty="0">
                <a:latin typeface="Bookman Old Style"/>
                <a:cs typeface="Bookman Old Style"/>
              </a:rPr>
              <a:t> </a:t>
            </a:r>
            <a:r>
              <a:rPr sz="2650" b="0" spc="-75" dirty="0">
                <a:latin typeface="Bookman Old Style"/>
                <a:cs typeface="Bookman Old Style"/>
              </a:rPr>
              <a:t>interpreted.</a:t>
            </a:r>
            <a:endParaRPr sz="2650">
              <a:latin typeface="Bookman Old Style"/>
              <a:cs typeface="Bookman Old Style"/>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2197940" y="4368200"/>
            <a:ext cx="791845" cy="217804"/>
          </a:xfrm>
          <a:prstGeom prst="rect">
            <a:avLst/>
          </a:prstGeom>
        </p:spPr>
        <p:txBody>
          <a:bodyPr vert="horz" wrap="square" lIns="0" tIns="13335" rIns="0" bIns="0" rtlCol="0">
            <a:spAutoFit/>
          </a:bodyPr>
          <a:lstStyle/>
          <a:p>
            <a:pPr marL="12700">
              <a:lnSpc>
                <a:spcPct val="100000"/>
              </a:lnSpc>
              <a:spcBef>
                <a:spcPts val="105"/>
              </a:spcBef>
            </a:pPr>
            <a:r>
              <a:rPr sz="1250" b="0" spc="65" dirty="0">
                <a:latin typeface="Bookman Old Style"/>
                <a:cs typeface="Bookman Old Style"/>
              </a:rPr>
              <a:t>Primitive</a:t>
            </a:r>
            <a:endParaRPr sz="1250">
              <a:latin typeface="Bookman Old Style"/>
              <a:cs typeface="Bookman Old Style"/>
            </a:endParaRPr>
          </a:p>
        </p:txBody>
      </p:sp>
      <p:sp>
        <p:nvSpPr>
          <p:cNvPr id="9" name="object 9"/>
          <p:cNvSpPr txBox="1"/>
          <p:nvPr/>
        </p:nvSpPr>
        <p:spPr>
          <a:xfrm>
            <a:off x="1145700" y="5483718"/>
            <a:ext cx="600710" cy="392430"/>
          </a:xfrm>
          <a:prstGeom prst="rect">
            <a:avLst/>
          </a:prstGeom>
        </p:spPr>
        <p:txBody>
          <a:bodyPr vert="horz" wrap="square" lIns="0" tIns="44450" rIns="0" bIns="0" rtlCol="0">
            <a:spAutoFit/>
          </a:bodyPr>
          <a:lstStyle/>
          <a:p>
            <a:pPr marL="122555" marR="5080" indent="-110489">
              <a:lnSpc>
                <a:spcPts val="1320"/>
              </a:lnSpc>
              <a:spcBef>
                <a:spcPts val="350"/>
              </a:spcBef>
            </a:pPr>
            <a:r>
              <a:rPr sz="1300" b="0" spc="10" dirty="0">
                <a:latin typeface="Bookman Old Style"/>
                <a:cs typeface="Bookman Old Style"/>
              </a:rPr>
              <a:t>Integer  </a:t>
            </a:r>
            <a:r>
              <a:rPr sz="1300" b="0" spc="55" dirty="0">
                <a:latin typeface="Bookman Old Style"/>
                <a:cs typeface="Bookman Old Style"/>
              </a:rPr>
              <a:t>(int)</a:t>
            </a:r>
            <a:endParaRPr sz="1300">
              <a:latin typeface="Bookman Old Style"/>
              <a:cs typeface="Bookman Old Style"/>
            </a:endParaRPr>
          </a:p>
        </p:txBody>
      </p:sp>
      <p:sp>
        <p:nvSpPr>
          <p:cNvPr id="10" name="object 10"/>
          <p:cNvSpPr txBox="1"/>
          <p:nvPr/>
        </p:nvSpPr>
        <p:spPr>
          <a:xfrm>
            <a:off x="2225686" y="5483718"/>
            <a:ext cx="823594" cy="392430"/>
          </a:xfrm>
          <a:prstGeom prst="rect">
            <a:avLst/>
          </a:prstGeom>
        </p:spPr>
        <p:txBody>
          <a:bodyPr vert="horz" wrap="square" lIns="0" tIns="13335" rIns="0" bIns="0" rtlCol="0">
            <a:spAutoFit/>
          </a:bodyPr>
          <a:lstStyle/>
          <a:p>
            <a:pPr marL="12700">
              <a:lnSpc>
                <a:spcPts val="1440"/>
              </a:lnSpc>
              <a:spcBef>
                <a:spcPts val="105"/>
              </a:spcBef>
            </a:pPr>
            <a:r>
              <a:rPr sz="1300" b="0" spc="-10" dirty="0">
                <a:latin typeface="Bookman Old Style"/>
                <a:cs typeface="Bookman Old Style"/>
              </a:rPr>
              <a:t>Character</a:t>
            </a:r>
            <a:endParaRPr sz="1300">
              <a:latin typeface="Bookman Old Style"/>
              <a:cs typeface="Bookman Old Style"/>
            </a:endParaRPr>
          </a:p>
          <a:p>
            <a:pPr marL="427990">
              <a:lnSpc>
                <a:spcPts val="1440"/>
              </a:lnSpc>
            </a:pPr>
            <a:r>
              <a:rPr sz="1300" b="0" spc="5" dirty="0">
                <a:latin typeface="Bookman Old Style"/>
                <a:cs typeface="Bookman Old Style"/>
              </a:rPr>
              <a:t>ar</a:t>
            </a:r>
            <a:endParaRPr sz="1300">
              <a:latin typeface="Bookman Old Style"/>
              <a:cs typeface="Bookman Old Style"/>
            </a:endParaRPr>
          </a:p>
        </p:txBody>
      </p:sp>
      <p:sp>
        <p:nvSpPr>
          <p:cNvPr id="11" name="object 11"/>
          <p:cNvSpPr txBox="1"/>
          <p:nvPr/>
        </p:nvSpPr>
        <p:spPr>
          <a:xfrm>
            <a:off x="4485004" y="2620513"/>
            <a:ext cx="394970" cy="224790"/>
          </a:xfrm>
          <a:prstGeom prst="rect">
            <a:avLst/>
          </a:prstGeom>
        </p:spPr>
        <p:txBody>
          <a:bodyPr vert="horz" wrap="square" lIns="0" tIns="13335" rIns="0" bIns="0" rtlCol="0">
            <a:spAutoFit/>
          </a:bodyPr>
          <a:lstStyle/>
          <a:p>
            <a:pPr marL="12700">
              <a:lnSpc>
                <a:spcPct val="100000"/>
              </a:lnSpc>
              <a:spcBef>
                <a:spcPts val="105"/>
              </a:spcBef>
            </a:pPr>
            <a:r>
              <a:rPr sz="1300" spc="140" dirty="0">
                <a:latin typeface="Times New Roman"/>
                <a:cs typeface="Times New Roman"/>
              </a:rPr>
              <a:t>Dsts</a:t>
            </a:r>
            <a:endParaRPr sz="1300">
              <a:latin typeface="Times New Roman"/>
              <a:cs typeface="Times New Roman"/>
            </a:endParaRPr>
          </a:p>
        </p:txBody>
      </p:sp>
      <p:sp>
        <p:nvSpPr>
          <p:cNvPr id="12" name="object 12"/>
          <p:cNvSpPr txBox="1"/>
          <p:nvPr/>
        </p:nvSpPr>
        <p:spPr>
          <a:xfrm>
            <a:off x="6359640" y="4277188"/>
            <a:ext cx="785495" cy="398145"/>
          </a:xfrm>
          <a:prstGeom prst="rect">
            <a:avLst/>
          </a:prstGeom>
        </p:spPr>
        <p:txBody>
          <a:bodyPr vert="horz" wrap="square" lIns="0" tIns="13335" rIns="0" bIns="0" rtlCol="0">
            <a:spAutoFit/>
          </a:bodyPr>
          <a:lstStyle/>
          <a:p>
            <a:pPr marL="179705">
              <a:lnSpc>
                <a:spcPts val="1495"/>
              </a:lnSpc>
              <a:spcBef>
                <a:spcPts val="105"/>
              </a:spcBef>
            </a:pPr>
            <a:r>
              <a:rPr sz="1350" b="0" spc="-50" dirty="0">
                <a:latin typeface="Bookman Old Style"/>
                <a:cs typeface="Bookman Old Style"/>
              </a:rPr>
              <a:t>Non</a:t>
            </a:r>
            <a:endParaRPr sz="1350">
              <a:latin typeface="Bookman Old Style"/>
              <a:cs typeface="Bookman Old Style"/>
            </a:endParaRPr>
          </a:p>
          <a:p>
            <a:pPr marL="12700">
              <a:lnSpc>
                <a:spcPts val="1435"/>
              </a:lnSpc>
            </a:pPr>
            <a:r>
              <a:rPr sz="1300" b="0" spc="35" dirty="0">
                <a:latin typeface="Bookman Old Style"/>
                <a:cs typeface="Bookman Old Style"/>
              </a:rPr>
              <a:t>Primitive</a:t>
            </a:r>
            <a:endParaRPr sz="1300">
              <a:latin typeface="Bookman Old Style"/>
              <a:cs typeface="Bookman Old Style"/>
            </a:endParaRPr>
          </a:p>
        </p:txBody>
      </p:sp>
      <p:sp>
        <p:nvSpPr>
          <p:cNvPr id="15" name="Title 14"/>
          <p:cNvSpPr>
            <a:spLocks noGrp="1"/>
          </p:cNvSpPr>
          <p:nvPr>
            <p:ph type="title"/>
          </p:nvPr>
        </p:nvSpPr>
        <p:spPr>
          <a:xfrm>
            <a:off x="622300" y="425450"/>
            <a:ext cx="9556435" cy="507831"/>
          </a:xfrm>
        </p:spPr>
        <p:txBody>
          <a:bodyPr>
            <a:normAutofit fontScale="90000"/>
          </a:bodyPr>
          <a:lstStyle/>
          <a:p>
            <a:r>
              <a:rPr lang="en-US" dirty="0" smtClean="0"/>
              <a:t>BASIC DATA TYPES</a:t>
            </a:r>
            <a:endParaRPr lang="en-US" dirty="0"/>
          </a:p>
        </p:txBody>
      </p:sp>
      <p:pic>
        <p:nvPicPr>
          <p:cNvPr id="1026" name="Picture 2"/>
          <p:cNvPicPr>
            <a:picLocks noChangeAspect="1" noChangeArrowheads="1"/>
          </p:cNvPicPr>
          <p:nvPr/>
        </p:nvPicPr>
        <p:blipFill>
          <a:blip r:embed="rId2"/>
          <a:srcRect/>
          <a:stretch>
            <a:fillRect/>
          </a:stretch>
        </p:blipFill>
        <p:spPr bwMode="auto">
          <a:xfrm>
            <a:off x="1169988" y="1568450"/>
            <a:ext cx="8353425"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82722" y="300924"/>
            <a:ext cx="5013960" cy="402033"/>
          </a:xfrm>
          <a:prstGeom prst="rect">
            <a:avLst/>
          </a:prstGeom>
        </p:spPr>
        <p:txBody>
          <a:bodyPr vert="horz" wrap="square" lIns="0" tIns="17145" rIns="0" bIns="0" rtlCol="0">
            <a:spAutoFit/>
          </a:bodyPr>
          <a:lstStyle/>
          <a:p>
            <a:pPr marL="12700">
              <a:lnSpc>
                <a:spcPct val="100000"/>
              </a:lnSpc>
              <a:spcBef>
                <a:spcPts val="3385"/>
              </a:spcBef>
            </a:pPr>
            <a:r>
              <a:rPr sz="2500" spc="-80" smtClean="0">
                <a:solidFill>
                  <a:srgbClr val="E90807"/>
                </a:solidFill>
                <a:latin typeface="Consolas"/>
                <a:cs typeface="Consolas"/>
              </a:rPr>
              <a:t>Integra</a:t>
            </a:r>
            <a:r>
              <a:rPr sz="2500" spc="200" smtClean="0">
                <a:solidFill>
                  <a:srgbClr val="E90807"/>
                </a:solidFill>
                <a:latin typeface="Consolas"/>
                <a:cs typeface="Consolas"/>
              </a:rPr>
              <a:t> </a:t>
            </a:r>
            <a:r>
              <a:rPr lang="en-US" sz="2500" spc="-180" dirty="0" smtClean="0">
                <a:solidFill>
                  <a:srgbClr val="E90807"/>
                </a:solidFill>
                <a:latin typeface="Consolas"/>
                <a:cs typeface="Consolas"/>
              </a:rPr>
              <a:t>T</a:t>
            </a:r>
            <a:r>
              <a:rPr sz="2500" spc="-180" smtClean="0">
                <a:solidFill>
                  <a:srgbClr val="E90807"/>
                </a:solidFill>
                <a:latin typeface="Consolas"/>
                <a:cs typeface="Consolas"/>
              </a:rPr>
              <a:t>ypes</a:t>
            </a:r>
            <a:endParaRPr sz="2500">
              <a:latin typeface="Consolas"/>
              <a:cs typeface="Consolas"/>
            </a:endParaRPr>
          </a:p>
        </p:txBody>
      </p:sp>
      <p:sp>
        <p:nvSpPr>
          <p:cNvPr id="6" name="object 6"/>
          <p:cNvSpPr txBox="1"/>
          <p:nvPr/>
        </p:nvSpPr>
        <p:spPr>
          <a:xfrm>
            <a:off x="927100" y="1111250"/>
            <a:ext cx="8902700" cy="5725093"/>
          </a:xfrm>
          <a:prstGeom prst="rect">
            <a:avLst/>
          </a:prstGeom>
        </p:spPr>
        <p:txBody>
          <a:bodyPr vert="horz" wrap="square" lIns="0" tIns="11430" rIns="0" bIns="0" rtlCol="0">
            <a:spAutoFit/>
          </a:bodyPr>
          <a:lstStyle/>
          <a:p>
            <a:pPr marL="22860" marR="1012825" indent="-8890">
              <a:lnSpc>
                <a:spcPct val="101099"/>
              </a:lnSpc>
              <a:spcBef>
                <a:spcPts val="90"/>
              </a:spcBef>
            </a:pPr>
            <a:r>
              <a:rPr sz="2300" b="0" spc="-40" dirty="0">
                <a:latin typeface="Bookman Old Style"/>
                <a:cs typeface="Bookman Old Style"/>
              </a:rPr>
              <a:t>Integers are </a:t>
            </a:r>
            <a:r>
              <a:rPr sz="2300" b="0" spc="-75" dirty="0">
                <a:latin typeface="Bookman Old Style"/>
                <a:cs typeface="Bookman Old Style"/>
              </a:rPr>
              <a:t>stored </a:t>
            </a:r>
            <a:r>
              <a:rPr sz="2300" b="0" spc="-60" dirty="0">
                <a:latin typeface="Bookman Old Style"/>
                <a:cs typeface="Bookman Old Style"/>
              </a:rPr>
              <a:t>in </a:t>
            </a:r>
            <a:r>
              <a:rPr sz="2300" b="0" spc="-75" dirty="0">
                <a:latin typeface="Bookman Old Style"/>
                <a:cs typeface="Bookman Old Style"/>
              </a:rPr>
              <a:t>various sizes. They </a:t>
            </a:r>
            <a:r>
              <a:rPr sz="2300" b="0" spc="-125" dirty="0">
                <a:latin typeface="Bookman Old Style"/>
                <a:cs typeface="Bookman Old Style"/>
              </a:rPr>
              <a:t>can </a:t>
            </a:r>
            <a:r>
              <a:rPr sz="2300" b="0" spc="-70" dirty="0">
                <a:latin typeface="Bookman Old Style"/>
                <a:cs typeface="Bookman Old Style"/>
              </a:rPr>
              <a:t>be </a:t>
            </a:r>
            <a:r>
              <a:rPr sz="2300" b="0" spc="-75" dirty="0">
                <a:latin typeface="Bookman Old Style"/>
                <a:cs typeface="Bookman Old Style"/>
              </a:rPr>
              <a:t>signed </a:t>
            </a:r>
            <a:r>
              <a:rPr sz="2300" b="0" spc="-90" dirty="0">
                <a:latin typeface="Bookman Old Style"/>
                <a:cs typeface="Bookman Old Style"/>
              </a:rPr>
              <a:t>or  </a:t>
            </a:r>
            <a:r>
              <a:rPr sz="2300" b="0" spc="-105" dirty="0">
                <a:latin typeface="Bookman Old Style"/>
                <a:cs typeface="Bookman Old Style"/>
              </a:rPr>
              <a:t>unsigned.</a:t>
            </a:r>
            <a:endParaRPr sz="2300">
              <a:latin typeface="Bookman Old Style"/>
              <a:cs typeface="Bookman Old Style"/>
            </a:endParaRPr>
          </a:p>
          <a:p>
            <a:pPr marL="21590">
              <a:lnSpc>
                <a:spcPct val="100000"/>
              </a:lnSpc>
              <a:spcBef>
                <a:spcPts val="1920"/>
              </a:spcBef>
            </a:pPr>
            <a:r>
              <a:rPr sz="2350" b="0" spc="-110" dirty="0">
                <a:latin typeface="Bookman Old Style"/>
                <a:cs typeface="Bookman Old Style"/>
              </a:rPr>
              <a:t>Example</a:t>
            </a:r>
            <a:endParaRPr sz="2350">
              <a:latin typeface="Bookman Old Style"/>
              <a:cs typeface="Bookman Old Style"/>
            </a:endParaRPr>
          </a:p>
          <a:p>
            <a:pPr marL="12700" marR="1106805" indent="5715">
              <a:lnSpc>
                <a:spcPts val="3329"/>
              </a:lnSpc>
              <a:spcBef>
                <a:spcPts val="195"/>
              </a:spcBef>
              <a:tabLst>
                <a:tab pos="3329940" algn="l"/>
              </a:tabLst>
            </a:pPr>
            <a:r>
              <a:rPr sz="2300" b="0" spc="-145" dirty="0">
                <a:latin typeface="Bookman Old Style"/>
                <a:cs typeface="Bookman Old Style"/>
              </a:rPr>
              <a:t>Suppose </a:t>
            </a:r>
            <a:r>
              <a:rPr sz="2300" b="0" spc="-75" dirty="0">
                <a:latin typeface="Bookman Old Style"/>
                <a:cs typeface="Bookman Old Style"/>
              </a:rPr>
              <a:t>an </a:t>
            </a:r>
            <a:r>
              <a:rPr sz="2300" b="0" spc="-40" dirty="0">
                <a:latin typeface="Bookman Old Style"/>
                <a:cs typeface="Bookman Old Style"/>
              </a:rPr>
              <a:t>integer </a:t>
            </a:r>
            <a:r>
              <a:rPr sz="2300" b="0" spc="-60" dirty="0">
                <a:latin typeface="Bookman Old Style"/>
                <a:cs typeface="Bookman Old Style"/>
              </a:rPr>
              <a:t>is </a:t>
            </a:r>
            <a:r>
              <a:rPr sz="2300" b="0" spc="-80" dirty="0">
                <a:latin typeface="Bookman Old Style"/>
                <a:cs typeface="Bookman Old Style"/>
              </a:rPr>
              <a:t>represented </a:t>
            </a:r>
            <a:r>
              <a:rPr sz="2300" b="0" spc="-60" dirty="0">
                <a:latin typeface="Bookman Old Style"/>
                <a:cs typeface="Bookman Old Style"/>
              </a:rPr>
              <a:t>by </a:t>
            </a:r>
            <a:r>
              <a:rPr sz="2300" b="0" spc="-125" dirty="0">
                <a:latin typeface="Bookman Old Style"/>
                <a:cs typeface="Bookman Old Style"/>
              </a:rPr>
              <a:t>a </a:t>
            </a:r>
            <a:r>
              <a:rPr sz="2300" b="0" spc="-55" dirty="0">
                <a:latin typeface="Bookman Old Style"/>
                <a:cs typeface="Bookman Old Style"/>
              </a:rPr>
              <a:t>byte </a:t>
            </a:r>
            <a:r>
              <a:rPr sz="2300" b="0" spc="15" dirty="0">
                <a:latin typeface="Bookman Old Style"/>
                <a:cs typeface="Bookman Old Style"/>
              </a:rPr>
              <a:t>(8 </a:t>
            </a:r>
            <a:r>
              <a:rPr sz="2300" b="0" spc="-35" dirty="0">
                <a:latin typeface="Bookman Old Style"/>
                <a:cs typeface="Bookman Old Style"/>
              </a:rPr>
              <a:t>bits).  </a:t>
            </a:r>
            <a:r>
              <a:rPr sz="2300" b="0" spc="-45" dirty="0">
                <a:latin typeface="Bookman Old Style"/>
                <a:cs typeface="Bookman Old Style"/>
              </a:rPr>
              <a:t>Leftmost </a:t>
            </a:r>
            <a:r>
              <a:rPr sz="2300" b="0" spc="-65" dirty="0">
                <a:latin typeface="Bookman Old Style"/>
                <a:cs typeface="Bookman Old Style"/>
              </a:rPr>
              <a:t>bit </a:t>
            </a:r>
            <a:r>
              <a:rPr sz="2300" b="0" spc="-25" dirty="0">
                <a:latin typeface="Bookman Old Style"/>
                <a:cs typeface="Bookman Old Style"/>
              </a:rPr>
              <a:t>is</a:t>
            </a:r>
            <a:r>
              <a:rPr sz="2300" b="0" spc="125" dirty="0">
                <a:latin typeface="Bookman Old Style"/>
                <a:cs typeface="Bookman Old Style"/>
              </a:rPr>
              <a:t> </a:t>
            </a:r>
            <a:r>
              <a:rPr sz="2300" b="0" spc="-85" dirty="0">
                <a:latin typeface="Bookman Old Style"/>
                <a:cs typeface="Bookman Old Style"/>
              </a:rPr>
              <a:t>sign</a:t>
            </a:r>
            <a:r>
              <a:rPr sz="2300" b="0" spc="-45" dirty="0">
                <a:latin typeface="Bookman Old Style"/>
                <a:cs typeface="Bookman Old Style"/>
              </a:rPr>
              <a:t> </a:t>
            </a:r>
            <a:r>
              <a:rPr sz="2300" b="0" spc="-55" dirty="0">
                <a:latin typeface="Bookman Old Style"/>
                <a:cs typeface="Bookman Old Style"/>
              </a:rPr>
              <a:t>bit.	</a:t>
            </a:r>
            <a:r>
              <a:rPr sz="2300" b="0" spc="50" dirty="0">
                <a:latin typeface="Bookman Old Style"/>
                <a:cs typeface="Bookman Old Style"/>
              </a:rPr>
              <a:t>If </a:t>
            </a:r>
            <a:r>
              <a:rPr sz="2300" b="0" spc="-90" dirty="0">
                <a:latin typeface="Bookman Old Style"/>
                <a:cs typeface="Bookman Old Style"/>
              </a:rPr>
              <a:t>the </a:t>
            </a:r>
            <a:r>
              <a:rPr sz="2300" b="0" spc="-85" dirty="0">
                <a:latin typeface="Bookman Old Style"/>
                <a:cs typeface="Bookman Old Style"/>
              </a:rPr>
              <a:t>sign </a:t>
            </a:r>
            <a:r>
              <a:rPr sz="2300" b="0" spc="-65" dirty="0">
                <a:latin typeface="Bookman Old Style"/>
                <a:cs typeface="Bookman Old Style"/>
              </a:rPr>
              <a:t>bit </a:t>
            </a:r>
            <a:r>
              <a:rPr sz="2300" b="0" spc="-25" dirty="0">
                <a:latin typeface="Bookman Old Style"/>
                <a:cs typeface="Bookman Old Style"/>
              </a:rPr>
              <a:t>is </a:t>
            </a:r>
            <a:r>
              <a:rPr sz="2300" b="0" spc="-114" dirty="0">
                <a:latin typeface="Bookman Old Style"/>
                <a:cs typeface="Bookman Old Style"/>
              </a:rPr>
              <a:t>0, </a:t>
            </a:r>
            <a:r>
              <a:rPr sz="2300" b="0" spc="-65" dirty="0">
                <a:latin typeface="Bookman Old Style"/>
                <a:cs typeface="Bookman Old Style"/>
              </a:rPr>
              <a:t>the </a:t>
            </a:r>
            <a:r>
              <a:rPr sz="2300" b="0" spc="-125" dirty="0">
                <a:latin typeface="Bookman Old Style"/>
                <a:cs typeface="Bookman Old Style"/>
              </a:rPr>
              <a:t>number </a:t>
            </a:r>
            <a:r>
              <a:rPr sz="2300" b="0" spc="-65" dirty="0">
                <a:latin typeface="Bookman Old Style"/>
                <a:cs typeface="Bookman Old Style"/>
              </a:rPr>
              <a:t>is  </a:t>
            </a:r>
            <a:r>
              <a:rPr sz="2250" b="0" spc="-15" dirty="0">
                <a:latin typeface="Bookman Old Style"/>
                <a:cs typeface="Bookman Old Style"/>
              </a:rPr>
              <a:t>treated </a:t>
            </a:r>
            <a:r>
              <a:rPr sz="2250" b="0" spc="-55" dirty="0">
                <a:latin typeface="Bookman Old Style"/>
                <a:cs typeface="Bookman Old Style"/>
              </a:rPr>
              <a:t>as</a:t>
            </a:r>
            <a:r>
              <a:rPr sz="2250" b="0" spc="-75" dirty="0">
                <a:latin typeface="Bookman Old Style"/>
                <a:cs typeface="Bookman Old Style"/>
              </a:rPr>
              <a:t> </a:t>
            </a:r>
            <a:r>
              <a:rPr sz="2250" b="0" spc="-35" dirty="0">
                <a:latin typeface="Bookman Old Style"/>
                <a:cs typeface="Bookman Old Style"/>
              </a:rPr>
              <a:t>positive.</a:t>
            </a:r>
            <a:endParaRPr sz="2250">
              <a:latin typeface="Bookman Old Style"/>
              <a:cs typeface="Bookman Old Style"/>
            </a:endParaRPr>
          </a:p>
          <a:p>
            <a:pPr marL="13970">
              <a:lnSpc>
                <a:spcPct val="100000"/>
              </a:lnSpc>
              <a:spcBef>
                <a:spcPts val="370"/>
              </a:spcBef>
            </a:pPr>
            <a:r>
              <a:rPr sz="2300" b="0" spc="-15" dirty="0">
                <a:latin typeface="Bookman Old Style"/>
                <a:cs typeface="Bookman Old Style"/>
              </a:rPr>
              <a:t>Bit </a:t>
            </a:r>
            <a:r>
              <a:rPr sz="2300" b="0" spc="-55" dirty="0">
                <a:latin typeface="Bookman Old Style"/>
                <a:cs typeface="Bookman Old Style"/>
              </a:rPr>
              <a:t>pattern </a:t>
            </a:r>
            <a:r>
              <a:rPr sz="2300" b="0" spc="-165" dirty="0">
                <a:latin typeface="Bookman Old Style"/>
                <a:cs typeface="Bookman Old Style"/>
              </a:rPr>
              <a:t>01001011 </a:t>
            </a:r>
            <a:r>
              <a:rPr sz="2300" b="0" spc="150" dirty="0">
                <a:latin typeface="Bookman Old Style"/>
                <a:cs typeface="Bookman Old Style"/>
              </a:rPr>
              <a:t>= </a:t>
            </a:r>
            <a:r>
              <a:rPr sz="2300" b="0" spc="-175" dirty="0">
                <a:latin typeface="Bookman Old Style"/>
                <a:cs typeface="Bookman Old Style"/>
              </a:rPr>
              <a:t>75</a:t>
            </a:r>
            <a:r>
              <a:rPr sz="2300" b="0" spc="-220" dirty="0">
                <a:latin typeface="Bookman Old Style"/>
                <a:cs typeface="Bookman Old Style"/>
              </a:rPr>
              <a:t> </a:t>
            </a:r>
            <a:r>
              <a:rPr sz="2300" b="0" spc="-50" dirty="0">
                <a:latin typeface="Bookman Old Style"/>
                <a:cs typeface="Bookman Old Style"/>
              </a:rPr>
              <a:t>(decimal).</a:t>
            </a:r>
            <a:endParaRPr sz="2300">
              <a:latin typeface="Bookman Old Style"/>
              <a:cs typeface="Bookman Old Style"/>
            </a:endParaRPr>
          </a:p>
          <a:p>
            <a:pPr marL="13335" marR="1306830" indent="14604">
              <a:lnSpc>
                <a:spcPct val="120700"/>
              </a:lnSpc>
            </a:pPr>
            <a:r>
              <a:rPr sz="2300" b="0" spc="-75" dirty="0">
                <a:latin typeface="Bookman Old Style"/>
                <a:cs typeface="Bookman Old Style"/>
              </a:rPr>
              <a:t>The </a:t>
            </a:r>
            <a:r>
              <a:rPr sz="2300" b="0" spc="-50" dirty="0">
                <a:latin typeface="Bookman Old Style"/>
                <a:cs typeface="Bookman Old Style"/>
              </a:rPr>
              <a:t>largest positive </a:t>
            </a:r>
            <a:r>
              <a:rPr sz="2300" b="0" spc="-125" dirty="0">
                <a:latin typeface="Bookman Old Style"/>
                <a:cs typeface="Bookman Old Style"/>
              </a:rPr>
              <a:t>number </a:t>
            </a:r>
            <a:r>
              <a:rPr sz="2300" b="0" spc="-25" dirty="0">
                <a:latin typeface="Bookman Old Style"/>
                <a:cs typeface="Bookman Old Style"/>
              </a:rPr>
              <a:t>is </a:t>
            </a:r>
            <a:r>
              <a:rPr sz="2300" b="0" spc="-165" dirty="0">
                <a:latin typeface="Bookman Old Style"/>
                <a:cs typeface="Bookman Old Style"/>
              </a:rPr>
              <a:t>01111111 </a:t>
            </a:r>
            <a:r>
              <a:rPr sz="2300" b="0" spc="150">
                <a:latin typeface="Bookman Old Style"/>
                <a:cs typeface="Bookman Old Style"/>
              </a:rPr>
              <a:t>= </a:t>
            </a:r>
            <a:r>
              <a:rPr sz="2300" b="0" spc="-360" smtClean="0">
                <a:latin typeface="Bookman Old Style"/>
                <a:cs typeface="Bookman Old Style"/>
              </a:rPr>
              <a:t>2</a:t>
            </a:r>
            <a:r>
              <a:rPr lang="en-US" sz="2300" b="0" spc="-360" dirty="0" smtClean="0">
                <a:latin typeface="Bookman Old Style"/>
                <a:cs typeface="Bookman Old Style"/>
              </a:rPr>
              <a:t> </a:t>
            </a:r>
            <a:r>
              <a:rPr sz="2300" b="0" spc="-360" smtClean="0">
                <a:latin typeface="Bookman Old Style"/>
                <a:cs typeface="Bookman Old Style"/>
              </a:rPr>
              <a:t>'— </a:t>
            </a:r>
            <a:r>
              <a:rPr sz="2300" b="0" spc="-360" dirty="0">
                <a:latin typeface="Bookman Old Style"/>
                <a:cs typeface="Bookman Old Style"/>
              </a:rPr>
              <a:t>1 </a:t>
            </a:r>
            <a:r>
              <a:rPr sz="2300" b="0" spc="150" dirty="0">
                <a:latin typeface="Bookman Old Style"/>
                <a:cs typeface="Bookman Old Style"/>
              </a:rPr>
              <a:t>= </a:t>
            </a:r>
            <a:r>
              <a:rPr sz="2300" b="0" spc="-135" dirty="0">
                <a:latin typeface="Bookman Old Style"/>
                <a:cs typeface="Bookman Old Style"/>
              </a:rPr>
              <a:t>127.  </a:t>
            </a:r>
            <a:r>
              <a:rPr sz="2300" b="0" spc="-5" dirty="0">
                <a:latin typeface="Bookman Old Style"/>
                <a:cs typeface="Bookman Old Style"/>
              </a:rPr>
              <a:t>Negative </a:t>
            </a:r>
            <a:r>
              <a:rPr sz="2300" b="0" spc="-120" dirty="0">
                <a:latin typeface="Bookman Old Style"/>
                <a:cs typeface="Bookman Old Style"/>
              </a:rPr>
              <a:t>numbers </a:t>
            </a:r>
            <a:r>
              <a:rPr sz="2300" b="0" spc="-40" dirty="0">
                <a:latin typeface="Bookman Old Style"/>
                <a:cs typeface="Bookman Old Style"/>
              </a:rPr>
              <a:t>are </a:t>
            </a:r>
            <a:r>
              <a:rPr sz="2300" b="0" spc="-75" dirty="0">
                <a:latin typeface="Bookman Old Style"/>
                <a:cs typeface="Bookman Old Style"/>
              </a:rPr>
              <a:t>stored </a:t>
            </a:r>
            <a:r>
              <a:rPr sz="2300" b="0" spc="-120" dirty="0">
                <a:latin typeface="Bookman Old Style"/>
                <a:cs typeface="Bookman Old Style"/>
              </a:rPr>
              <a:t>as </a:t>
            </a:r>
            <a:r>
              <a:rPr sz="2300" b="0" spc="-75" dirty="0">
                <a:latin typeface="Bookman Old Style"/>
                <a:cs typeface="Bookman Old Style"/>
              </a:rPr>
              <a:t>two’s </a:t>
            </a:r>
            <a:r>
              <a:rPr sz="2300" b="0" spc="-100" dirty="0">
                <a:latin typeface="Bookman Old Style"/>
                <a:cs typeface="Bookman Old Style"/>
              </a:rPr>
              <a:t>complement </a:t>
            </a:r>
            <a:r>
              <a:rPr sz="2300" b="0" spc="-85" dirty="0">
                <a:latin typeface="Bookman Old Style"/>
                <a:cs typeface="Bookman Old Style"/>
              </a:rPr>
              <a:t>or as  </a:t>
            </a:r>
            <a:r>
              <a:rPr sz="2300" b="0" spc="-110" dirty="0">
                <a:latin typeface="Bookman Old Style"/>
                <a:cs typeface="Bookman Old Style"/>
              </a:rPr>
              <a:t>one’s</a:t>
            </a:r>
            <a:r>
              <a:rPr sz="2300" b="0" spc="-45" dirty="0">
                <a:latin typeface="Bookman Old Style"/>
                <a:cs typeface="Bookman Old Style"/>
              </a:rPr>
              <a:t> </a:t>
            </a:r>
            <a:r>
              <a:rPr sz="2300" b="0" spc="-95" dirty="0">
                <a:latin typeface="Bookman Old Style"/>
                <a:cs typeface="Bookman Old Style"/>
              </a:rPr>
              <a:t>complement.</a:t>
            </a:r>
            <a:endParaRPr sz="2300">
              <a:latin typeface="Bookman Old Style"/>
              <a:cs typeface="Bookman Old Style"/>
            </a:endParaRPr>
          </a:p>
          <a:p>
            <a:pPr marL="19685">
              <a:lnSpc>
                <a:spcPct val="100000"/>
              </a:lnSpc>
              <a:spcBef>
                <a:spcPts val="570"/>
              </a:spcBef>
            </a:pPr>
            <a:r>
              <a:rPr sz="2300" b="0" spc="-210" dirty="0">
                <a:latin typeface="Bookman Old Style"/>
                <a:cs typeface="Bookman Old Style"/>
              </a:rPr>
              <a:t>-75 </a:t>
            </a:r>
            <a:r>
              <a:rPr sz="2300" b="0" spc="150" dirty="0">
                <a:latin typeface="Bookman Old Style"/>
                <a:cs typeface="Bookman Old Style"/>
              </a:rPr>
              <a:t>= </a:t>
            </a:r>
            <a:r>
              <a:rPr sz="2300" b="0" spc="-165" dirty="0">
                <a:latin typeface="Bookman Old Style"/>
                <a:cs typeface="Bookman Old Style"/>
              </a:rPr>
              <a:t>10110100 </a:t>
            </a:r>
            <a:r>
              <a:rPr sz="2300" b="0" spc="-70" dirty="0">
                <a:latin typeface="Bookman Old Style"/>
                <a:cs typeface="Bookman Old Style"/>
              </a:rPr>
              <a:t>(one’s</a:t>
            </a:r>
            <a:r>
              <a:rPr sz="2300" b="0" spc="5" dirty="0">
                <a:latin typeface="Bookman Old Style"/>
                <a:cs typeface="Bookman Old Style"/>
              </a:rPr>
              <a:t> </a:t>
            </a:r>
            <a:r>
              <a:rPr sz="2300" b="0" spc="-90" dirty="0">
                <a:latin typeface="Bookman Old Style"/>
                <a:cs typeface="Bookman Old Style"/>
              </a:rPr>
              <a:t>complement).</a:t>
            </a:r>
            <a:endParaRPr sz="2300">
              <a:latin typeface="Bookman Old Style"/>
              <a:cs typeface="Bookman Old Style"/>
            </a:endParaRPr>
          </a:p>
          <a:p>
            <a:pPr marL="19685">
              <a:lnSpc>
                <a:spcPct val="100000"/>
              </a:lnSpc>
              <a:spcBef>
                <a:spcPts val="570"/>
              </a:spcBef>
            </a:pPr>
            <a:r>
              <a:rPr sz="2300" b="0" spc="-210" dirty="0">
                <a:latin typeface="Bookman Old Style"/>
                <a:cs typeface="Bookman Old Style"/>
              </a:rPr>
              <a:t>-75 </a:t>
            </a:r>
            <a:r>
              <a:rPr sz="2300" b="0" spc="150" dirty="0">
                <a:latin typeface="Bookman Old Style"/>
                <a:cs typeface="Bookman Old Style"/>
              </a:rPr>
              <a:t>= </a:t>
            </a:r>
            <a:r>
              <a:rPr sz="2300" b="0" spc="-165" dirty="0">
                <a:latin typeface="Bookman Old Style"/>
                <a:cs typeface="Bookman Old Style"/>
              </a:rPr>
              <a:t>10110101 </a:t>
            </a:r>
            <a:r>
              <a:rPr sz="2300" b="0" spc="-40" dirty="0">
                <a:latin typeface="Bookman Old Style"/>
                <a:cs typeface="Bookman Old Style"/>
              </a:rPr>
              <a:t>(two’s</a:t>
            </a:r>
            <a:r>
              <a:rPr sz="2300" b="0" spc="-50" dirty="0">
                <a:latin typeface="Bookman Old Style"/>
                <a:cs typeface="Bookman Old Style"/>
              </a:rPr>
              <a:t> </a:t>
            </a:r>
            <a:r>
              <a:rPr sz="2300" b="0" spc="-80" dirty="0">
                <a:latin typeface="Bookman Old Style"/>
                <a:cs typeface="Bookman Old Style"/>
              </a:rPr>
              <a:t>complement).</a:t>
            </a:r>
            <a:endParaRPr sz="2300">
              <a:latin typeface="Bookman Old Style"/>
              <a:cs typeface="Bookman Old Style"/>
            </a:endParaRPr>
          </a:p>
          <a:p>
            <a:pPr marL="5040630">
              <a:lnSpc>
                <a:spcPct val="100000"/>
              </a:lnSpc>
              <a:spcBef>
                <a:spcPts val="2410"/>
              </a:spcBef>
              <a:tabLst>
                <a:tab pos="7510145" algn="l"/>
              </a:tabLst>
            </a:pPr>
            <a:r>
              <a:rPr sz="1550" spc="-135">
                <a:latin typeface="Times New Roman"/>
                <a:cs typeface="Times New Roman"/>
              </a:rPr>
              <a:t>	</a:t>
            </a:r>
            <a:endParaRPr sz="1550">
              <a:latin typeface="Times New Roman"/>
              <a:cs typeface="Times New Roman"/>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203075" y="1716537"/>
            <a:ext cx="2276475" cy="424180"/>
          </a:xfrm>
          <a:prstGeom prst="rect">
            <a:avLst/>
          </a:prstGeom>
        </p:spPr>
        <p:txBody>
          <a:bodyPr vert="horz" wrap="square" lIns="0" tIns="14605" rIns="0" bIns="0" rtlCol="0">
            <a:spAutoFit/>
          </a:bodyPr>
          <a:lstStyle/>
          <a:p>
            <a:pPr marL="12700">
              <a:lnSpc>
                <a:spcPct val="100000"/>
              </a:lnSpc>
              <a:spcBef>
                <a:spcPts val="115"/>
              </a:spcBef>
            </a:pPr>
            <a:r>
              <a:rPr lang="en-US" sz="2600" spc="204" dirty="0" smtClean="0">
                <a:solidFill>
                  <a:srgbClr val="E80A07"/>
                </a:solidFill>
                <a:latin typeface="Times New Roman"/>
                <a:cs typeface="Times New Roman"/>
              </a:rPr>
              <a:t>Integer Type:</a:t>
            </a:r>
            <a:endParaRPr sz="2600">
              <a:latin typeface="Times New Roman"/>
              <a:cs typeface="Times New Roman"/>
            </a:endParaRPr>
          </a:p>
        </p:txBody>
      </p:sp>
      <p:graphicFrame>
        <p:nvGraphicFramePr>
          <p:cNvPr id="5" name="object 5"/>
          <p:cNvGraphicFramePr>
            <a:graphicFrameLocks noGrp="1"/>
          </p:cNvGraphicFramePr>
          <p:nvPr/>
        </p:nvGraphicFramePr>
        <p:xfrm>
          <a:off x="1590793" y="2322139"/>
          <a:ext cx="7172325" cy="2882257"/>
        </p:xfrm>
        <a:graphic>
          <a:graphicData uri="http://schemas.openxmlformats.org/drawingml/2006/table">
            <a:tbl>
              <a:tblPr firstRow="1" bandRow="1">
                <a:tableStyleId>{2D5ABB26-0587-4C30-8999-92F81FD0307C}</a:tableStyleId>
              </a:tblPr>
              <a:tblGrid>
                <a:gridCol w="938530"/>
                <a:gridCol w="1050290"/>
                <a:gridCol w="5183505"/>
              </a:tblGrid>
              <a:tr h="337293">
                <a:tc>
                  <a:txBody>
                    <a:bodyPr/>
                    <a:lstStyle/>
                    <a:p>
                      <a:pPr marL="102870">
                        <a:lnSpc>
                          <a:spcPct val="100000"/>
                        </a:lnSpc>
                      </a:pPr>
                      <a:r>
                        <a:rPr sz="2050" spc="50" dirty="0">
                          <a:latin typeface="Courier New"/>
                          <a:cs typeface="Courier New"/>
                        </a:rPr>
                        <a:t>char</a:t>
                      </a:r>
                      <a:endParaRPr sz="2050">
                        <a:latin typeface="Courier New"/>
                        <a:cs typeface="Courier New"/>
                      </a:endParaRPr>
                    </a:p>
                  </a:txBody>
                  <a:tcPr marL="0" marR="0" marT="0" marB="0"/>
                </a:tc>
                <a:tc>
                  <a:txBody>
                    <a:bodyPr/>
                    <a:lstStyle/>
                    <a:p>
                      <a:pPr>
                        <a:lnSpc>
                          <a:spcPct val="100000"/>
                        </a:lnSpc>
                      </a:pPr>
                      <a:endParaRPr sz="2100">
                        <a:latin typeface="Times New Roman"/>
                        <a:cs typeface="Times New Roman"/>
                      </a:endParaRPr>
                    </a:p>
                  </a:txBody>
                  <a:tcPr marL="0" marR="0" marT="0" marB="0"/>
                </a:tc>
                <a:tc>
                  <a:txBody>
                    <a:bodyPr/>
                    <a:lstStyle/>
                    <a:p>
                      <a:pPr marL="353695">
                        <a:lnSpc>
                          <a:spcPts val="2480"/>
                        </a:lnSpc>
                      </a:pPr>
                      <a:r>
                        <a:rPr sz="2150" b="0" spc="-35" dirty="0">
                          <a:latin typeface="Bookman Old Style"/>
                          <a:cs typeface="Bookman Old Style"/>
                        </a:rPr>
                        <a:t>Stored </a:t>
                      </a:r>
                      <a:r>
                        <a:rPr sz="2150" b="0" spc="-75" dirty="0">
                          <a:latin typeface="Bookman Old Style"/>
                          <a:cs typeface="Bookman Old Style"/>
                        </a:rPr>
                        <a:t>as </a:t>
                      </a:r>
                      <a:r>
                        <a:rPr sz="2150" b="0" spc="-135" dirty="0">
                          <a:latin typeface="Bookman Old Style"/>
                          <a:cs typeface="Bookman Old Style"/>
                        </a:rPr>
                        <a:t>8 </a:t>
                      </a:r>
                      <a:r>
                        <a:rPr sz="2150" b="0" spc="-20" dirty="0">
                          <a:latin typeface="Bookman Old Style"/>
                          <a:cs typeface="Bookman Old Style"/>
                        </a:rPr>
                        <a:t>bits. </a:t>
                      </a:r>
                      <a:r>
                        <a:rPr sz="2150" b="0" spc="-40" dirty="0">
                          <a:latin typeface="Bookman Old Style"/>
                          <a:cs typeface="Bookman Old Style"/>
                        </a:rPr>
                        <a:t>Unsigned </a:t>
                      </a:r>
                      <a:r>
                        <a:rPr sz="2150" b="0" spc="-65" dirty="0">
                          <a:latin typeface="Bookman Old Style"/>
                          <a:cs typeface="Bookman Old Style"/>
                        </a:rPr>
                        <a:t>0 </a:t>
                      </a:r>
                      <a:r>
                        <a:rPr sz="2150" b="0" spc="-65">
                          <a:latin typeface="Bookman Old Style"/>
                          <a:cs typeface="Bookman Old Style"/>
                        </a:rPr>
                        <a:t>to</a:t>
                      </a:r>
                      <a:r>
                        <a:rPr sz="2150" b="0" spc="-95">
                          <a:latin typeface="Bookman Old Style"/>
                          <a:cs typeface="Bookman Old Style"/>
                        </a:rPr>
                        <a:t> </a:t>
                      </a:r>
                      <a:r>
                        <a:rPr sz="2150" b="0" spc="-125" smtClean="0">
                          <a:latin typeface="Bookman Old Style"/>
                          <a:cs typeface="Bookman Old Style"/>
                        </a:rPr>
                        <a:t>2</a:t>
                      </a:r>
                      <a:r>
                        <a:rPr lang="en-US" sz="2150" b="0" spc="-125" dirty="0" smtClean="0">
                          <a:latin typeface="Bookman Old Style"/>
                          <a:cs typeface="Bookman Old Style"/>
                        </a:rPr>
                        <a:t>55</a:t>
                      </a:r>
                      <a:endParaRPr sz="2150">
                        <a:latin typeface="Bookman Old Style"/>
                        <a:cs typeface="Bookman Old Style"/>
                      </a:endParaRPr>
                    </a:p>
                  </a:txBody>
                  <a:tcPr marL="0" marR="0" marT="0" marB="0"/>
                </a:tc>
              </a:tr>
              <a:tr h="446636">
                <a:tc>
                  <a:txBody>
                    <a:bodyPr/>
                    <a:lstStyle/>
                    <a:p>
                      <a:pPr>
                        <a:lnSpc>
                          <a:spcPct val="100000"/>
                        </a:lnSpc>
                      </a:pPr>
                      <a:endParaRPr sz="2300">
                        <a:latin typeface="Times New Roman"/>
                        <a:cs typeface="Times New Roman"/>
                      </a:endParaRPr>
                    </a:p>
                  </a:txBody>
                  <a:tcPr marL="0" marR="0" marT="0" marB="0"/>
                </a:tc>
                <a:tc>
                  <a:txBody>
                    <a:bodyPr/>
                    <a:lstStyle/>
                    <a:p>
                      <a:pPr>
                        <a:lnSpc>
                          <a:spcPct val="100000"/>
                        </a:lnSpc>
                      </a:pPr>
                      <a:endParaRPr sz="2300">
                        <a:latin typeface="Times New Roman"/>
                        <a:cs typeface="Times New Roman"/>
                      </a:endParaRPr>
                    </a:p>
                  </a:txBody>
                  <a:tcPr marL="0" marR="0" marT="0" marB="0"/>
                </a:tc>
                <a:tc>
                  <a:txBody>
                    <a:bodyPr/>
                    <a:lstStyle/>
                    <a:p>
                      <a:pPr marL="353695">
                        <a:lnSpc>
                          <a:spcPts val="2460"/>
                        </a:lnSpc>
                        <a:tabLst>
                          <a:tab pos="1407160" algn="l"/>
                        </a:tabLst>
                      </a:pPr>
                      <a:r>
                        <a:rPr sz="2150" b="0" spc="-50" dirty="0">
                          <a:latin typeface="Bookman Old Style"/>
                          <a:cs typeface="Bookman Old Style"/>
                        </a:rPr>
                        <a:t>Signed	</a:t>
                      </a:r>
                      <a:r>
                        <a:rPr sz="2150" b="0" spc="-150" dirty="0">
                          <a:latin typeface="Bookman Old Style"/>
                          <a:cs typeface="Bookman Old Style"/>
                        </a:rPr>
                        <a:t>-128 </a:t>
                      </a:r>
                      <a:r>
                        <a:rPr sz="2150" b="0" spc="-65" dirty="0">
                          <a:latin typeface="Bookman Old Style"/>
                          <a:cs typeface="Bookman Old Style"/>
                        </a:rPr>
                        <a:t>to</a:t>
                      </a:r>
                      <a:r>
                        <a:rPr sz="2150" b="0" spc="10" dirty="0">
                          <a:latin typeface="Bookman Old Style"/>
                          <a:cs typeface="Bookman Old Style"/>
                        </a:rPr>
                        <a:t> </a:t>
                      </a:r>
                      <a:r>
                        <a:rPr sz="2150" b="0" spc="-100" dirty="0">
                          <a:latin typeface="Bookman Old Style"/>
                          <a:cs typeface="Bookman Old Style"/>
                        </a:rPr>
                        <a:t>127.</a:t>
                      </a:r>
                      <a:endParaRPr sz="2150">
                        <a:latin typeface="Bookman Old Style"/>
                        <a:cs typeface="Bookman Old Style"/>
                      </a:endParaRPr>
                    </a:p>
                  </a:txBody>
                  <a:tcPr marL="0" marR="0" marT="0" marB="0"/>
                </a:tc>
              </a:tr>
              <a:tr h="758888">
                <a:tc>
                  <a:txBody>
                    <a:bodyPr/>
                    <a:lstStyle/>
                    <a:p>
                      <a:pPr marL="124460">
                        <a:lnSpc>
                          <a:spcPct val="100000"/>
                        </a:lnSpc>
                        <a:spcBef>
                          <a:spcPts val="490"/>
                        </a:spcBef>
                      </a:pPr>
                      <a:r>
                        <a:rPr sz="2050" spc="-5" dirty="0">
                          <a:latin typeface="Calibri"/>
                          <a:cs typeface="Calibri"/>
                        </a:rPr>
                        <a:t>shozp</a:t>
                      </a:r>
                      <a:endParaRPr sz="2050">
                        <a:latin typeface="Calibri"/>
                        <a:cs typeface="Calibri"/>
                      </a:endParaRPr>
                    </a:p>
                    <a:p>
                      <a:pPr marL="31750">
                        <a:lnSpc>
                          <a:spcPct val="100000"/>
                        </a:lnSpc>
                        <a:spcBef>
                          <a:spcPts val="25"/>
                        </a:spcBef>
                      </a:pPr>
                      <a:r>
                        <a:rPr sz="2200" spc="85" smtClean="0">
                          <a:latin typeface="Calibri"/>
                          <a:cs typeface="Calibri"/>
                        </a:rPr>
                        <a:t>6553</a:t>
                      </a:r>
                      <a:r>
                        <a:rPr lang="en-US" sz="2200" spc="85" dirty="0" smtClean="0">
                          <a:latin typeface="Calibri"/>
                          <a:cs typeface="Calibri"/>
                        </a:rPr>
                        <a:t>5</a:t>
                      </a:r>
                      <a:endParaRPr sz="2200">
                        <a:latin typeface="Calibri"/>
                        <a:cs typeface="Calibri"/>
                      </a:endParaRPr>
                    </a:p>
                  </a:txBody>
                  <a:tcPr marL="0" marR="0" marT="62230" marB="0"/>
                </a:tc>
                <a:tc>
                  <a:txBody>
                    <a:bodyPr/>
                    <a:lstStyle/>
                    <a:p>
                      <a:pPr marL="182880">
                        <a:lnSpc>
                          <a:spcPct val="100000"/>
                        </a:lnSpc>
                        <a:spcBef>
                          <a:spcPts val="490"/>
                        </a:spcBef>
                      </a:pPr>
                      <a:r>
                        <a:rPr sz="2050" spc="145" dirty="0">
                          <a:latin typeface="Calibri"/>
                          <a:cs typeface="Calibri"/>
                        </a:rPr>
                        <a:t>i</a:t>
                      </a:r>
                      <a:r>
                        <a:rPr sz="2050" spc="114" dirty="0">
                          <a:latin typeface="Calibri"/>
                          <a:cs typeface="Calibri"/>
                        </a:rPr>
                        <a:t> </a:t>
                      </a:r>
                      <a:r>
                        <a:rPr sz="2050" spc="325" dirty="0">
                          <a:latin typeface="Calibri"/>
                          <a:cs typeface="Calibri"/>
                        </a:rPr>
                        <a:t>np</a:t>
                      </a:r>
                      <a:endParaRPr sz="2050">
                        <a:latin typeface="Calibri"/>
                        <a:cs typeface="Calibri"/>
                      </a:endParaRPr>
                    </a:p>
                  </a:txBody>
                  <a:tcPr marL="0" marR="0" marT="62230" marB="0"/>
                </a:tc>
                <a:tc>
                  <a:txBody>
                    <a:bodyPr/>
                    <a:lstStyle/>
                    <a:p>
                      <a:pPr marL="360680">
                        <a:lnSpc>
                          <a:spcPct val="100000"/>
                        </a:lnSpc>
                        <a:spcBef>
                          <a:spcPts val="490"/>
                        </a:spcBef>
                      </a:pPr>
                      <a:r>
                        <a:rPr sz="2050" spc="204" dirty="0">
                          <a:latin typeface="Calibri"/>
                          <a:cs typeface="Calibri"/>
                        </a:rPr>
                        <a:t>Stored</a:t>
                      </a:r>
                      <a:r>
                        <a:rPr sz="2050" spc="10" dirty="0">
                          <a:latin typeface="Calibri"/>
                          <a:cs typeface="Calibri"/>
                        </a:rPr>
                        <a:t> </a:t>
                      </a:r>
                      <a:r>
                        <a:rPr sz="2050" spc="200" dirty="0">
                          <a:latin typeface="Calibri"/>
                          <a:cs typeface="Calibri"/>
                        </a:rPr>
                        <a:t>as</a:t>
                      </a:r>
                      <a:r>
                        <a:rPr sz="2050" spc="275" dirty="0">
                          <a:latin typeface="Calibri"/>
                          <a:cs typeface="Calibri"/>
                        </a:rPr>
                        <a:t> </a:t>
                      </a:r>
                      <a:r>
                        <a:rPr sz="2050" spc="235" dirty="0">
                          <a:latin typeface="Calibri"/>
                          <a:cs typeface="Calibri"/>
                        </a:rPr>
                        <a:t>16</a:t>
                      </a:r>
                      <a:r>
                        <a:rPr sz="2050" spc="-204" dirty="0">
                          <a:latin typeface="Calibri"/>
                          <a:cs typeface="Calibri"/>
                        </a:rPr>
                        <a:t> </a:t>
                      </a:r>
                      <a:r>
                        <a:rPr sz="2050" spc="200" dirty="0">
                          <a:latin typeface="Calibri"/>
                          <a:cs typeface="Calibri"/>
                        </a:rPr>
                        <a:t>bits.</a:t>
                      </a:r>
                      <a:r>
                        <a:rPr sz="2050" spc="50" dirty="0">
                          <a:latin typeface="Calibri"/>
                          <a:cs typeface="Calibri"/>
                        </a:rPr>
                        <a:t> </a:t>
                      </a:r>
                      <a:r>
                        <a:rPr sz="2050" spc="265" dirty="0">
                          <a:latin typeface="Calibri"/>
                          <a:cs typeface="Calibri"/>
                        </a:rPr>
                        <a:t>Unsigned</a:t>
                      </a:r>
                      <a:r>
                        <a:rPr sz="2050" spc="35" dirty="0">
                          <a:latin typeface="Calibri"/>
                          <a:cs typeface="Calibri"/>
                        </a:rPr>
                        <a:t> </a:t>
                      </a:r>
                      <a:r>
                        <a:rPr sz="2050" spc="290" dirty="0">
                          <a:latin typeface="Calibri"/>
                          <a:cs typeface="Calibri"/>
                        </a:rPr>
                        <a:t>0</a:t>
                      </a:r>
                      <a:r>
                        <a:rPr sz="2050" spc="105" dirty="0">
                          <a:latin typeface="Calibri"/>
                          <a:cs typeface="Calibri"/>
                        </a:rPr>
                        <a:t> </a:t>
                      </a:r>
                      <a:r>
                        <a:rPr sz="2050" spc="50" dirty="0">
                          <a:latin typeface="Calibri"/>
                          <a:cs typeface="Calibri"/>
                        </a:rPr>
                        <a:t>to</a:t>
                      </a:r>
                      <a:endParaRPr sz="2050">
                        <a:latin typeface="Calibri"/>
                        <a:cs typeface="Calibri"/>
                      </a:endParaRPr>
                    </a:p>
                  </a:txBody>
                  <a:tcPr marL="0" marR="0" marT="62230" marB="0"/>
                </a:tc>
              </a:tr>
              <a:tr h="401736">
                <a:tc>
                  <a:txBody>
                    <a:bodyPr/>
                    <a:lstStyle/>
                    <a:p>
                      <a:pPr>
                        <a:lnSpc>
                          <a:spcPct val="100000"/>
                        </a:lnSpc>
                      </a:pPr>
                      <a:endParaRPr sz="2300">
                        <a:latin typeface="Times New Roman"/>
                        <a:cs typeface="Times New Roman"/>
                      </a:endParaRPr>
                    </a:p>
                  </a:txBody>
                  <a:tcPr marL="0" marR="0" marT="0" marB="0"/>
                </a:tc>
                <a:tc>
                  <a:txBody>
                    <a:bodyPr/>
                    <a:lstStyle/>
                    <a:p>
                      <a:pPr>
                        <a:lnSpc>
                          <a:spcPct val="100000"/>
                        </a:lnSpc>
                      </a:pPr>
                      <a:endParaRPr sz="2300">
                        <a:latin typeface="Times New Roman"/>
                        <a:cs typeface="Times New Roman"/>
                      </a:endParaRPr>
                    </a:p>
                  </a:txBody>
                  <a:tcPr marL="0" marR="0" marT="0" marB="0"/>
                </a:tc>
                <a:tc>
                  <a:txBody>
                    <a:bodyPr/>
                    <a:lstStyle/>
                    <a:p>
                      <a:pPr marL="360045">
                        <a:lnSpc>
                          <a:spcPts val="2355"/>
                        </a:lnSpc>
                      </a:pPr>
                      <a:r>
                        <a:rPr sz="2200" spc="165" dirty="0">
                          <a:latin typeface="Calibri"/>
                          <a:cs typeface="Calibri"/>
                        </a:rPr>
                        <a:t>Signed </a:t>
                      </a:r>
                      <a:r>
                        <a:rPr sz="2200" spc="70" dirty="0">
                          <a:latin typeface="Calibri"/>
                          <a:cs typeface="Calibri"/>
                        </a:rPr>
                        <a:t>-32768 </a:t>
                      </a:r>
                      <a:r>
                        <a:rPr sz="2200" spc="-10" dirty="0">
                          <a:latin typeface="Calibri"/>
                          <a:cs typeface="Calibri"/>
                        </a:rPr>
                        <a:t>to</a:t>
                      </a:r>
                      <a:r>
                        <a:rPr sz="2200" spc="385" dirty="0">
                          <a:latin typeface="Calibri"/>
                          <a:cs typeface="Calibri"/>
                        </a:rPr>
                        <a:t> </a:t>
                      </a:r>
                      <a:r>
                        <a:rPr sz="2200" spc="80" dirty="0">
                          <a:latin typeface="Calibri"/>
                          <a:cs typeface="Calibri"/>
                        </a:rPr>
                        <a:t>32767.</a:t>
                      </a:r>
                      <a:endParaRPr sz="2200">
                        <a:latin typeface="Calibri"/>
                        <a:cs typeface="Calibri"/>
                      </a:endParaRPr>
                    </a:p>
                  </a:txBody>
                  <a:tcPr marL="0" marR="0" marT="0" marB="0"/>
                </a:tc>
              </a:tr>
              <a:tr h="510012">
                <a:tc>
                  <a:txBody>
                    <a:bodyPr/>
                    <a:lstStyle/>
                    <a:p>
                      <a:pPr marL="109220">
                        <a:lnSpc>
                          <a:spcPct val="100000"/>
                        </a:lnSpc>
                        <a:spcBef>
                          <a:spcPts val="550"/>
                        </a:spcBef>
                      </a:pPr>
                      <a:r>
                        <a:rPr sz="2150" spc="-15" dirty="0">
                          <a:latin typeface="Courier New"/>
                          <a:cs typeface="Courier New"/>
                        </a:rPr>
                        <a:t>int</a:t>
                      </a:r>
                      <a:endParaRPr sz="2150">
                        <a:latin typeface="Courier New"/>
                        <a:cs typeface="Courier New"/>
                      </a:endParaRPr>
                    </a:p>
                  </a:txBody>
                  <a:tcPr marL="0" marR="0" marT="69850" marB="0"/>
                </a:tc>
                <a:tc>
                  <a:txBody>
                    <a:bodyPr/>
                    <a:lstStyle/>
                    <a:p>
                      <a:pPr>
                        <a:lnSpc>
                          <a:spcPct val="100000"/>
                        </a:lnSpc>
                      </a:pPr>
                      <a:endParaRPr sz="2300">
                        <a:latin typeface="Times New Roman"/>
                        <a:cs typeface="Times New Roman"/>
                      </a:endParaRPr>
                    </a:p>
                  </a:txBody>
                  <a:tcPr marL="0" marR="0" marT="0" marB="0"/>
                </a:tc>
                <a:tc>
                  <a:txBody>
                    <a:bodyPr/>
                    <a:lstStyle/>
                    <a:p>
                      <a:pPr marL="354330">
                        <a:lnSpc>
                          <a:spcPct val="100000"/>
                        </a:lnSpc>
                        <a:spcBef>
                          <a:spcPts val="600"/>
                        </a:spcBef>
                      </a:pPr>
                      <a:r>
                        <a:rPr sz="2100" b="0" spc="-30" dirty="0">
                          <a:latin typeface="Bookman Old Style"/>
                          <a:cs typeface="Bookman Old Style"/>
                        </a:rPr>
                        <a:t>Same </a:t>
                      </a:r>
                      <a:r>
                        <a:rPr sz="2100" b="0" spc="-45" dirty="0">
                          <a:latin typeface="Bookman Old Style"/>
                          <a:cs typeface="Bookman Old Style"/>
                        </a:rPr>
                        <a:t>as </a:t>
                      </a:r>
                      <a:r>
                        <a:rPr sz="2100" b="0" dirty="0">
                          <a:latin typeface="Bookman Old Style"/>
                          <a:cs typeface="Bookman Old Style"/>
                        </a:rPr>
                        <a:t>either </a:t>
                      </a:r>
                      <a:r>
                        <a:rPr sz="2100" b="0" spc="-50" dirty="0">
                          <a:latin typeface="Bookman Old Style"/>
                          <a:cs typeface="Bookman Old Style"/>
                        </a:rPr>
                        <a:t>short </a:t>
                      </a:r>
                      <a:r>
                        <a:rPr sz="2100" b="0" spc="-20" dirty="0">
                          <a:latin typeface="Bookman Old Style"/>
                          <a:cs typeface="Bookman Old Style"/>
                        </a:rPr>
                        <a:t>or </a:t>
                      </a:r>
                      <a:r>
                        <a:rPr sz="2100" b="0" spc="-35" dirty="0">
                          <a:latin typeface="Bookman Old Style"/>
                          <a:cs typeface="Bookman Old Style"/>
                        </a:rPr>
                        <a:t>long</a:t>
                      </a:r>
                      <a:r>
                        <a:rPr sz="2100" b="0" spc="340" dirty="0">
                          <a:latin typeface="Bookman Old Style"/>
                          <a:cs typeface="Bookman Old Style"/>
                        </a:rPr>
                        <a:t> </a:t>
                      </a:r>
                      <a:r>
                        <a:rPr sz="2100" b="0" spc="5" dirty="0">
                          <a:latin typeface="Bookman Old Style"/>
                          <a:cs typeface="Bookman Old Style"/>
                        </a:rPr>
                        <a:t>int.</a:t>
                      </a:r>
                      <a:endParaRPr sz="2100">
                        <a:latin typeface="Bookman Old Style"/>
                        <a:cs typeface="Bookman Old Style"/>
                      </a:endParaRPr>
                    </a:p>
                  </a:txBody>
                  <a:tcPr marL="0" marR="0" marT="76200" marB="0"/>
                </a:tc>
              </a:tr>
              <a:tr h="427692">
                <a:tc>
                  <a:txBody>
                    <a:bodyPr/>
                    <a:lstStyle/>
                    <a:p>
                      <a:pPr marL="109855">
                        <a:lnSpc>
                          <a:spcPct val="100000"/>
                        </a:lnSpc>
                        <a:spcBef>
                          <a:spcPts val="560"/>
                        </a:spcBef>
                      </a:pPr>
                      <a:r>
                        <a:rPr sz="2150" spc="-15" dirty="0">
                          <a:latin typeface="Courier New"/>
                          <a:cs typeface="Courier New"/>
                        </a:rPr>
                        <a:t>long</a:t>
                      </a:r>
                      <a:endParaRPr sz="2150">
                        <a:latin typeface="Courier New"/>
                        <a:cs typeface="Courier New"/>
                      </a:endParaRPr>
                    </a:p>
                  </a:txBody>
                  <a:tcPr marL="0" marR="0" marT="71120" marB="0"/>
                </a:tc>
                <a:tc>
                  <a:txBody>
                    <a:bodyPr/>
                    <a:lstStyle/>
                    <a:p>
                      <a:pPr marL="6985">
                        <a:lnSpc>
                          <a:spcPct val="100000"/>
                        </a:lnSpc>
                        <a:spcBef>
                          <a:spcPts val="560"/>
                        </a:spcBef>
                      </a:pPr>
                      <a:r>
                        <a:rPr sz="2150" spc="-15" dirty="0">
                          <a:latin typeface="Courier New"/>
                          <a:cs typeface="Courier New"/>
                        </a:rPr>
                        <a:t>int</a:t>
                      </a:r>
                      <a:endParaRPr sz="2150">
                        <a:latin typeface="Courier New"/>
                        <a:cs typeface="Courier New"/>
                      </a:endParaRPr>
                    </a:p>
                  </a:txBody>
                  <a:tcPr marL="0" marR="0" marT="71120" marB="0"/>
                </a:tc>
                <a:tc>
                  <a:txBody>
                    <a:bodyPr/>
                    <a:lstStyle/>
                    <a:p>
                      <a:pPr marL="1367155">
                        <a:lnSpc>
                          <a:spcPct val="100000"/>
                        </a:lnSpc>
                        <a:spcBef>
                          <a:spcPts val="560"/>
                        </a:spcBef>
                      </a:pPr>
                      <a:r>
                        <a:rPr sz="2150" b="0" spc="-50" dirty="0">
                          <a:latin typeface="Bookman Old Style"/>
                          <a:cs typeface="Bookman Old Style"/>
                        </a:rPr>
                        <a:t>Stored </a:t>
                      </a:r>
                      <a:r>
                        <a:rPr sz="2150" b="0" spc="-75" dirty="0">
                          <a:latin typeface="Bookman Old Style"/>
                          <a:cs typeface="Bookman Old Style"/>
                        </a:rPr>
                        <a:t>as </a:t>
                      </a:r>
                      <a:r>
                        <a:rPr sz="2150" b="0" spc="-165" dirty="0">
                          <a:latin typeface="Bookman Old Style"/>
                          <a:cs typeface="Bookman Old Style"/>
                        </a:rPr>
                        <a:t>32 </a:t>
                      </a:r>
                      <a:r>
                        <a:rPr sz="2150" b="0" spc="-40" dirty="0">
                          <a:latin typeface="Bookman Old Style"/>
                          <a:cs typeface="Bookman Old Style"/>
                        </a:rPr>
                        <a:t>bits. </a:t>
                      </a:r>
                      <a:r>
                        <a:rPr sz="2150" b="0" spc="-55" dirty="0">
                          <a:latin typeface="Bookman Old Style"/>
                          <a:cs typeface="Bookman Old Style"/>
                        </a:rPr>
                        <a:t>Unsigned</a:t>
                      </a:r>
                      <a:r>
                        <a:rPr sz="2150" b="0" spc="290" dirty="0">
                          <a:latin typeface="Bookman Old Style"/>
                          <a:cs typeface="Bookman Old Style"/>
                        </a:rPr>
                        <a:t> </a:t>
                      </a:r>
                      <a:r>
                        <a:rPr sz="2150" b="0" spc="-65" dirty="0">
                          <a:latin typeface="Bookman Old Style"/>
                          <a:cs typeface="Bookman Old Style"/>
                        </a:rPr>
                        <a:t>0</a:t>
                      </a:r>
                      <a:endParaRPr sz="2150">
                        <a:latin typeface="Bookman Old Style"/>
                        <a:cs typeface="Bookman Old Style"/>
                      </a:endParaRPr>
                    </a:p>
                  </a:txBody>
                  <a:tcPr marL="0" marR="0" marT="71120" marB="0"/>
                </a:tc>
              </a:tr>
            </a:tbl>
          </a:graphicData>
        </a:graphic>
      </p:graphicFrame>
      <p:sp>
        <p:nvSpPr>
          <p:cNvPr id="6" name="object 6"/>
          <p:cNvSpPr txBox="1"/>
          <p:nvPr/>
        </p:nvSpPr>
        <p:spPr>
          <a:xfrm>
            <a:off x="1606081" y="5170094"/>
            <a:ext cx="7070725" cy="701040"/>
          </a:xfrm>
          <a:prstGeom prst="rect">
            <a:avLst/>
          </a:prstGeom>
        </p:spPr>
        <p:txBody>
          <a:bodyPr vert="horz" wrap="square" lIns="0" tIns="15875" rIns="0" bIns="0" rtlCol="0">
            <a:spAutoFit/>
          </a:bodyPr>
          <a:lstStyle/>
          <a:p>
            <a:pPr marL="12700">
              <a:lnSpc>
                <a:spcPts val="2610"/>
              </a:lnSpc>
              <a:spcBef>
                <a:spcPts val="125"/>
              </a:spcBef>
            </a:pPr>
            <a:r>
              <a:rPr sz="2200" spc="-285" dirty="0">
                <a:latin typeface="Consolas"/>
                <a:cs typeface="Consolas"/>
              </a:rPr>
              <a:t>to</a:t>
            </a:r>
            <a:r>
              <a:rPr sz="2200" spc="-500" dirty="0">
                <a:latin typeface="Consolas"/>
                <a:cs typeface="Consolas"/>
              </a:rPr>
              <a:t> </a:t>
            </a:r>
            <a:r>
              <a:rPr sz="2200" spc="-40" dirty="0">
                <a:latin typeface="Consolas"/>
                <a:cs typeface="Consolas"/>
              </a:rPr>
              <a:t>4294967295.</a:t>
            </a:r>
            <a:endParaRPr sz="2200">
              <a:latin typeface="Consolas"/>
              <a:cs typeface="Consolas"/>
            </a:endParaRPr>
          </a:p>
          <a:p>
            <a:pPr marL="2317115">
              <a:lnSpc>
                <a:spcPts val="2670"/>
              </a:lnSpc>
            </a:pPr>
            <a:r>
              <a:rPr sz="2250" spc="-210" dirty="0">
                <a:latin typeface="Courier New"/>
                <a:cs typeface="Courier New"/>
              </a:rPr>
              <a:t>Signed </a:t>
            </a:r>
            <a:r>
              <a:rPr sz="2250" spc="-185" dirty="0">
                <a:latin typeface="Courier New"/>
                <a:cs typeface="Courier New"/>
              </a:rPr>
              <a:t>-2147483648to</a:t>
            </a:r>
            <a:r>
              <a:rPr sz="2250" spc="409" dirty="0">
                <a:latin typeface="Courier New"/>
                <a:cs typeface="Courier New"/>
              </a:rPr>
              <a:t> </a:t>
            </a:r>
            <a:r>
              <a:rPr sz="2250" spc="-130" dirty="0">
                <a:latin typeface="Courier New"/>
                <a:cs typeface="Courier New"/>
              </a:rPr>
              <a:t>2147483647</a:t>
            </a:r>
            <a:endParaRPr sz="2250">
              <a:latin typeface="Courier New"/>
              <a:cs typeface="Courier New"/>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701492" y="1206974"/>
            <a:ext cx="8693785" cy="5001369"/>
          </a:xfrm>
          <a:prstGeom prst="rect">
            <a:avLst/>
          </a:prstGeom>
        </p:spPr>
        <p:txBody>
          <a:bodyPr vert="horz" wrap="square" lIns="0" tIns="94615" rIns="0" bIns="0" rtlCol="0">
            <a:spAutoFit/>
          </a:bodyPr>
          <a:lstStyle/>
          <a:p>
            <a:pPr marL="12700">
              <a:lnSpc>
                <a:spcPct val="100000"/>
              </a:lnSpc>
              <a:spcBef>
                <a:spcPts val="745"/>
              </a:spcBef>
            </a:pPr>
            <a:r>
              <a:rPr sz="2650" b="0" spc="-65" dirty="0">
                <a:solidFill>
                  <a:srgbClr val="DF0A0A"/>
                </a:solidFill>
                <a:latin typeface="Bookman Old Style"/>
                <a:cs typeface="Bookman Old Style"/>
              </a:rPr>
              <a:t>Floating </a:t>
            </a:r>
            <a:r>
              <a:rPr sz="2650" b="0" spc="-65">
                <a:solidFill>
                  <a:srgbClr val="F0070A"/>
                </a:solidFill>
                <a:latin typeface="Bookman Old Style"/>
                <a:cs typeface="Bookman Old Style"/>
              </a:rPr>
              <a:t>Point</a:t>
            </a:r>
            <a:r>
              <a:rPr sz="2650" b="0" spc="204">
                <a:solidFill>
                  <a:srgbClr val="F0070A"/>
                </a:solidFill>
                <a:latin typeface="Bookman Old Style"/>
                <a:cs typeface="Bookman Old Style"/>
              </a:rPr>
              <a:t> </a:t>
            </a:r>
            <a:r>
              <a:rPr sz="2650" b="0" spc="-120" smtClean="0">
                <a:solidFill>
                  <a:srgbClr val="F40503"/>
                </a:solidFill>
                <a:latin typeface="Bookman Old Style"/>
                <a:cs typeface="Bookman Old Style"/>
              </a:rPr>
              <a:t>Numbers</a:t>
            </a:r>
            <a:endParaRPr lang="en-US" sz="2650" b="0" spc="-120" dirty="0" smtClean="0">
              <a:solidFill>
                <a:srgbClr val="F40503"/>
              </a:solidFill>
              <a:latin typeface="Bookman Old Style"/>
              <a:cs typeface="Bookman Old Style"/>
            </a:endParaRPr>
          </a:p>
          <a:p>
            <a:pPr marL="12700">
              <a:lnSpc>
                <a:spcPct val="100000"/>
              </a:lnSpc>
              <a:spcBef>
                <a:spcPts val="745"/>
              </a:spcBef>
            </a:pPr>
            <a:endParaRPr sz="2650">
              <a:latin typeface="Bookman Old Style"/>
              <a:cs typeface="Bookman Old Style"/>
            </a:endParaRPr>
          </a:p>
          <a:p>
            <a:pPr marL="419734" marR="951865" indent="-11430">
              <a:lnSpc>
                <a:spcPct val="101099"/>
              </a:lnSpc>
              <a:spcBef>
                <a:spcPts val="550"/>
              </a:spcBef>
            </a:pPr>
            <a:r>
              <a:rPr sz="2300" b="0" spc="-40" dirty="0">
                <a:latin typeface="Bookman Old Style"/>
                <a:cs typeface="Bookman Old Style"/>
              </a:rPr>
              <a:t>Floating </a:t>
            </a:r>
            <a:r>
              <a:rPr sz="2300" b="0" spc="-90" dirty="0">
                <a:latin typeface="Bookman Old Style"/>
                <a:cs typeface="Bookman Old Style"/>
              </a:rPr>
              <a:t>point </a:t>
            </a:r>
            <a:r>
              <a:rPr sz="2300" b="0" spc="-120" dirty="0">
                <a:latin typeface="Bookman Old Style"/>
                <a:cs typeface="Bookman Old Style"/>
              </a:rPr>
              <a:t>numbers </a:t>
            </a:r>
            <a:r>
              <a:rPr sz="2300" b="0" spc="-40" dirty="0">
                <a:latin typeface="Bookman Old Style"/>
                <a:cs typeface="Bookman Old Style"/>
              </a:rPr>
              <a:t>are </a:t>
            </a:r>
            <a:r>
              <a:rPr sz="2300" b="0" spc="-50" dirty="0">
                <a:latin typeface="Bookman Old Style"/>
                <a:cs typeface="Bookman Old Style"/>
              </a:rPr>
              <a:t>rational </a:t>
            </a:r>
            <a:r>
              <a:rPr sz="2300" b="0" spc="-130" dirty="0">
                <a:latin typeface="Bookman Old Style"/>
                <a:cs typeface="Bookman Old Style"/>
              </a:rPr>
              <a:t>numbers. </a:t>
            </a:r>
            <a:r>
              <a:rPr sz="2300" b="0" spc="-20" dirty="0">
                <a:latin typeface="Bookman Old Style"/>
                <a:cs typeface="Bookman Old Style"/>
              </a:rPr>
              <a:t>Always  </a:t>
            </a:r>
            <a:r>
              <a:rPr sz="2300" b="0" spc="-90" dirty="0">
                <a:latin typeface="Bookman Old Style"/>
                <a:cs typeface="Bookman Old Style"/>
              </a:rPr>
              <a:t>signed</a:t>
            </a:r>
            <a:r>
              <a:rPr sz="2300" b="0" spc="45" dirty="0">
                <a:latin typeface="Bookman Old Style"/>
                <a:cs typeface="Bookman Old Style"/>
              </a:rPr>
              <a:t> </a:t>
            </a:r>
            <a:r>
              <a:rPr sz="2300" b="0" spc="-130" dirty="0">
                <a:latin typeface="Bookman Old Style"/>
                <a:cs typeface="Bookman Old Style"/>
              </a:rPr>
              <a:t>numbers.</a:t>
            </a:r>
            <a:endParaRPr sz="2300">
              <a:latin typeface="Bookman Old Style"/>
              <a:cs typeface="Bookman Old Style"/>
            </a:endParaRPr>
          </a:p>
          <a:p>
            <a:pPr marL="431800">
              <a:lnSpc>
                <a:spcPct val="100000"/>
              </a:lnSpc>
              <a:spcBef>
                <a:spcPts val="570"/>
              </a:spcBef>
              <a:tabLst>
                <a:tab pos="1722120" algn="l"/>
              </a:tabLst>
            </a:pPr>
            <a:r>
              <a:rPr lang="en-US" sz="2300" b="0" spc="-75" dirty="0" smtClean="0">
                <a:solidFill>
                  <a:srgbClr val="4D4D4D"/>
                </a:solidFill>
                <a:latin typeface="Bookman Old Style"/>
                <a:cs typeface="Bookman Old Style"/>
              </a:rPr>
              <a:t>float</a:t>
            </a:r>
            <a:r>
              <a:rPr sz="2300" b="0" spc="-85" dirty="0">
                <a:latin typeface="Bookman Old Style"/>
                <a:cs typeface="Bookman Old Style"/>
              </a:rPr>
              <a:t>	</a:t>
            </a:r>
            <a:r>
              <a:rPr sz="2300" b="0" spc="-70" dirty="0">
                <a:latin typeface="Bookman Old Style"/>
                <a:cs typeface="Bookman Old Style"/>
              </a:rPr>
              <a:t>Approximate </a:t>
            </a:r>
            <a:r>
              <a:rPr sz="2300" b="0" spc="-85" dirty="0">
                <a:latin typeface="Bookman Old Style"/>
                <a:cs typeface="Bookman Old Style"/>
              </a:rPr>
              <a:t>precision of </a:t>
            </a:r>
            <a:r>
              <a:rPr sz="2300" b="0" spc="-145" dirty="0">
                <a:latin typeface="Bookman Old Style"/>
                <a:cs typeface="Bookman Old Style"/>
              </a:rPr>
              <a:t>6 </a:t>
            </a:r>
            <a:r>
              <a:rPr sz="2300" b="0" spc="-95" dirty="0">
                <a:latin typeface="Bookman Old Style"/>
                <a:cs typeface="Bookman Old Style"/>
              </a:rPr>
              <a:t>decimal </a:t>
            </a:r>
            <a:r>
              <a:rPr sz="2300" b="0" spc="-60" dirty="0">
                <a:latin typeface="Bookman Old Style"/>
                <a:cs typeface="Bookman Old Style"/>
              </a:rPr>
              <a:t>digits</a:t>
            </a:r>
            <a:r>
              <a:rPr sz="2300" b="0" spc="95" dirty="0">
                <a:latin typeface="Bookman Old Style"/>
                <a:cs typeface="Bookman Old Style"/>
              </a:rPr>
              <a:t> </a:t>
            </a:r>
            <a:r>
              <a:rPr sz="2300" b="0" spc="50" dirty="0">
                <a:latin typeface="Bookman Old Style"/>
                <a:cs typeface="Bookman Old Style"/>
              </a:rPr>
              <a:t>.</a:t>
            </a:r>
            <a:endParaRPr sz="2300">
              <a:latin typeface="Bookman Old Style"/>
              <a:cs typeface="Bookman Old Style"/>
            </a:endParaRPr>
          </a:p>
          <a:p>
            <a:pPr marL="718820" marR="5715" indent="-203200">
              <a:lnSpc>
                <a:spcPct val="102600"/>
              </a:lnSpc>
              <a:spcBef>
                <a:spcPts val="470"/>
              </a:spcBef>
            </a:pPr>
            <a:r>
              <a:rPr sz="1950" b="0" spc="-35" dirty="0">
                <a:solidFill>
                  <a:srgbClr val="C17E4F"/>
                </a:solidFill>
                <a:latin typeface="Bookman Old Style"/>
                <a:cs typeface="Bookman Old Style"/>
              </a:rPr>
              <a:t>° </a:t>
            </a:r>
            <a:r>
              <a:rPr sz="1950" b="0" spc="-40" dirty="0">
                <a:latin typeface="Bookman Old Style"/>
                <a:cs typeface="Bookman Old Style"/>
              </a:rPr>
              <a:t>Typically </a:t>
            </a:r>
            <a:r>
              <a:rPr sz="1950" b="0" spc="-55" dirty="0">
                <a:latin typeface="Bookman Old Style"/>
                <a:cs typeface="Bookman Old Style"/>
              </a:rPr>
              <a:t>stored in </a:t>
            </a:r>
            <a:r>
              <a:rPr sz="1950" b="0" spc="-155" dirty="0">
                <a:latin typeface="Bookman Old Style"/>
                <a:cs typeface="Bookman Old Style"/>
              </a:rPr>
              <a:t>4 </a:t>
            </a:r>
            <a:r>
              <a:rPr sz="1950" b="0" spc="-40" dirty="0">
                <a:latin typeface="Bookman Old Style"/>
                <a:cs typeface="Bookman Old Style"/>
              </a:rPr>
              <a:t>bytes with </a:t>
            </a:r>
            <a:r>
              <a:rPr sz="1950" b="0" spc="-145" dirty="0">
                <a:latin typeface="Bookman Old Style"/>
                <a:cs typeface="Bookman Old Style"/>
              </a:rPr>
              <a:t>24 </a:t>
            </a:r>
            <a:r>
              <a:rPr sz="1950" b="0" spc="-45" dirty="0">
                <a:latin typeface="Bookman Old Style"/>
                <a:cs typeface="Bookman Old Style"/>
              </a:rPr>
              <a:t>bits </a:t>
            </a:r>
            <a:r>
              <a:rPr sz="1950" b="0" spc="-75" dirty="0">
                <a:latin typeface="Bookman Old Style"/>
                <a:cs typeface="Bookman Old Style"/>
              </a:rPr>
              <a:t>of </a:t>
            </a:r>
            <a:r>
              <a:rPr sz="1950" b="0" spc="-45" dirty="0">
                <a:latin typeface="Bookman Old Style"/>
                <a:cs typeface="Bookman Old Style"/>
              </a:rPr>
              <a:t>signed </a:t>
            </a:r>
            <a:r>
              <a:rPr sz="1950" b="0" spc="-80" dirty="0">
                <a:latin typeface="Bookman Old Style"/>
                <a:cs typeface="Bookman Old Style"/>
              </a:rPr>
              <a:t>inantissa </a:t>
            </a:r>
            <a:r>
              <a:rPr sz="1950" b="0" spc="-60" dirty="0">
                <a:latin typeface="Bookman Old Style"/>
                <a:cs typeface="Bookman Old Style"/>
              </a:rPr>
              <a:t>and </a:t>
            </a:r>
            <a:r>
              <a:rPr sz="1950" b="0" spc="-105" dirty="0">
                <a:latin typeface="Bookman Old Style"/>
                <a:cs typeface="Bookman Old Style"/>
              </a:rPr>
              <a:t>8 </a:t>
            </a:r>
            <a:r>
              <a:rPr sz="1950" b="0" spc="-45" dirty="0">
                <a:latin typeface="Bookman Old Style"/>
                <a:cs typeface="Bookman Old Style"/>
              </a:rPr>
              <a:t>bits  </a:t>
            </a:r>
            <a:r>
              <a:rPr sz="1950" b="0" spc="-110" dirty="0">
                <a:latin typeface="Bookman Old Style"/>
                <a:cs typeface="Bookman Old Style"/>
              </a:rPr>
              <a:t>of </a:t>
            </a:r>
            <a:r>
              <a:rPr sz="1950" b="0" spc="-45" dirty="0">
                <a:latin typeface="Bookman Old Style"/>
                <a:cs typeface="Bookman Old Style"/>
              </a:rPr>
              <a:t>signed</a:t>
            </a:r>
            <a:r>
              <a:rPr sz="1950" b="0" spc="130" dirty="0">
                <a:latin typeface="Bookman Old Style"/>
                <a:cs typeface="Bookman Old Style"/>
              </a:rPr>
              <a:t> </a:t>
            </a:r>
            <a:r>
              <a:rPr sz="1950" b="0" spc="-70" dirty="0">
                <a:latin typeface="Bookman Old Style"/>
                <a:cs typeface="Bookman Old Style"/>
              </a:rPr>
              <a:t>exponent.</a:t>
            </a:r>
            <a:endParaRPr sz="1950">
              <a:latin typeface="Bookman Old Style"/>
              <a:cs typeface="Bookman Old Style"/>
            </a:endParaRPr>
          </a:p>
          <a:p>
            <a:pPr marL="421640">
              <a:lnSpc>
                <a:spcPct val="100000"/>
              </a:lnSpc>
              <a:spcBef>
                <a:spcPts val="565"/>
              </a:spcBef>
              <a:tabLst>
                <a:tab pos="1722120" algn="l"/>
              </a:tabLst>
            </a:pPr>
            <a:r>
              <a:rPr sz="2300" b="0" spc="20" dirty="0">
                <a:latin typeface="Bookman Old Style"/>
                <a:cs typeface="Bookman Old Style"/>
              </a:rPr>
              <a:t>doubl</a:t>
            </a:r>
            <a:r>
              <a:rPr sz="2300" b="0" spc="-370" dirty="0">
                <a:latin typeface="Bookman Old Style"/>
                <a:cs typeface="Bookman Old Style"/>
              </a:rPr>
              <a:t> </a:t>
            </a:r>
            <a:r>
              <a:rPr sz="2300" b="0" spc="45" dirty="0">
                <a:solidFill>
                  <a:srgbClr val="313131"/>
                </a:solidFill>
                <a:latin typeface="Bookman Old Style"/>
                <a:cs typeface="Bookman Old Style"/>
              </a:rPr>
              <a:t>e	</a:t>
            </a:r>
            <a:r>
              <a:rPr sz="2300" b="0" spc="-70" dirty="0">
                <a:latin typeface="Bookman Old Style"/>
                <a:cs typeface="Bookman Old Style"/>
              </a:rPr>
              <a:t>Approximate </a:t>
            </a:r>
            <a:r>
              <a:rPr sz="2300" b="0" spc="-85" dirty="0">
                <a:latin typeface="Bookman Old Style"/>
                <a:cs typeface="Bookman Old Style"/>
              </a:rPr>
              <a:t>precision of </a:t>
            </a:r>
            <a:r>
              <a:rPr sz="2300" b="0" spc="-60" dirty="0">
                <a:latin typeface="Bookman Old Style"/>
                <a:cs typeface="Bookman Old Style"/>
              </a:rPr>
              <a:t>14 </a:t>
            </a:r>
            <a:r>
              <a:rPr sz="2300" b="0" spc="-95" dirty="0">
                <a:latin typeface="Bookman Old Style"/>
                <a:cs typeface="Bookman Old Style"/>
              </a:rPr>
              <a:t>decimal</a:t>
            </a:r>
            <a:r>
              <a:rPr sz="2300" b="0" spc="-215" dirty="0">
                <a:latin typeface="Bookman Old Style"/>
                <a:cs typeface="Bookman Old Style"/>
              </a:rPr>
              <a:t> </a:t>
            </a:r>
            <a:r>
              <a:rPr sz="2300" b="0" spc="-55" dirty="0">
                <a:latin typeface="Bookman Old Style"/>
                <a:cs typeface="Bookman Old Style"/>
              </a:rPr>
              <a:t>digits.</a:t>
            </a:r>
            <a:endParaRPr sz="2300">
              <a:latin typeface="Bookman Old Style"/>
              <a:cs typeface="Bookman Old Style"/>
            </a:endParaRPr>
          </a:p>
          <a:p>
            <a:pPr marL="718185" marR="5080" indent="-203835">
              <a:lnSpc>
                <a:spcPct val="100000"/>
              </a:lnSpc>
              <a:spcBef>
                <a:spcPts val="484"/>
              </a:spcBef>
            </a:pPr>
            <a:r>
              <a:rPr sz="2000" b="0" spc="-40" dirty="0">
                <a:solidFill>
                  <a:srgbClr val="CD7E46"/>
                </a:solidFill>
                <a:latin typeface="Bookman Old Style"/>
                <a:cs typeface="Bookman Old Style"/>
              </a:rPr>
              <a:t>° </a:t>
            </a:r>
            <a:r>
              <a:rPr sz="2000" b="0" spc="-60" dirty="0">
                <a:latin typeface="Bookman Old Style"/>
                <a:cs typeface="Bookman Old Style"/>
              </a:rPr>
              <a:t>Typically </a:t>
            </a:r>
            <a:r>
              <a:rPr sz="2000" b="0" spc="-80" dirty="0">
                <a:latin typeface="Bookman Old Style"/>
                <a:cs typeface="Bookman Old Style"/>
              </a:rPr>
              <a:t>stored </a:t>
            </a:r>
            <a:r>
              <a:rPr sz="2000" b="0" spc="-75" dirty="0">
                <a:latin typeface="Bookman Old Style"/>
                <a:cs typeface="Bookman Old Style"/>
              </a:rPr>
              <a:t>in </a:t>
            </a:r>
            <a:r>
              <a:rPr sz="2000" b="0" spc="-135" dirty="0">
                <a:latin typeface="Bookman Old Style"/>
                <a:cs typeface="Bookman Old Style"/>
              </a:rPr>
              <a:t>8 </a:t>
            </a:r>
            <a:r>
              <a:rPr sz="2000" b="0" spc="-75" dirty="0">
                <a:latin typeface="Bookman Old Style"/>
                <a:cs typeface="Bookman Old Style"/>
              </a:rPr>
              <a:t>bytes </a:t>
            </a:r>
            <a:r>
              <a:rPr sz="2000" b="0" spc="-65" dirty="0">
                <a:latin typeface="Bookman Old Style"/>
                <a:cs typeface="Bookman Old Style"/>
              </a:rPr>
              <a:t>with </a:t>
            </a:r>
            <a:r>
              <a:rPr sz="2000" b="0" spc="-160" dirty="0">
                <a:latin typeface="Bookman Old Style"/>
                <a:cs typeface="Bookman Old Style"/>
              </a:rPr>
              <a:t>56 </a:t>
            </a:r>
            <a:r>
              <a:rPr sz="2000" b="0" spc="-65" dirty="0">
                <a:latin typeface="Bookman Old Style"/>
                <a:cs typeface="Bookman Old Style"/>
              </a:rPr>
              <a:t>bits </a:t>
            </a:r>
            <a:r>
              <a:rPr sz="2000" b="0" spc="-95" dirty="0">
                <a:latin typeface="Bookman Old Style"/>
                <a:cs typeface="Bookman Old Style"/>
              </a:rPr>
              <a:t>of </a:t>
            </a:r>
            <a:r>
              <a:rPr sz="2000" b="0" spc="-70" dirty="0">
                <a:latin typeface="Bookman Old Style"/>
                <a:cs typeface="Bookman Old Style"/>
              </a:rPr>
              <a:t>signed </a:t>
            </a:r>
            <a:r>
              <a:rPr sz="2000" b="0" spc="-100" dirty="0">
                <a:latin typeface="Bookman Old Style"/>
                <a:cs typeface="Bookman Old Style"/>
              </a:rPr>
              <a:t>inantissa and </a:t>
            </a:r>
            <a:r>
              <a:rPr sz="2000" b="0" spc="-135" dirty="0">
                <a:latin typeface="Bookman Old Style"/>
                <a:cs typeface="Bookman Old Style"/>
              </a:rPr>
              <a:t>8 </a:t>
            </a:r>
            <a:r>
              <a:rPr sz="2000" b="0" spc="-65" dirty="0">
                <a:latin typeface="Bookman Old Style"/>
                <a:cs typeface="Bookman Old Style"/>
              </a:rPr>
              <a:t>bits  </a:t>
            </a:r>
            <a:r>
              <a:rPr sz="2000" b="0" spc="-135" dirty="0">
                <a:latin typeface="Bookman Old Style"/>
                <a:cs typeface="Bookman Old Style"/>
              </a:rPr>
              <a:t>of </a:t>
            </a:r>
            <a:r>
              <a:rPr sz="2000" b="0" spc="-70" dirty="0">
                <a:latin typeface="Bookman Old Style"/>
                <a:cs typeface="Bookman Old Style"/>
              </a:rPr>
              <a:t>signed</a:t>
            </a:r>
            <a:r>
              <a:rPr sz="2000" b="0" spc="105" dirty="0">
                <a:latin typeface="Bookman Old Style"/>
                <a:cs typeface="Bookman Old Style"/>
              </a:rPr>
              <a:t> </a:t>
            </a:r>
            <a:r>
              <a:rPr sz="2000" b="0" spc="-95" dirty="0">
                <a:latin typeface="Bookman Old Style"/>
                <a:cs typeface="Bookman Old Style"/>
              </a:rPr>
              <a:t>exponent.</a:t>
            </a:r>
            <a:endParaRPr sz="2000">
              <a:latin typeface="Bookman Old Style"/>
              <a:cs typeface="Bookman Old Style"/>
            </a:endParaRPr>
          </a:p>
          <a:p>
            <a:pPr marL="417830">
              <a:lnSpc>
                <a:spcPct val="100000"/>
              </a:lnSpc>
              <a:spcBef>
                <a:spcPts val="2135"/>
              </a:spcBef>
            </a:pPr>
            <a:r>
              <a:rPr sz="2350" b="0" spc="-145" dirty="0">
                <a:latin typeface="Bookman Old Style"/>
                <a:cs typeface="Bookman Old Style"/>
              </a:rPr>
              <a:t>One </a:t>
            </a:r>
            <a:r>
              <a:rPr sz="2350" b="0" spc="-160" dirty="0">
                <a:latin typeface="Bookman Old Style"/>
                <a:cs typeface="Bookman Old Style"/>
              </a:rPr>
              <a:t>should </a:t>
            </a:r>
            <a:r>
              <a:rPr sz="2350" b="0" spc="-165" dirty="0">
                <a:latin typeface="Bookman Old Style"/>
                <a:cs typeface="Bookman Old Style"/>
              </a:rPr>
              <a:t>check </a:t>
            </a:r>
            <a:r>
              <a:rPr sz="2350" b="0" spc="-95" dirty="0">
                <a:latin typeface="Bookman Old Style"/>
                <a:cs typeface="Bookman Old Style"/>
              </a:rPr>
              <a:t>the </a:t>
            </a:r>
            <a:r>
              <a:rPr sz="2350" b="0" spc="-15" dirty="0">
                <a:latin typeface="Bookman Old Style"/>
                <a:cs typeface="Bookman Old Style"/>
              </a:rPr>
              <a:t>file </a:t>
            </a:r>
            <a:r>
              <a:rPr sz="2350" b="0" spc="-85" dirty="0">
                <a:latin typeface="Bookman Old Style"/>
                <a:cs typeface="Bookman Old Style"/>
              </a:rPr>
              <a:t>limits.h to </a:t>
            </a:r>
            <a:r>
              <a:rPr sz="2350" b="0" spc="-120" dirty="0">
                <a:latin typeface="Bookman Old Style"/>
                <a:cs typeface="Bookman Old Style"/>
              </a:rPr>
              <a:t>what </a:t>
            </a:r>
            <a:r>
              <a:rPr sz="2350" b="0" spc="-85" dirty="0">
                <a:latin typeface="Bookman Old Style"/>
                <a:cs typeface="Bookman Old Style"/>
              </a:rPr>
              <a:t>is</a:t>
            </a:r>
            <a:r>
              <a:rPr sz="2350" b="0" spc="430" dirty="0">
                <a:latin typeface="Bookman Old Style"/>
                <a:cs typeface="Bookman Old Style"/>
              </a:rPr>
              <a:t> </a:t>
            </a:r>
            <a:r>
              <a:rPr sz="2350" b="0" spc="-105" dirty="0">
                <a:latin typeface="Bookman Old Style"/>
                <a:cs typeface="Bookman Old Style"/>
              </a:rPr>
              <a:t>implemented </a:t>
            </a:r>
            <a:r>
              <a:rPr sz="2350" b="0" spc="-165" dirty="0">
                <a:latin typeface="Bookman Old Style"/>
                <a:cs typeface="Bookman Old Style"/>
              </a:rPr>
              <a:t>on</a:t>
            </a:r>
            <a:endParaRPr sz="2350">
              <a:latin typeface="Bookman Old Style"/>
              <a:cs typeface="Bookman Old Style"/>
            </a:endParaRPr>
          </a:p>
          <a:p>
            <a:pPr marL="412115">
              <a:lnSpc>
                <a:spcPct val="100000"/>
              </a:lnSpc>
              <a:spcBef>
                <a:spcPts val="15"/>
              </a:spcBef>
            </a:pPr>
            <a:r>
              <a:rPr sz="2300" b="0" spc="-125" dirty="0">
                <a:latin typeface="Bookman Old Style"/>
                <a:cs typeface="Bookman Old Style"/>
              </a:rPr>
              <a:t>a </a:t>
            </a:r>
            <a:r>
              <a:rPr sz="2300" b="0" spc="-75" dirty="0">
                <a:latin typeface="Bookman Old Style"/>
                <a:cs typeface="Bookman Old Style"/>
              </a:rPr>
              <a:t>particular</a:t>
            </a:r>
            <a:r>
              <a:rPr sz="2300" b="0" spc="305" dirty="0">
                <a:latin typeface="Bookman Old Style"/>
                <a:cs typeface="Bookman Old Style"/>
              </a:rPr>
              <a:t> </a:t>
            </a:r>
            <a:r>
              <a:rPr sz="2300" b="0" spc="-110" dirty="0">
                <a:latin typeface="Bookman Old Style"/>
                <a:cs typeface="Bookman Old Style"/>
              </a:rPr>
              <a:t>machine.</a:t>
            </a:r>
            <a:endParaRPr sz="2300">
              <a:latin typeface="Bookman Old Style"/>
              <a:cs typeface="Bookman Old Styl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1155700" y="2711450"/>
            <a:ext cx="8382000" cy="2563522"/>
          </a:xfrm>
          <a:prstGeom prst="rect">
            <a:avLst/>
          </a:prstGeom>
        </p:spPr>
        <p:txBody>
          <a:bodyPr vert="horz" wrap="square" lIns="0" tIns="13970" rIns="0" bIns="0" rtlCol="0">
            <a:spAutoFit/>
          </a:bodyPr>
          <a:lstStyle/>
          <a:p>
            <a:pPr marL="22225" algn="just">
              <a:lnSpc>
                <a:spcPct val="100000"/>
              </a:lnSpc>
              <a:spcBef>
                <a:spcPts val="640"/>
              </a:spcBef>
              <a:tabLst>
                <a:tab pos="1404620" algn="l"/>
                <a:tab pos="2610485" algn="l"/>
              </a:tabLst>
            </a:pPr>
            <a:r>
              <a:rPr sz="2700" i="1" spc="65" smtClean="0">
                <a:solidFill>
                  <a:srgbClr val="052B05"/>
                </a:solidFill>
                <a:latin typeface="Times New Roman"/>
                <a:cs typeface="Times New Roman"/>
              </a:rPr>
              <a:t>Problem</a:t>
            </a:r>
            <a:r>
              <a:rPr sz="2700" i="1" spc="65">
                <a:solidFill>
                  <a:srgbClr val="052B05"/>
                </a:solidFill>
                <a:latin typeface="Times New Roman"/>
                <a:cs typeface="Times New Roman"/>
              </a:rPr>
              <a:t>	</a:t>
            </a:r>
            <a:r>
              <a:rPr sz="2700" i="1" spc="-25" smtClean="0">
                <a:solidFill>
                  <a:srgbClr val="161616"/>
                </a:solidFill>
                <a:latin typeface="Times New Roman"/>
                <a:cs typeface="Times New Roman"/>
              </a:rPr>
              <a:t>so</a:t>
            </a:r>
            <a:r>
              <a:rPr lang="en-US" sz="2700" i="1" spc="-25" dirty="0" err="1" smtClean="0">
                <a:solidFill>
                  <a:srgbClr val="161616"/>
                </a:solidFill>
                <a:latin typeface="Times New Roman"/>
                <a:cs typeface="Times New Roman"/>
              </a:rPr>
              <a:t>lv</a:t>
            </a:r>
            <a:r>
              <a:rPr sz="2700" i="1" spc="15" smtClean="0">
                <a:solidFill>
                  <a:srgbClr val="033101"/>
                </a:solidFill>
                <a:latin typeface="Times New Roman"/>
                <a:cs typeface="Times New Roman"/>
              </a:rPr>
              <a:t>ing</a:t>
            </a:r>
            <a:r>
              <a:rPr sz="2700" i="1" spc="15">
                <a:solidFill>
                  <a:srgbClr val="033101"/>
                </a:solidFill>
                <a:latin typeface="Times New Roman"/>
                <a:cs typeface="Times New Roman"/>
              </a:rPr>
              <a:t>	</a:t>
            </a:r>
            <a:r>
              <a:rPr sz="2700" i="1" spc="65" smtClean="0">
                <a:solidFill>
                  <a:srgbClr val="052B05"/>
                </a:solidFill>
                <a:latin typeface="Times New Roman"/>
                <a:cs typeface="Times New Roman"/>
              </a:rPr>
              <a:t>phase</a:t>
            </a:r>
            <a:endParaRPr lang="en-US" sz="2700" i="1" spc="65" dirty="0">
              <a:solidFill>
                <a:srgbClr val="052B05"/>
              </a:solidFill>
              <a:latin typeface="Times New Roman"/>
              <a:cs typeface="Times New Roman"/>
            </a:endParaRPr>
          </a:p>
          <a:p>
            <a:pPr marL="22225" algn="just">
              <a:spcBef>
                <a:spcPts val="640"/>
              </a:spcBef>
              <a:buFont typeface="Wingdings" pitchFamily="2" charset="2"/>
              <a:buChar char="ü"/>
              <a:tabLst>
                <a:tab pos="1404620" algn="l"/>
                <a:tab pos="2610485" algn="l"/>
              </a:tabLst>
            </a:pPr>
            <a:r>
              <a:rPr lang="en-US" sz="2700" i="1" spc="65" dirty="0">
                <a:solidFill>
                  <a:srgbClr val="052B05"/>
                </a:solidFill>
                <a:latin typeface="Times New Roman"/>
                <a:cs typeface="Times New Roman"/>
              </a:rPr>
              <a:t> </a:t>
            </a:r>
            <a:r>
              <a:rPr lang="en-US" sz="2150" spc="-100" dirty="0" smtClean="0">
                <a:latin typeface="Bookman Old Style"/>
                <a:cs typeface="Bookman Old Style"/>
              </a:rPr>
              <a:t>P</a:t>
            </a:r>
            <a:r>
              <a:rPr sz="2150" b="0" spc="-100" smtClean="0">
                <a:latin typeface="Bookman Old Style"/>
                <a:cs typeface="Bookman Old Style"/>
              </a:rPr>
              <a:t>roduce </a:t>
            </a:r>
            <a:r>
              <a:rPr sz="2150" b="0" spc="-55" dirty="0">
                <a:latin typeface="Bookman Old Style"/>
                <a:cs typeface="Bookman Old Style"/>
              </a:rPr>
              <a:t>an </a:t>
            </a:r>
            <a:r>
              <a:rPr sz="2150" b="0" spc="-60" dirty="0">
                <a:latin typeface="Bookman Old Style"/>
                <a:cs typeface="Bookman Old Style"/>
              </a:rPr>
              <a:t>ordered </a:t>
            </a:r>
            <a:r>
              <a:rPr sz="2150" b="0" spc="-95" dirty="0">
                <a:latin typeface="Bookman Old Style"/>
                <a:cs typeface="Bookman Old Style"/>
              </a:rPr>
              <a:t>sequence </a:t>
            </a:r>
            <a:r>
              <a:rPr sz="2150" b="0" spc="-90" dirty="0">
                <a:latin typeface="Bookman Old Style"/>
                <a:cs typeface="Bookman Old Style"/>
              </a:rPr>
              <a:t>of </a:t>
            </a:r>
            <a:r>
              <a:rPr sz="2150" b="0" spc="-100">
                <a:latin typeface="Bookman Old Style"/>
                <a:cs typeface="Bookman Old Style"/>
              </a:rPr>
              <a:t>steps </a:t>
            </a:r>
            <a:r>
              <a:rPr sz="2150" b="0" spc="-35" smtClean="0">
                <a:latin typeface="Bookman Old Style"/>
                <a:cs typeface="Bookman Old Style"/>
              </a:rPr>
              <a:t>that </a:t>
            </a:r>
            <a:r>
              <a:rPr sz="2150" b="0" spc="-80" smtClean="0">
                <a:latin typeface="Bookman Old Style"/>
                <a:cs typeface="Bookman Old Style"/>
              </a:rPr>
              <a:t>describe  </a:t>
            </a:r>
            <a:r>
              <a:rPr sz="2150" b="0" spc="-75" smtClean="0">
                <a:latin typeface="Bookman Old Style"/>
                <a:cs typeface="Bookman Old Style"/>
              </a:rPr>
              <a:t>solution</a:t>
            </a:r>
            <a:r>
              <a:rPr lang="en-US" sz="2150" b="0" spc="-75" dirty="0" smtClean="0">
                <a:latin typeface="Bookman Old Style"/>
                <a:cs typeface="Bookman Old Style"/>
              </a:rPr>
              <a:t> of problem.</a:t>
            </a:r>
          </a:p>
          <a:p>
            <a:pPr marL="22225" algn="just">
              <a:spcBef>
                <a:spcPts val="640"/>
              </a:spcBef>
              <a:buFont typeface="Wingdings" pitchFamily="2" charset="2"/>
              <a:buChar char="ü"/>
              <a:tabLst>
                <a:tab pos="1404620" algn="l"/>
                <a:tab pos="2610485" algn="l"/>
              </a:tabLst>
            </a:pPr>
            <a:r>
              <a:rPr lang="en-US" sz="2100" b="0" spc="-20" dirty="0" smtClean="0">
                <a:latin typeface="Bookman Old Style"/>
                <a:cs typeface="Bookman Old Style"/>
              </a:rPr>
              <a:t>  T</a:t>
            </a:r>
            <a:r>
              <a:rPr sz="2100" b="0" spc="-30" smtClean="0">
                <a:latin typeface="Bookman Old Style"/>
                <a:cs typeface="Bookman Old Style"/>
              </a:rPr>
              <a:t>his </a:t>
            </a:r>
            <a:r>
              <a:rPr sz="2100" b="0" spc="-70" dirty="0">
                <a:latin typeface="Bookman Old Style"/>
                <a:cs typeface="Bookman Old Style"/>
              </a:rPr>
              <a:t>sequence </a:t>
            </a:r>
            <a:r>
              <a:rPr sz="2100" b="0" spc="-65" dirty="0">
                <a:latin typeface="Bookman Old Style"/>
                <a:cs typeface="Bookman Old Style"/>
              </a:rPr>
              <a:t>of </a:t>
            </a:r>
            <a:r>
              <a:rPr sz="2100" b="0" spc="-50" dirty="0">
                <a:latin typeface="Bookman Old Style"/>
                <a:cs typeface="Bookman Old Style"/>
              </a:rPr>
              <a:t>steps </a:t>
            </a:r>
            <a:r>
              <a:rPr sz="2100" b="0" spc="-20" dirty="0">
                <a:latin typeface="Bookman Old Style"/>
                <a:cs typeface="Bookman Old Style"/>
              </a:rPr>
              <a:t>is </a:t>
            </a:r>
            <a:r>
              <a:rPr sz="2100" b="0" spc="-10" dirty="0">
                <a:latin typeface="Bookman Old Style"/>
                <a:cs typeface="Bookman Old Style"/>
              </a:rPr>
              <a:t>called </a:t>
            </a:r>
            <a:r>
              <a:rPr sz="2100" b="0" spc="-25">
                <a:latin typeface="Bookman Old Style"/>
                <a:cs typeface="Bookman Old Style"/>
              </a:rPr>
              <a:t>an</a:t>
            </a:r>
            <a:r>
              <a:rPr sz="2100" b="0" spc="-30">
                <a:latin typeface="Bookman Old Style"/>
                <a:cs typeface="Bookman Old Style"/>
              </a:rPr>
              <a:t> </a:t>
            </a:r>
            <a:r>
              <a:rPr lang="en-US" sz="2100" spc="-75" dirty="0" smtClean="0">
                <a:latin typeface="Bookman Old Style"/>
                <a:cs typeface="Bookman Old Style"/>
              </a:rPr>
              <a:t>algorithm.</a:t>
            </a:r>
            <a:endParaRPr sz="2100">
              <a:latin typeface="Bookman Old Style"/>
              <a:cs typeface="Bookman Old Style"/>
            </a:endParaRPr>
          </a:p>
          <a:p>
            <a:pPr marL="24765" algn="just">
              <a:lnSpc>
                <a:spcPct val="100000"/>
              </a:lnSpc>
              <a:spcBef>
                <a:spcPts val="650"/>
              </a:spcBef>
            </a:pPr>
            <a:r>
              <a:rPr sz="2650" i="1" spc="195">
                <a:solidFill>
                  <a:srgbClr val="033103"/>
                </a:solidFill>
                <a:latin typeface="Times New Roman"/>
                <a:cs typeface="Times New Roman"/>
              </a:rPr>
              <a:t>Implementation</a:t>
            </a:r>
            <a:r>
              <a:rPr sz="2650" i="1" spc="65">
                <a:solidFill>
                  <a:srgbClr val="033103"/>
                </a:solidFill>
                <a:latin typeface="Times New Roman"/>
                <a:cs typeface="Times New Roman"/>
              </a:rPr>
              <a:t> </a:t>
            </a:r>
            <a:r>
              <a:rPr sz="2650" i="1" spc="90" smtClean="0">
                <a:solidFill>
                  <a:srgbClr val="083107"/>
                </a:solidFill>
                <a:latin typeface="Times New Roman"/>
                <a:cs typeface="Times New Roman"/>
              </a:rPr>
              <a:t>phase</a:t>
            </a:r>
            <a:endParaRPr lang="en-US" sz="2650" i="1" spc="90" dirty="0">
              <a:solidFill>
                <a:srgbClr val="083107"/>
              </a:solidFill>
              <a:latin typeface="Times New Roman"/>
              <a:cs typeface="Times New Roman"/>
            </a:endParaRPr>
          </a:p>
          <a:p>
            <a:pPr marL="24765" algn="just">
              <a:lnSpc>
                <a:spcPct val="100000"/>
              </a:lnSpc>
              <a:spcBef>
                <a:spcPts val="650"/>
              </a:spcBef>
              <a:buFont typeface="Wingdings" pitchFamily="2" charset="2"/>
              <a:buChar char="ü"/>
            </a:pPr>
            <a:r>
              <a:rPr lang="en-US" sz="2100" spc="-25" dirty="0" smtClean="0">
                <a:latin typeface="Bookman Old Style"/>
                <a:cs typeface="Bookman Old Style"/>
              </a:rPr>
              <a:t>  I</a:t>
            </a:r>
            <a:r>
              <a:rPr sz="2100" b="0" spc="-25" smtClean="0">
                <a:latin typeface="Bookman Old Style"/>
                <a:cs typeface="Bookman Old Style"/>
              </a:rPr>
              <a:t>mplement </a:t>
            </a:r>
            <a:r>
              <a:rPr sz="2100" b="0" spc="-35" dirty="0">
                <a:latin typeface="Bookman Old Style"/>
                <a:cs typeface="Bookman Old Style"/>
              </a:rPr>
              <a:t>the </a:t>
            </a:r>
            <a:r>
              <a:rPr sz="2100" b="0" spc="-40" dirty="0">
                <a:latin typeface="Bookman Old Style"/>
                <a:cs typeface="Bookman Old Style"/>
              </a:rPr>
              <a:t>program </a:t>
            </a:r>
            <a:r>
              <a:rPr sz="2100" b="0" dirty="0">
                <a:latin typeface="Bookman Old Style"/>
                <a:cs typeface="Bookman Old Style"/>
              </a:rPr>
              <a:t>in </a:t>
            </a:r>
            <a:r>
              <a:rPr sz="2100" b="0" spc="-80" dirty="0">
                <a:latin typeface="Bookman Old Style"/>
                <a:cs typeface="Bookman Old Style"/>
              </a:rPr>
              <a:t>some </a:t>
            </a:r>
            <a:r>
              <a:rPr sz="2100" b="0" spc="-25" dirty="0">
                <a:latin typeface="Bookman Old Style"/>
                <a:cs typeface="Bookman Old Style"/>
              </a:rPr>
              <a:t>programming</a:t>
            </a:r>
            <a:r>
              <a:rPr sz="2100" b="0" spc="-254" dirty="0">
                <a:latin typeface="Bookman Old Style"/>
                <a:cs typeface="Bookman Old Style"/>
              </a:rPr>
              <a:t> </a:t>
            </a:r>
            <a:r>
              <a:rPr sz="2100" b="0" spc="-25" dirty="0">
                <a:latin typeface="Bookman Old Style"/>
                <a:cs typeface="Bookman Old Style"/>
              </a:rPr>
              <a:t>language</a:t>
            </a:r>
            <a:endParaRPr sz="2100">
              <a:latin typeface="Bookman Old Style"/>
              <a:cs typeface="Bookman Old Style"/>
            </a:endParaRPr>
          </a:p>
        </p:txBody>
      </p:sp>
      <p:sp>
        <p:nvSpPr>
          <p:cNvPr id="6" name="Title 5"/>
          <p:cNvSpPr>
            <a:spLocks noGrp="1"/>
          </p:cNvSpPr>
          <p:nvPr>
            <p:ph type="title"/>
          </p:nvPr>
        </p:nvSpPr>
        <p:spPr>
          <a:xfrm>
            <a:off x="469900" y="882650"/>
            <a:ext cx="9556435" cy="1107996"/>
          </a:xfrm>
        </p:spPr>
        <p:txBody>
          <a:bodyPr>
            <a:normAutofit fontScale="90000"/>
          </a:bodyPr>
          <a:lstStyle/>
          <a:p>
            <a:pPr algn="ctr"/>
            <a:r>
              <a:rPr lang="en-US" sz="3600" spc="114" dirty="0" smtClean="0">
                <a:solidFill>
                  <a:srgbClr val="00B0F0"/>
                </a:solidFill>
                <a:latin typeface="Bookman Old Style"/>
                <a:cs typeface="Bookman Old Style"/>
              </a:rPr>
              <a:t>A </a:t>
            </a:r>
            <a:r>
              <a:rPr lang="en-US" sz="3600" spc="-75" dirty="0" smtClean="0">
                <a:solidFill>
                  <a:srgbClr val="00B0F0"/>
                </a:solidFill>
                <a:latin typeface="Bookman Old Style"/>
                <a:cs typeface="Bookman Old Style"/>
              </a:rPr>
              <a:t>typical </a:t>
            </a:r>
            <a:r>
              <a:rPr lang="en-US" sz="3600" spc="-110" dirty="0" smtClean="0">
                <a:solidFill>
                  <a:srgbClr val="00B0F0"/>
                </a:solidFill>
                <a:latin typeface="Bookman Old Style"/>
                <a:cs typeface="Bookman Old Style"/>
              </a:rPr>
              <a:t>programming task </a:t>
            </a:r>
            <a:r>
              <a:rPr lang="en-US" sz="3600" spc="-165" dirty="0" smtClean="0">
                <a:solidFill>
                  <a:srgbClr val="00B0F0"/>
                </a:solidFill>
                <a:latin typeface="Bookman Old Style"/>
                <a:cs typeface="Bookman Old Style"/>
              </a:rPr>
              <a:t>can </a:t>
            </a:r>
            <a:r>
              <a:rPr lang="en-US" sz="3600" spc="-150" dirty="0" smtClean="0">
                <a:solidFill>
                  <a:srgbClr val="00B0F0"/>
                </a:solidFill>
                <a:latin typeface="Bookman Old Style"/>
                <a:cs typeface="Bookman Old Style"/>
              </a:rPr>
              <a:t>be </a:t>
            </a:r>
            <a:r>
              <a:rPr lang="en-US" sz="3600" spc="-80" dirty="0" smtClean="0">
                <a:solidFill>
                  <a:srgbClr val="00B0F0"/>
                </a:solidFill>
                <a:latin typeface="Bookman Old Style"/>
                <a:cs typeface="Bookman Old Style"/>
              </a:rPr>
              <a:t>divided </a:t>
            </a:r>
            <a:r>
              <a:rPr lang="en-US" sz="3600" spc="-75" dirty="0" smtClean="0">
                <a:solidFill>
                  <a:srgbClr val="00B0F0"/>
                </a:solidFill>
                <a:latin typeface="Bookman Old Style"/>
                <a:cs typeface="Bookman Old Style"/>
              </a:rPr>
              <a:t>into  two</a:t>
            </a:r>
            <a:r>
              <a:rPr lang="en-US" sz="3600" spc="-80" dirty="0" smtClean="0">
                <a:solidFill>
                  <a:srgbClr val="00B0F0"/>
                </a:solidFill>
                <a:latin typeface="Bookman Old Style"/>
                <a:cs typeface="Bookman Old Style"/>
              </a:rPr>
              <a:t> </a:t>
            </a:r>
            <a:r>
              <a:rPr lang="en-US" sz="3600" spc="-145" dirty="0" smtClean="0">
                <a:solidFill>
                  <a:srgbClr val="00B0F0"/>
                </a:solidFill>
                <a:latin typeface="Bookman Old Style"/>
                <a:cs typeface="Bookman Old Style"/>
              </a:rPr>
              <a:t>phases</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10144" y="192693"/>
            <a:ext cx="2867660" cy="564515"/>
          </a:xfrm>
          <a:prstGeom prst="rect">
            <a:avLst/>
          </a:prstGeom>
        </p:spPr>
        <p:txBody>
          <a:bodyPr vert="horz" wrap="square" lIns="0" tIns="17145" rIns="0" bIns="0" rtlCol="0">
            <a:spAutoFit/>
          </a:bodyPr>
          <a:lstStyle/>
          <a:p>
            <a:pPr marL="12700">
              <a:lnSpc>
                <a:spcPct val="100000"/>
              </a:lnSpc>
              <a:spcBef>
                <a:spcPts val="135"/>
              </a:spcBef>
            </a:pPr>
            <a:r>
              <a:rPr sz="3500" b="0" spc="-160" dirty="0">
                <a:solidFill>
                  <a:srgbClr val="13AADF"/>
                </a:solidFill>
                <a:latin typeface="Bookman Old Style"/>
                <a:cs typeface="Bookman Old Style"/>
              </a:rPr>
              <a:t>TOKENS </a:t>
            </a:r>
            <a:r>
              <a:rPr sz="3500" b="0" spc="110" dirty="0">
                <a:solidFill>
                  <a:srgbClr val="0AA8E8"/>
                </a:solidFill>
                <a:latin typeface="Bookman Old Style"/>
                <a:cs typeface="Bookman Old Style"/>
              </a:rPr>
              <a:t>IN</a:t>
            </a:r>
            <a:r>
              <a:rPr sz="3500" b="0" spc="80" dirty="0">
                <a:solidFill>
                  <a:srgbClr val="0AA8E8"/>
                </a:solidFill>
                <a:latin typeface="Bookman Old Style"/>
                <a:cs typeface="Bookman Old Style"/>
              </a:rPr>
              <a:t> </a:t>
            </a:r>
            <a:r>
              <a:rPr sz="3500" b="0" spc="-445" dirty="0">
                <a:solidFill>
                  <a:srgbClr val="01AEF2"/>
                </a:solidFill>
                <a:latin typeface="Bookman Old Style"/>
                <a:cs typeface="Bookman Old Style"/>
              </a:rPr>
              <a:t>C</a:t>
            </a:r>
            <a:endParaRPr sz="3500">
              <a:latin typeface="Bookman Old Style"/>
              <a:cs typeface="Bookman Old Style"/>
            </a:endParaRPr>
          </a:p>
        </p:txBody>
      </p:sp>
      <p:sp>
        <p:nvSpPr>
          <p:cNvPr id="4" name="object 4"/>
          <p:cNvSpPr txBox="1"/>
          <p:nvPr/>
        </p:nvSpPr>
        <p:spPr>
          <a:xfrm>
            <a:off x="692975" y="1213200"/>
            <a:ext cx="8702675" cy="3251835"/>
          </a:xfrm>
          <a:prstGeom prst="rect">
            <a:avLst/>
          </a:prstGeom>
        </p:spPr>
        <p:txBody>
          <a:bodyPr vert="horz" wrap="square" lIns="0" tIns="94615" rIns="0" bIns="0" rtlCol="0">
            <a:spAutoFit/>
          </a:bodyPr>
          <a:lstStyle/>
          <a:p>
            <a:pPr marL="12700">
              <a:lnSpc>
                <a:spcPct val="100000"/>
              </a:lnSpc>
              <a:spcBef>
                <a:spcPts val="745"/>
              </a:spcBef>
            </a:pPr>
            <a:r>
              <a:rPr sz="2600" b="0" spc="-45" dirty="0">
                <a:solidFill>
                  <a:srgbClr val="ED0708"/>
                </a:solidFill>
                <a:latin typeface="Bookman Old Style"/>
                <a:cs typeface="Bookman Old Style"/>
              </a:rPr>
              <a:t>Keywords</a:t>
            </a:r>
            <a:endParaRPr sz="2600">
              <a:latin typeface="Bookman Old Style"/>
              <a:cs typeface="Bookman Old Style"/>
            </a:endParaRPr>
          </a:p>
          <a:p>
            <a:pPr marL="434975">
              <a:lnSpc>
                <a:spcPts val="2750"/>
              </a:lnSpc>
              <a:spcBef>
                <a:spcPts val="590"/>
              </a:spcBef>
            </a:pPr>
            <a:r>
              <a:rPr sz="2300" b="0" spc="-85" dirty="0">
                <a:latin typeface="Bookman Old Style"/>
                <a:cs typeface="Bookman Old Style"/>
              </a:rPr>
              <a:t>These </a:t>
            </a:r>
            <a:r>
              <a:rPr sz="2300" b="0" spc="-40" dirty="0">
                <a:latin typeface="Bookman Old Style"/>
                <a:cs typeface="Bookman Old Style"/>
              </a:rPr>
              <a:t>are </a:t>
            </a:r>
            <a:r>
              <a:rPr sz="2300" b="0" spc="-55" dirty="0">
                <a:latin typeface="Bookman Old Style"/>
                <a:cs typeface="Bookman Old Style"/>
              </a:rPr>
              <a:t>reserved </a:t>
            </a:r>
            <a:r>
              <a:rPr sz="2300" b="0" spc="-100" dirty="0">
                <a:latin typeface="Bookman Old Style"/>
                <a:cs typeface="Bookman Old Style"/>
              </a:rPr>
              <a:t>words </a:t>
            </a:r>
            <a:r>
              <a:rPr sz="2300" b="0" spc="-85" dirty="0">
                <a:latin typeface="Bookman Old Style"/>
                <a:cs typeface="Bookman Old Style"/>
              </a:rPr>
              <a:t>of </a:t>
            </a:r>
            <a:r>
              <a:rPr sz="2300" b="0" spc="-65" dirty="0">
                <a:latin typeface="Bookman Old Style"/>
                <a:cs typeface="Bookman Old Style"/>
              </a:rPr>
              <a:t>the </a:t>
            </a:r>
            <a:r>
              <a:rPr sz="2300" b="0" spc="-155" dirty="0">
                <a:latin typeface="Bookman Old Style"/>
                <a:cs typeface="Bookman Old Style"/>
              </a:rPr>
              <a:t>C </a:t>
            </a:r>
            <a:r>
              <a:rPr sz="2300" b="0" spc="-80" dirty="0">
                <a:latin typeface="Bookman Old Style"/>
                <a:cs typeface="Bookman Old Style"/>
              </a:rPr>
              <a:t>language. </a:t>
            </a:r>
            <a:r>
              <a:rPr sz="2300" b="0" spc="-30" dirty="0">
                <a:latin typeface="Bookman Old Style"/>
                <a:cs typeface="Bookman Old Style"/>
              </a:rPr>
              <a:t>For</a:t>
            </a:r>
            <a:r>
              <a:rPr sz="2300" b="0" spc="30" dirty="0">
                <a:latin typeface="Bookman Old Style"/>
                <a:cs typeface="Bookman Old Style"/>
              </a:rPr>
              <a:t> </a:t>
            </a:r>
            <a:r>
              <a:rPr sz="2300" b="0" spc="-70" dirty="0">
                <a:latin typeface="Bookman Old Style"/>
                <a:cs typeface="Bookman Old Style"/>
              </a:rPr>
              <a:t>example</a:t>
            </a:r>
            <a:endParaRPr sz="2300">
              <a:latin typeface="Bookman Old Style"/>
              <a:cs typeface="Bookman Old Style"/>
            </a:endParaRPr>
          </a:p>
          <a:p>
            <a:pPr marL="424180">
              <a:lnSpc>
                <a:spcPts val="2810"/>
              </a:lnSpc>
            </a:pPr>
            <a:r>
              <a:rPr sz="2350" spc="-65" dirty="0">
                <a:latin typeface="Courier New"/>
                <a:cs typeface="Courier New"/>
              </a:rPr>
              <a:t>int, </a:t>
            </a:r>
            <a:r>
              <a:rPr sz="2350" spc="-50" dirty="0">
                <a:latin typeface="Courier New"/>
                <a:cs typeface="Courier New"/>
              </a:rPr>
              <a:t>float, </a:t>
            </a:r>
            <a:r>
              <a:rPr sz="2350" spc="-105" dirty="0">
                <a:latin typeface="Courier New"/>
                <a:cs typeface="Courier New"/>
              </a:rPr>
              <a:t>if, </a:t>
            </a:r>
            <a:r>
              <a:rPr sz="2350" spc="-65" dirty="0">
                <a:latin typeface="Courier New"/>
                <a:cs typeface="Courier New"/>
              </a:rPr>
              <a:t>else, for, </a:t>
            </a:r>
            <a:r>
              <a:rPr sz="2350" spc="-50" dirty="0">
                <a:latin typeface="Courier New"/>
                <a:cs typeface="Courier New"/>
              </a:rPr>
              <a:t>while</a:t>
            </a:r>
            <a:r>
              <a:rPr sz="2350" spc="325" dirty="0">
                <a:latin typeface="Courier New"/>
                <a:cs typeface="Courier New"/>
              </a:rPr>
              <a:t> </a:t>
            </a:r>
            <a:r>
              <a:rPr sz="2350" spc="-65" dirty="0">
                <a:latin typeface="Courier New"/>
                <a:cs typeface="Courier New"/>
              </a:rPr>
              <a:t>et.</a:t>
            </a:r>
            <a:endParaRPr sz="2350">
              <a:latin typeface="Courier New"/>
              <a:cs typeface="Courier New"/>
            </a:endParaRPr>
          </a:p>
          <a:p>
            <a:pPr marL="15240">
              <a:lnSpc>
                <a:spcPct val="100000"/>
              </a:lnSpc>
              <a:spcBef>
                <a:spcPts val="600"/>
              </a:spcBef>
            </a:pPr>
            <a:r>
              <a:rPr sz="2650" b="0" spc="-50" dirty="0">
                <a:solidFill>
                  <a:srgbClr val="F00708"/>
                </a:solidFill>
                <a:latin typeface="Bookman Old Style"/>
                <a:cs typeface="Bookman Old Style"/>
              </a:rPr>
              <a:t>Identifiers</a:t>
            </a:r>
            <a:endParaRPr sz="2650">
              <a:latin typeface="Bookman Old Style"/>
              <a:cs typeface="Bookman Old Style"/>
            </a:endParaRPr>
          </a:p>
          <a:p>
            <a:pPr marL="420370" marR="5080" indent="1270" algn="just">
              <a:lnSpc>
                <a:spcPct val="101099"/>
              </a:lnSpc>
              <a:spcBef>
                <a:spcPts val="545"/>
              </a:spcBef>
            </a:pPr>
            <a:r>
              <a:rPr sz="2300" b="0" spc="-35" dirty="0">
                <a:latin typeface="Bookman Old Style"/>
                <a:cs typeface="Bookman Old Style"/>
              </a:rPr>
              <a:t>An </a:t>
            </a:r>
            <a:r>
              <a:rPr sz="2300" b="0" spc="-15" dirty="0">
                <a:latin typeface="Bookman Old Style"/>
                <a:cs typeface="Bookman Old Style"/>
              </a:rPr>
              <a:t>Identifier </a:t>
            </a:r>
            <a:r>
              <a:rPr sz="2300" b="0" spc="-60" dirty="0">
                <a:latin typeface="Bookman Old Style"/>
                <a:cs typeface="Bookman Old Style"/>
              </a:rPr>
              <a:t>is </a:t>
            </a:r>
            <a:r>
              <a:rPr sz="2300" b="0" spc="-125" dirty="0">
                <a:latin typeface="Bookman Old Style"/>
                <a:cs typeface="Bookman Old Style"/>
              </a:rPr>
              <a:t>a </a:t>
            </a:r>
            <a:r>
              <a:rPr sz="2300" b="0" spc="-120" dirty="0">
                <a:latin typeface="Bookman Old Style"/>
                <a:cs typeface="Bookman Old Style"/>
              </a:rPr>
              <a:t>sequence </a:t>
            </a:r>
            <a:r>
              <a:rPr sz="2300" b="0" spc="-85" dirty="0">
                <a:latin typeface="Bookman Old Style"/>
                <a:cs typeface="Bookman Old Style"/>
              </a:rPr>
              <a:t>of </a:t>
            </a:r>
            <a:r>
              <a:rPr sz="2300" b="0" spc="-35" dirty="0">
                <a:latin typeface="Bookman Old Style"/>
                <a:cs typeface="Bookman Old Style"/>
              </a:rPr>
              <a:t>letters </a:t>
            </a:r>
            <a:r>
              <a:rPr sz="2300" b="0" spc="-90" dirty="0">
                <a:latin typeface="Bookman Old Style"/>
                <a:cs typeface="Bookman Old Style"/>
              </a:rPr>
              <a:t>and </a:t>
            </a:r>
            <a:r>
              <a:rPr sz="2300" b="0" spc="-65" dirty="0">
                <a:latin typeface="Bookman Old Style"/>
                <a:cs typeface="Bookman Old Style"/>
              </a:rPr>
              <a:t>digits, </a:t>
            </a:r>
            <a:r>
              <a:rPr sz="2300" b="0" spc="-95" dirty="0">
                <a:latin typeface="Bookman Old Style"/>
                <a:cs typeface="Bookman Old Style"/>
              </a:rPr>
              <a:t>but </a:t>
            </a:r>
            <a:r>
              <a:rPr sz="2300" b="0" spc="-125" dirty="0">
                <a:latin typeface="Bookman Old Style"/>
                <a:cs typeface="Bookman Old Style"/>
              </a:rPr>
              <a:t>must  </a:t>
            </a:r>
            <a:r>
              <a:rPr sz="2300" b="0" spc="-65" dirty="0">
                <a:latin typeface="Bookman Old Style"/>
                <a:cs typeface="Bookman Old Style"/>
              </a:rPr>
              <a:t>start </a:t>
            </a:r>
            <a:r>
              <a:rPr sz="2300" b="0" spc="-55" dirty="0">
                <a:latin typeface="Bookman Old Style"/>
                <a:cs typeface="Bookman Old Style"/>
              </a:rPr>
              <a:t>with </a:t>
            </a:r>
            <a:r>
              <a:rPr sz="2300" b="0" spc="-125" dirty="0">
                <a:latin typeface="Bookman Old Style"/>
                <a:cs typeface="Bookman Old Style"/>
              </a:rPr>
              <a:t>a </a:t>
            </a:r>
            <a:r>
              <a:rPr sz="2300" b="0" spc="-35" dirty="0">
                <a:latin typeface="Bookman Old Style"/>
                <a:cs typeface="Bookman Old Style"/>
              </a:rPr>
              <a:t>letter. </a:t>
            </a:r>
            <a:r>
              <a:rPr sz="2300" b="0" spc="-85" dirty="0">
                <a:latin typeface="Bookman Old Style"/>
                <a:cs typeface="Bookman Old Style"/>
              </a:rPr>
              <a:t>Underscore </a:t>
            </a:r>
            <a:r>
              <a:rPr sz="2300" b="0" spc="-45" dirty="0">
                <a:latin typeface="Bookman Old Style"/>
                <a:cs typeface="Bookman Old Style"/>
              </a:rPr>
              <a:t>( ) </a:t>
            </a:r>
            <a:r>
              <a:rPr sz="2300" b="0" spc="-25" dirty="0">
                <a:latin typeface="Bookman Old Style"/>
                <a:cs typeface="Bookman Old Style"/>
              </a:rPr>
              <a:t>is </a:t>
            </a:r>
            <a:r>
              <a:rPr sz="2300" b="0" spc="-40" dirty="0">
                <a:latin typeface="Bookman Old Style"/>
                <a:cs typeface="Bookman Old Style"/>
              </a:rPr>
              <a:t>treated </a:t>
            </a:r>
            <a:r>
              <a:rPr sz="2300" b="0" spc="-120" dirty="0">
                <a:latin typeface="Bookman Old Style"/>
                <a:cs typeface="Bookman Old Style"/>
              </a:rPr>
              <a:t>as </a:t>
            </a:r>
            <a:r>
              <a:rPr sz="2300" b="0" spc="-125" dirty="0">
                <a:latin typeface="Bookman Old Style"/>
                <a:cs typeface="Bookman Old Style"/>
              </a:rPr>
              <a:t>a </a:t>
            </a:r>
            <a:r>
              <a:rPr sz="2300" b="0" spc="-25" dirty="0">
                <a:latin typeface="Bookman Old Style"/>
                <a:cs typeface="Bookman Old Style"/>
              </a:rPr>
              <a:t>letter.  Identifiers </a:t>
            </a:r>
            <a:r>
              <a:rPr sz="2300" b="0" spc="-40" dirty="0">
                <a:latin typeface="Bookman Old Style"/>
                <a:cs typeface="Bookman Old Style"/>
              </a:rPr>
              <a:t>are </a:t>
            </a:r>
            <a:r>
              <a:rPr sz="2300" b="0" spc="-114" dirty="0">
                <a:latin typeface="Bookman Old Style"/>
                <a:cs typeface="Bookman Old Style"/>
              </a:rPr>
              <a:t>case </a:t>
            </a:r>
            <a:r>
              <a:rPr sz="2300" b="0" spc="-65" dirty="0">
                <a:latin typeface="Bookman Old Style"/>
                <a:cs typeface="Bookman Old Style"/>
              </a:rPr>
              <a:t>sensitive. </a:t>
            </a:r>
            <a:r>
              <a:rPr sz="2300" b="0" spc="-25" dirty="0">
                <a:latin typeface="Bookman Old Style"/>
                <a:cs typeface="Bookman Old Style"/>
              </a:rPr>
              <a:t>Identifiers </a:t>
            </a:r>
            <a:r>
              <a:rPr sz="2300" b="0" spc="-65" dirty="0">
                <a:latin typeface="Bookman Old Style"/>
                <a:cs typeface="Bookman Old Style"/>
              </a:rPr>
              <a:t>are </a:t>
            </a:r>
            <a:r>
              <a:rPr sz="2300" b="0" spc="-140" dirty="0">
                <a:latin typeface="Bookman Old Style"/>
                <a:cs typeface="Bookman Old Style"/>
              </a:rPr>
              <a:t>used </a:t>
            </a:r>
            <a:r>
              <a:rPr sz="2300" b="0" spc="-60" dirty="0">
                <a:latin typeface="Bookman Old Style"/>
                <a:cs typeface="Bookman Old Style"/>
              </a:rPr>
              <a:t>to </a:t>
            </a:r>
            <a:r>
              <a:rPr sz="2300" b="0" spc="-114" dirty="0">
                <a:latin typeface="Bookman Old Style"/>
                <a:cs typeface="Bookman Old Style"/>
              </a:rPr>
              <a:t>name  </a:t>
            </a:r>
            <a:r>
              <a:rPr sz="2300" b="0" spc="-70" dirty="0">
                <a:latin typeface="Bookman Old Style"/>
                <a:cs typeface="Bookman Old Style"/>
              </a:rPr>
              <a:t>variables, </a:t>
            </a:r>
            <a:r>
              <a:rPr sz="2300" b="0" spc="-100" dirty="0">
                <a:latin typeface="Bookman Old Style"/>
                <a:cs typeface="Bookman Old Style"/>
              </a:rPr>
              <a:t>functions</a:t>
            </a:r>
            <a:r>
              <a:rPr sz="2300" b="0" spc="-350" dirty="0">
                <a:latin typeface="Bookman Old Style"/>
                <a:cs typeface="Bookman Old Style"/>
              </a:rPr>
              <a:t> </a:t>
            </a:r>
            <a:r>
              <a:rPr sz="2300" b="0" spc="-75" dirty="0">
                <a:latin typeface="Bookman Old Style"/>
                <a:cs typeface="Bookman Old Style"/>
              </a:rPr>
              <a:t>etc.</a:t>
            </a:r>
            <a:endParaRPr sz="2300">
              <a:latin typeface="Bookman Old Style"/>
              <a:cs typeface="Bookman Old Style"/>
            </a:endParaRPr>
          </a:p>
        </p:txBody>
      </p:sp>
      <p:sp>
        <p:nvSpPr>
          <p:cNvPr id="5" name="object 5"/>
          <p:cNvSpPr txBox="1"/>
          <p:nvPr/>
        </p:nvSpPr>
        <p:spPr>
          <a:xfrm>
            <a:off x="708668" y="4494005"/>
            <a:ext cx="2250440" cy="1678023"/>
          </a:xfrm>
          <a:prstGeom prst="rect">
            <a:avLst/>
          </a:prstGeom>
        </p:spPr>
        <p:txBody>
          <a:bodyPr vert="horz" wrap="square" lIns="0" tIns="36195" rIns="0" bIns="0" rtlCol="0">
            <a:spAutoFit/>
          </a:bodyPr>
          <a:lstStyle/>
          <a:p>
            <a:pPr marL="402590">
              <a:lnSpc>
                <a:spcPct val="100000"/>
              </a:lnSpc>
              <a:spcBef>
                <a:spcPts val="285"/>
              </a:spcBef>
            </a:pPr>
            <a:r>
              <a:rPr sz="2250" spc="-30" dirty="0">
                <a:latin typeface="Courier New"/>
                <a:cs typeface="Courier New"/>
              </a:rPr>
              <a:t>Vald:</a:t>
            </a:r>
            <a:r>
              <a:rPr sz="2250" spc="-370" dirty="0">
                <a:latin typeface="Courier New"/>
                <a:cs typeface="Courier New"/>
              </a:rPr>
              <a:t> </a:t>
            </a:r>
            <a:r>
              <a:rPr sz="2250" spc="-5" dirty="0">
                <a:latin typeface="Courier New"/>
                <a:cs typeface="Courier New"/>
              </a:rPr>
              <a:t>Root,</a:t>
            </a:r>
            <a:endParaRPr sz="2250">
              <a:latin typeface="Courier New"/>
              <a:cs typeface="Courier New"/>
            </a:endParaRPr>
          </a:p>
          <a:p>
            <a:pPr marL="405130">
              <a:lnSpc>
                <a:spcPct val="100000"/>
              </a:lnSpc>
              <a:spcBef>
                <a:spcPts val="190"/>
              </a:spcBef>
            </a:pPr>
            <a:r>
              <a:rPr sz="2150" spc="75" dirty="0">
                <a:latin typeface="Courier New"/>
                <a:cs typeface="Courier New"/>
              </a:rPr>
              <a:t>If</a:t>
            </a:r>
            <a:endParaRPr sz="2150">
              <a:latin typeface="Courier New"/>
              <a:cs typeface="Courier New"/>
            </a:endParaRPr>
          </a:p>
          <a:p>
            <a:pPr marL="384175">
              <a:lnSpc>
                <a:spcPct val="100000"/>
              </a:lnSpc>
              <a:spcBef>
                <a:spcPts val="650"/>
              </a:spcBef>
            </a:pPr>
            <a:r>
              <a:rPr sz="2250" spc="-130" dirty="0">
                <a:latin typeface="Courier New"/>
                <a:cs typeface="Courier New"/>
              </a:rPr>
              <a:t>Invald:</a:t>
            </a:r>
            <a:r>
              <a:rPr sz="2250" spc="-894" dirty="0">
                <a:latin typeface="Courier New"/>
                <a:cs typeface="Courier New"/>
              </a:rPr>
              <a:t> </a:t>
            </a:r>
            <a:r>
              <a:rPr sz="2250" spc="-5" dirty="0">
                <a:latin typeface="Courier New"/>
                <a:cs typeface="Courier New"/>
              </a:rPr>
              <a:t>324,</a:t>
            </a:r>
            <a:endParaRPr sz="2250">
              <a:latin typeface="Courier New"/>
              <a:cs typeface="Courier New"/>
            </a:endParaRPr>
          </a:p>
          <a:p>
            <a:pPr marL="12700">
              <a:lnSpc>
                <a:spcPct val="100000"/>
              </a:lnSpc>
              <a:spcBef>
                <a:spcPts val="750"/>
              </a:spcBef>
            </a:pPr>
            <a:r>
              <a:rPr sz="2600" spc="-220" smtClean="0">
                <a:solidFill>
                  <a:srgbClr val="EB0503"/>
                </a:solidFill>
                <a:latin typeface="Courier New"/>
                <a:cs typeface="Courier New"/>
              </a:rPr>
              <a:t>Cons</a:t>
            </a:r>
            <a:r>
              <a:rPr lang="en-US" sz="2600" spc="-220" dirty="0" err="1" smtClean="0">
                <a:solidFill>
                  <a:srgbClr val="EB0503"/>
                </a:solidFill>
                <a:latin typeface="Courier New"/>
                <a:cs typeface="Courier New"/>
              </a:rPr>
              <a:t>tants</a:t>
            </a:r>
            <a:endParaRPr sz="2600">
              <a:latin typeface="Courier New"/>
              <a:cs typeface="Courier New"/>
            </a:endParaRPr>
          </a:p>
        </p:txBody>
      </p:sp>
      <p:sp>
        <p:nvSpPr>
          <p:cNvPr id="6" name="object 6"/>
          <p:cNvSpPr txBox="1"/>
          <p:nvPr/>
        </p:nvSpPr>
        <p:spPr>
          <a:xfrm>
            <a:off x="3120505" y="4514558"/>
            <a:ext cx="5845175" cy="1149985"/>
          </a:xfrm>
          <a:prstGeom prst="rect">
            <a:avLst/>
          </a:prstGeom>
        </p:spPr>
        <p:txBody>
          <a:bodyPr vert="horz" wrap="square" lIns="0" tIns="15875" rIns="0" bIns="0" rtlCol="0">
            <a:spAutoFit/>
          </a:bodyPr>
          <a:lstStyle/>
          <a:p>
            <a:pPr marL="201295">
              <a:lnSpc>
                <a:spcPct val="100000"/>
              </a:lnSpc>
              <a:spcBef>
                <a:spcPts val="125"/>
              </a:spcBef>
              <a:tabLst>
                <a:tab pos="2137410" algn="l"/>
              </a:tabLst>
            </a:pPr>
            <a:r>
              <a:rPr sz="2250" spc="10" dirty="0">
                <a:latin typeface="Courier New"/>
                <a:cs typeface="Courier New"/>
              </a:rPr>
              <a:t>getchar,</a:t>
            </a:r>
            <a:r>
              <a:rPr sz="2250" u="heavy" spc="10" dirty="0">
                <a:uFill>
                  <a:solidFill>
                    <a:srgbClr val="000000"/>
                  </a:solidFill>
                </a:uFill>
                <a:latin typeface="Courier New"/>
                <a:cs typeface="Courier New"/>
              </a:rPr>
              <a:t> 	</a:t>
            </a:r>
            <a:r>
              <a:rPr sz="2250" spc="-5" dirty="0">
                <a:latin typeface="Courier New"/>
                <a:cs typeface="Courier New"/>
              </a:rPr>
              <a:t>sin, </a:t>
            </a:r>
            <a:r>
              <a:rPr sz="2250" spc="-20" dirty="0">
                <a:latin typeface="Courier New"/>
                <a:cs typeface="Courier New"/>
              </a:rPr>
              <a:t>xl, </a:t>
            </a:r>
            <a:r>
              <a:rPr sz="2250" spc="-60" dirty="0">
                <a:latin typeface="Courier New"/>
                <a:cs typeface="Courier New"/>
              </a:rPr>
              <a:t>x2, </a:t>
            </a:r>
            <a:r>
              <a:rPr sz="2250" spc="-20" dirty="0">
                <a:latin typeface="Courier New"/>
                <a:cs typeface="Courier New"/>
              </a:rPr>
              <a:t>x3, </a:t>
            </a:r>
            <a:r>
              <a:rPr sz="2250" spc="-85" dirty="0">
                <a:latin typeface="Courier New"/>
                <a:cs typeface="Courier New"/>
              </a:rPr>
              <a:t>x</a:t>
            </a:r>
            <a:r>
              <a:rPr sz="2250" spc="1150" dirty="0">
                <a:latin typeface="Courier New"/>
                <a:cs typeface="Courier New"/>
              </a:rPr>
              <a:t> </a:t>
            </a:r>
            <a:r>
              <a:rPr sz="2250" spc="-35" dirty="0">
                <a:latin typeface="Courier New"/>
                <a:cs typeface="Courier New"/>
              </a:rPr>
              <a:t>l,</a:t>
            </a:r>
            <a:endParaRPr sz="2250">
              <a:latin typeface="Courier New"/>
              <a:cs typeface="Courier New"/>
            </a:endParaRPr>
          </a:p>
          <a:p>
            <a:pPr>
              <a:lnSpc>
                <a:spcPct val="100000"/>
              </a:lnSpc>
              <a:spcBef>
                <a:spcPts val="20"/>
              </a:spcBef>
            </a:pPr>
            <a:endParaRPr sz="3000">
              <a:latin typeface="Courier New"/>
              <a:cs typeface="Courier New"/>
            </a:endParaRPr>
          </a:p>
          <a:p>
            <a:pPr marL="12700">
              <a:lnSpc>
                <a:spcPct val="100000"/>
              </a:lnSpc>
            </a:pPr>
            <a:r>
              <a:rPr sz="2250" spc="10" dirty="0">
                <a:latin typeface="Courier New"/>
                <a:cs typeface="Courier New"/>
              </a:rPr>
              <a:t>short, </a:t>
            </a:r>
            <a:r>
              <a:rPr sz="2250" spc="-5" dirty="0">
                <a:latin typeface="Courier New"/>
                <a:cs typeface="Courier New"/>
              </a:rPr>
              <a:t>price$, </a:t>
            </a:r>
            <a:r>
              <a:rPr sz="2250" spc="25" dirty="0">
                <a:latin typeface="Courier New"/>
                <a:cs typeface="Courier New"/>
              </a:rPr>
              <a:t>My</a:t>
            </a:r>
            <a:r>
              <a:rPr sz="2250" spc="560" dirty="0">
                <a:latin typeface="Courier New"/>
                <a:cs typeface="Courier New"/>
              </a:rPr>
              <a:t> </a:t>
            </a:r>
            <a:r>
              <a:rPr sz="2250" spc="-5" dirty="0">
                <a:latin typeface="Courier New"/>
                <a:cs typeface="Courier New"/>
              </a:rPr>
              <a:t>Name</a:t>
            </a:r>
            <a:endParaRPr sz="2250">
              <a:latin typeface="Courier New"/>
              <a:cs typeface="Courier New"/>
            </a:endParaRPr>
          </a:p>
        </p:txBody>
      </p:sp>
      <p:sp>
        <p:nvSpPr>
          <p:cNvPr id="7" name="object 7"/>
          <p:cNvSpPr txBox="1"/>
          <p:nvPr/>
        </p:nvSpPr>
        <p:spPr>
          <a:xfrm>
            <a:off x="1106885" y="6200749"/>
            <a:ext cx="4378325" cy="379730"/>
          </a:xfrm>
          <a:prstGeom prst="rect">
            <a:avLst/>
          </a:prstGeom>
        </p:spPr>
        <p:txBody>
          <a:bodyPr vert="horz" wrap="square" lIns="0" tIns="15875" rIns="0" bIns="0" rtlCol="0">
            <a:spAutoFit/>
          </a:bodyPr>
          <a:lstStyle/>
          <a:p>
            <a:pPr marL="12700">
              <a:lnSpc>
                <a:spcPct val="100000"/>
              </a:lnSpc>
              <a:spcBef>
                <a:spcPts val="125"/>
              </a:spcBef>
            </a:pPr>
            <a:r>
              <a:rPr sz="2300" b="0" spc="-110" dirty="0">
                <a:latin typeface="Bookman Old Style"/>
                <a:cs typeface="Bookman Old Style"/>
              </a:rPr>
              <a:t>Constants </a:t>
            </a:r>
            <a:r>
              <a:rPr sz="2300" b="0" spc="-35" dirty="0">
                <a:latin typeface="Bookman Old Style"/>
                <a:cs typeface="Bookman Old Style"/>
              </a:rPr>
              <a:t>like </a:t>
            </a:r>
            <a:r>
              <a:rPr sz="2300" b="0" spc="-125" dirty="0">
                <a:latin typeface="Bookman Old Style"/>
                <a:cs typeface="Bookman Old Style"/>
              </a:rPr>
              <a:t>13, </a:t>
            </a:r>
            <a:r>
              <a:rPr sz="2300" b="0" spc="-45" dirty="0">
                <a:latin typeface="Bookman Old Style"/>
                <a:cs typeface="Bookman Old Style"/>
              </a:rPr>
              <a:t>‘a’, </a:t>
            </a:r>
            <a:r>
              <a:rPr sz="2300" b="0" spc="-140" dirty="0">
                <a:latin typeface="Bookman Old Style"/>
                <a:cs typeface="Bookman Old Style"/>
              </a:rPr>
              <a:t>1.3e-5</a:t>
            </a:r>
            <a:r>
              <a:rPr sz="2300" b="0" spc="-390" dirty="0">
                <a:latin typeface="Bookman Old Style"/>
                <a:cs typeface="Bookman Old Style"/>
              </a:rPr>
              <a:t> </a:t>
            </a:r>
            <a:r>
              <a:rPr sz="2300" b="0" spc="-75" dirty="0">
                <a:latin typeface="Bookman Old Style"/>
                <a:cs typeface="Bookman Old Style"/>
              </a:rPr>
              <a:t>etc.</a:t>
            </a:r>
            <a:endParaRPr sz="2300">
              <a:latin typeface="Bookman Old Style"/>
              <a:cs typeface="Bookman Old Style"/>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99801" y="1206974"/>
            <a:ext cx="8699500" cy="4596130"/>
          </a:xfrm>
          <a:prstGeom prst="rect">
            <a:avLst/>
          </a:prstGeom>
        </p:spPr>
        <p:txBody>
          <a:bodyPr vert="horz" wrap="square" lIns="0" tIns="94615" rIns="0" bIns="0" rtlCol="0">
            <a:spAutoFit/>
          </a:bodyPr>
          <a:lstStyle/>
          <a:p>
            <a:pPr marL="12700" algn="just">
              <a:lnSpc>
                <a:spcPct val="100000"/>
              </a:lnSpc>
              <a:spcBef>
                <a:spcPts val="745"/>
              </a:spcBef>
            </a:pPr>
            <a:r>
              <a:rPr sz="2650" b="0" spc="-65">
                <a:solidFill>
                  <a:srgbClr val="DD0C08"/>
                </a:solidFill>
                <a:latin typeface="Bookman Old Style"/>
                <a:cs typeface="Bookman Old Style"/>
              </a:rPr>
              <a:t>String</a:t>
            </a:r>
            <a:r>
              <a:rPr sz="2650" b="0" spc="5">
                <a:solidFill>
                  <a:srgbClr val="DD0C08"/>
                </a:solidFill>
                <a:latin typeface="Bookman Old Style"/>
                <a:cs typeface="Bookman Old Style"/>
              </a:rPr>
              <a:t> </a:t>
            </a:r>
            <a:r>
              <a:rPr sz="2650" b="0" spc="-105" smtClean="0">
                <a:solidFill>
                  <a:srgbClr val="DD0C0F"/>
                </a:solidFill>
                <a:latin typeface="Bookman Old Style"/>
                <a:cs typeface="Bookman Old Style"/>
              </a:rPr>
              <a:t>Li</a:t>
            </a:r>
            <a:r>
              <a:rPr lang="en-US" sz="2650" spc="-105" dirty="0">
                <a:solidFill>
                  <a:srgbClr val="DD0C0F"/>
                </a:solidFill>
                <a:latin typeface="Bookman Old Style"/>
                <a:cs typeface="Bookman Old Style"/>
              </a:rPr>
              <a:t>t</a:t>
            </a:r>
            <a:r>
              <a:rPr sz="2650" b="0" spc="-105" smtClean="0">
                <a:solidFill>
                  <a:srgbClr val="DD0C0F"/>
                </a:solidFill>
                <a:latin typeface="Bookman Old Style"/>
                <a:cs typeface="Bookman Old Style"/>
              </a:rPr>
              <a:t>erals</a:t>
            </a:r>
            <a:endParaRPr sz="2650">
              <a:latin typeface="Bookman Old Style"/>
              <a:cs typeface="Bookman Old Style"/>
            </a:endParaRPr>
          </a:p>
          <a:p>
            <a:pPr marL="410209" marR="23495" indent="5080" algn="just">
              <a:lnSpc>
                <a:spcPct val="101099"/>
              </a:lnSpc>
              <a:spcBef>
                <a:spcPts val="550"/>
              </a:spcBef>
            </a:pPr>
            <a:r>
              <a:rPr sz="2300" b="0" spc="125" dirty="0">
                <a:latin typeface="Bookman Old Style"/>
                <a:cs typeface="Bookman Old Style"/>
              </a:rPr>
              <a:t>A </a:t>
            </a:r>
            <a:r>
              <a:rPr sz="2300" b="0" spc="-120" dirty="0">
                <a:latin typeface="Bookman Old Style"/>
                <a:cs typeface="Bookman Old Style"/>
              </a:rPr>
              <a:t>sequence </a:t>
            </a:r>
            <a:r>
              <a:rPr sz="2300" b="0" spc="-85" dirty="0">
                <a:latin typeface="Bookman Old Style"/>
                <a:cs typeface="Bookman Old Style"/>
              </a:rPr>
              <a:t>of characters </a:t>
            </a:r>
            <a:r>
              <a:rPr sz="2300" b="0" spc="-100" dirty="0">
                <a:latin typeface="Bookman Old Style"/>
                <a:cs typeface="Bookman Old Style"/>
              </a:rPr>
              <a:t>enclosed </a:t>
            </a:r>
            <a:r>
              <a:rPr sz="2300" b="0" spc="-60" dirty="0">
                <a:latin typeface="Bookman Old Style"/>
                <a:cs typeface="Bookman Old Style"/>
              </a:rPr>
              <a:t>in </a:t>
            </a:r>
            <a:r>
              <a:rPr sz="2300" b="0" spc="-120" dirty="0">
                <a:latin typeface="Bookman Old Style"/>
                <a:cs typeface="Bookman Old Style"/>
              </a:rPr>
              <a:t>double quotes </a:t>
            </a:r>
            <a:r>
              <a:rPr sz="2300" b="0" spc="-80" dirty="0">
                <a:latin typeface="Bookman Old Style"/>
                <a:cs typeface="Bookman Old Style"/>
              </a:rPr>
              <a:t>as </a:t>
            </a:r>
            <a:r>
              <a:rPr sz="2300" b="0" spc="-25" dirty="0">
                <a:latin typeface="Bookman Old Style"/>
                <a:cs typeface="Bookman Old Style"/>
              </a:rPr>
              <a:t>“...”  </a:t>
            </a:r>
            <a:r>
              <a:rPr sz="2300" b="0" spc="-30" dirty="0">
                <a:latin typeface="Bookman Old Style"/>
                <a:cs typeface="Bookman Old Style"/>
              </a:rPr>
              <a:t>For </a:t>
            </a:r>
            <a:r>
              <a:rPr sz="2300" b="0" spc="-80" dirty="0">
                <a:latin typeface="Bookman Old Style"/>
                <a:cs typeface="Bookman Old Style"/>
              </a:rPr>
              <a:t>example </a:t>
            </a:r>
            <a:r>
              <a:rPr sz="2300" b="0" spc="-125" dirty="0">
                <a:latin typeface="Bookman Old Style"/>
                <a:cs typeface="Bookman Old Style"/>
              </a:rPr>
              <a:t>“13” </a:t>
            </a:r>
            <a:r>
              <a:rPr sz="2300" b="0" spc="-60" dirty="0">
                <a:latin typeface="Bookman Old Style"/>
                <a:cs typeface="Bookman Old Style"/>
              </a:rPr>
              <a:t>is </a:t>
            </a:r>
            <a:r>
              <a:rPr sz="2300" b="0" spc="-125" dirty="0">
                <a:latin typeface="Bookman Old Style"/>
                <a:cs typeface="Bookman Old Style"/>
              </a:rPr>
              <a:t>a </a:t>
            </a:r>
            <a:r>
              <a:rPr sz="2300" b="0" spc="-55" dirty="0">
                <a:latin typeface="Bookman Old Style"/>
                <a:cs typeface="Bookman Old Style"/>
              </a:rPr>
              <a:t>string </a:t>
            </a:r>
            <a:r>
              <a:rPr sz="2300" b="0" spc="-15" dirty="0">
                <a:latin typeface="Bookman Old Style"/>
                <a:cs typeface="Bookman Old Style"/>
              </a:rPr>
              <a:t>literal </a:t>
            </a:r>
            <a:r>
              <a:rPr sz="2300" b="0" spc="-90" dirty="0">
                <a:latin typeface="Bookman Old Style"/>
                <a:cs typeface="Bookman Old Style"/>
              </a:rPr>
              <a:t>and </a:t>
            </a:r>
            <a:r>
              <a:rPr sz="2300" b="0" spc="-114" dirty="0">
                <a:latin typeface="Bookman Old Style"/>
                <a:cs typeface="Bookman Old Style"/>
              </a:rPr>
              <a:t>not </a:t>
            </a:r>
            <a:r>
              <a:rPr sz="2300" b="0" spc="-125" dirty="0">
                <a:latin typeface="Bookman Old Style"/>
                <a:cs typeface="Bookman Old Style"/>
              </a:rPr>
              <a:t>number </a:t>
            </a:r>
            <a:r>
              <a:rPr sz="2300" b="0" spc="-100" dirty="0">
                <a:latin typeface="Bookman Old Style"/>
                <a:cs typeface="Bookman Old Style"/>
              </a:rPr>
              <a:t>13. </a:t>
            </a:r>
            <a:r>
              <a:rPr sz="2300" b="0" spc="-60" dirty="0">
                <a:latin typeface="Bookman Old Style"/>
                <a:cs typeface="Bookman Old Style"/>
              </a:rPr>
              <a:t>‘a’  </a:t>
            </a:r>
            <a:r>
              <a:rPr sz="2300" b="0" spc="-90" dirty="0">
                <a:latin typeface="Bookman Old Style"/>
                <a:cs typeface="Bookman Old Style"/>
              </a:rPr>
              <a:t>and </a:t>
            </a:r>
            <a:r>
              <a:rPr sz="2300" b="0" spc="-80" dirty="0">
                <a:latin typeface="Bookman Old Style"/>
                <a:cs typeface="Bookman Old Style"/>
              </a:rPr>
              <a:t>“a” </a:t>
            </a:r>
            <a:r>
              <a:rPr sz="2300" b="0" spc="-40" dirty="0">
                <a:latin typeface="Bookman Old Style"/>
                <a:cs typeface="Bookman Old Style"/>
              </a:rPr>
              <a:t>are</a:t>
            </a:r>
            <a:r>
              <a:rPr sz="2300" b="0" spc="90" dirty="0">
                <a:latin typeface="Bookman Old Style"/>
                <a:cs typeface="Bookman Old Style"/>
              </a:rPr>
              <a:t> </a:t>
            </a:r>
            <a:r>
              <a:rPr sz="2300" b="0" spc="-50" dirty="0">
                <a:latin typeface="Bookman Old Style"/>
                <a:cs typeface="Bookman Old Style"/>
              </a:rPr>
              <a:t>different.</a:t>
            </a:r>
            <a:endParaRPr sz="2300">
              <a:latin typeface="Bookman Old Style"/>
              <a:cs typeface="Bookman Old Style"/>
            </a:endParaRPr>
          </a:p>
          <a:p>
            <a:pPr marL="14604">
              <a:lnSpc>
                <a:spcPct val="100000"/>
              </a:lnSpc>
              <a:spcBef>
                <a:spcPts val="605"/>
              </a:spcBef>
            </a:pPr>
            <a:r>
              <a:rPr sz="2650" b="0" spc="-100" dirty="0">
                <a:solidFill>
                  <a:srgbClr val="E80805"/>
                </a:solidFill>
                <a:latin typeface="Bookman Old Style"/>
                <a:cs typeface="Bookman Old Style"/>
              </a:rPr>
              <a:t>Operators</a:t>
            </a:r>
            <a:endParaRPr sz="2650">
              <a:latin typeface="Bookman Old Style"/>
              <a:cs typeface="Bookman Old Style"/>
            </a:endParaRPr>
          </a:p>
          <a:p>
            <a:pPr marL="415290">
              <a:lnSpc>
                <a:spcPct val="100000"/>
              </a:lnSpc>
              <a:spcBef>
                <a:spcPts val="580"/>
              </a:spcBef>
              <a:tabLst>
                <a:tab pos="4490720" algn="l"/>
                <a:tab pos="5017770" algn="l"/>
                <a:tab pos="5517515" algn="l"/>
                <a:tab pos="5881370" algn="l"/>
                <a:tab pos="6395720" algn="l"/>
              </a:tabLst>
            </a:pPr>
            <a:r>
              <a:rPr sz="2300" b="0" spc="-55" dirty="0">
                <a:latin typeface="Bookman Old Style"/>
                <a:cs typeface="Bookman Old Style"/>
              </a:rPr>
              <a:t>Arithmetic  </a:t>
            </a:r>
            <a:r>
              <a:rPr sz="2300" b="0" spc="-80" dirty="0">
                <a:latin typeface="Bookman Old Style"/>
                <a:cs typeface="Bookman Old Style"/>
              </a:rPr>
              <a:t>operators</a:t>
            </a:r>
            <a:r>
              <a:rPr sz="2300" b="0" spc="-330" dirty="0">
                <a:latin typeface="Bookman Old Style"/>
                <a:cs typeface="Bookman Old Style"/>
              </a:rPr>
              <a:t> </a:t>
            </a:r>
            <a:r>
              <a:rPr sz="2300" b="0" spc="-35" dirty="0">
                <a:latin typeface="Bookman Old Style"/>
                <a:cs typeface="Bookman Old Style"/>
              </a:rPr>
              <a:t>like</a:t>
            </a:r>
            <a:r>
              <a:rPr sz="2300" b="0" spc="50" dirty="0">
                <a:latin typeface="Bookman Old Style"/>
                <a:cs typeface="Bookman Old Style"/>
              </a:rPr>
              <a:t> </a:t>
            </a:r>
            <a:r>
              <a:rPr sz="2300" b="0" spc="114" dirty="0">
                <a:latin typeface="Bookman Old Style"/>
                <a:cs typeface="Bookman Old Style"/>
              </a:rPr>
              <a:t>+,	</a:t>
            </a:r>
            <a:r>
              <a:rPr sz="2300" b="0" spc="-525" dirty="0">
                <a:latin typeface="Bookman Old Style"/>
                <a:cs typeface="Bookman Old Style"/>
              </a:rPr>
              <a:t>—,	</a:t>
            </a:r>
            <a:r>
              <a:rPr sz="2300" b="0" spc="-75" dirty="0">
                <a:latin typeface="Bookman Old Style"/>
                <a:cs typeface="Bookman Old Style"/>
              </a:rPr>
              <a:t>*</a:t>
            </a:r>
            <a:r>
              <a:rPr sz="2300" b="0" spc="-380" dirty="0">
                <a:latin typeface="Bookman Old Style"/>
                <a:cs typeface="Bookman Old Style"/>
              </a:rPr>
              <a:t> </a:t>
            </a:r>
            <a:r>
              <a:rPr sz="2300" b="0" spc="-55" dirty="0">
                <a:latin typeface="Bookman Old Style"/>
                <a:cs typeface="Bookman Old Style"/>
              </a:rPr>
              <a:t>,	</a:t>
            </a:r>
            <a:r>
              <a:rPr sz="2300" b="0" spc="-30" dirty="0">
                <a:solidFill>
                  <a:srgbClr val="1A1A1A"/>
                </a:solidFill>
                <a:latin typeface="Bookman Old Style"/>
                <a:cs typeface="Bookman Old Style"/>
              </a:rPr>
              <a:t>/	</a:t>
            </a:r>
            <a:r>
              <a:rPr sz="2300" b="0" spc="-15" dirty="0">
                <a:latin typeface="Bookman Old Style"/>
                <a:cs typeface="Bookman Old Style"/>
              </a:rPr>
              <a:t>,</a:t>
            </a:r>
            <a:r>
              <a:rPr sz="2300" b="0" spc="-105" dirty="0">
                <a:latin typeface="Bookman Old Style"/>
                <a:cs typeface="Bookman Old Style"/>
              </a:rPr>
              <a:t> </a:t>
            </a:r>
            <a:r>
              <a:rPr sz="2300" b="0" spc="-245" dirty="0">
                <a:solidFill>
                  <a:srgbClr val="232323"/>
                </a:solidFill>
                <a:latin typeface="Bookman Old Style"/>
                <a:cs typeface="Bookman Old Style"/>
              </a:rPr>
              <a:t>°.	</a:t>
            </a:r>
            <a:r>
              <a:rPr sz="2300" b="0" spc="-75" dirty="0">
                <a:latin typeface="Bookman Old Style"/>
                <a:cs typeface="Bookman Old Style"/>
              </a:rPr>
              <a:t>etc.</a:t>
            </a:r>
            <a:endParaRPr sz="2300">
              <a:latin typeface="Bookman Old Style"/>
              <a:cs typeface="Bookman Old Style"/>
            </a:endParaRPr>
          </a:p>
          <a:p>
            <a:pPr marL="411480">
              <a:lnSpc>
                <a:spcPct val="100000"/>
              </a:lnSpc>
              <a:spcBef>
                <a:spcPts val="675"/>
              </a:spcBef>
              <a:tabLst>
                <a:tab pos="3502660" algn="l"/>
                <a:tab pos="3679825" algn="l"/>
                <a:tab pos="4169410" algn="l"/>
                <a:tab pos="4885055" algn="l"/>
                <a:tab pos="5194935" algn="l"/>
              </a:tabLst>
            </a:pPr>
            <a:r>
              <a:rPr sz="2350" b="0" spc="-65" dirty="0">
                <a:latin typeface="Bookman Old Style"/>
                <a:cs typeface="Bookman Old Style"/>
              </a:rPr>
              <a:t>Logical</a:t>
            </a:r>
            <a:r>
              <a:rPr sz="2350" b="0" spc="50" dirty="0">
                <a:latin typeface="Bookman Old Style"/>
                <a:cs typeface="Bookman Old Style"/>
              </a:rPr>
              <a:t> </a:t>
            </a:r>
            <a:r>
              <a:rPr sz="2350" b="0" spc="-114" dirty="0">
                <a:latin typeface="Bookman Old Style"/>
                <a:cs typeface="Bookman Old Style"/>
              </a:rPr>
              <a:t>operators</a:t>
            </a:r>
            <a:r>
              <a:rPr sz="2350" b="0" spc="195" dirty="0">
                <a:latin typeface="Bookman Old Style"/>
                <a:cs typeface="Bookman Old Style"/>
              </a:rPr>
              <a:t> </a:t>
            </a:r>
            <a:r>
              <a:rPr sz="2350" b="0" spc="-60" dirty="0">
                <a:latin typeface="Bookman Old Style"/>
                <a:cs typeface="Bookman Old Style"/>
              </a:rPr>
              <a:t>like	</a:t>
            </a:r>
            <a:r>
              <a:rPr sz="2350" b="0" spc="-600" dirty="0">
                <a:solidFill>
                  <a:srgbClr val="5D5D5D"/>
                </a:solidFill>
                <a:latin typeface="Bookman Old Style"/>
                <a:cs typeface="Bookman Old Style"/>
              </a:rPr>
              <a:t>I	</a:t>
            </a:r>
            <a:r>
              <a:rPr sz="2350" b="0" spc="-600" dirty="0">
                <a:solidFill>
                  <a:srgbClr val="5E5E5E"/>
                </a:solidFill>
                <a:latin typeface="Bookman Old Style"/>
                <a:cs typeface="Bookman Old Style"/>
              </a:rPr>
              <a:t>I   </a:t>
            </a:r>
            <a:r>
              <a:rPr sz="2350" b="0" spc="-465" dirty="0">
                <a:solidFill>
                  <a:srgbClr val="5E5E5E"/>
                </a:solidFill>
                <a:latin typeface="Bookman Old Style"/>
                <a:cs typeface="Bookman Old Style"/>
              </a:rPr>
              <a:t> </a:t>
            </a:r>
            <a:r>
              <a:rPr sz="2350" b="0" spc="-565" dirty="0">
                <a:latin typeface="Bookman Old Style"/>
                <a:cs typeface="Bookman Old Style"/>
              </a:rPr>
              <a:t>.	</a:t>
            </a:r>
            <a:r>
              <a:rPr sz="2350" b="0" spc="-200" dirty="0">
                <a:latin typeface="Bookman Old Style"/>
                <a:cs typeface="Bookman Old Style"/>
              </a:rPr>
              <a:t>s</a:t>
            </a:r>
            <a:r>
              <a:rPr sz="2350" b="0" spc="-459" dirty="0">
                <a:latin typeface="Bookman Old Style"/>
                <a:cs typeface="Bookman Old Style"/>
              </a:rPr>
              <a:t> </a:t>
            </a:r>
            <a:r>
              <a:rPr sz="2350" b="0" spc="-200" dirty="0">
                <a:solidFill>
                  <a:srgbClr val="0E0E0E"/>
                </a:solidFill>
                <a:latin typeface="Bookman Old Style"/>
                <a:cs typeface="Bookman Old Style"/>
              </a:rPr>
              <a:t>s</a:t>
            </a:r>
            <a:r>
              <a:rPr sz="2350" b="0" spc="-459" dirty="0">
                <a:solidFill>
                  <a:srgbClr val="0E0E0E"/>
                </a:solidFill>
                <a:latin typeface="Bookman Old Style"/>
                <a:cs typeface="Bookman Old Style"/>
              </a:rPr>
              <a:t> </a:t>
            </a:r>
            <a:r>
              <a:rPr sz="2350" b="0" spc="-125" dirty="0">
                <a:latin typeface="Bookman Old Style"/>
                <a:cs typeface="Bookman Old Style"/>
              </a:rPr>
              <a:t>,	</a:t>
            </a:r>
            <a:r>
              <a:rPr sz="2350" b="0" spc="35" dirty="0">
                <a:latin typeface="Bookman Old Style"/>
                <a:cs typeface="Bookman Old Style"/>
              </a:rPr>
              <a:t>!	</a:t>
            </a:r>
            <a:r>
              <a:rPr sz="2350" b="0" spc="-95" dirty="0">
                <a:latin typeface="Bookman Old Style"/>
                <a:cs typeface="Bookman Old Style"/>
              </a:rPr>
              <a:t>etc. </a:t>
            </a:r>
            <a:r>
              <a:rPr sz="2350" b="0" spc="-155" dirty="0">
                <a:latin typeface="Bookman Old Style"/>
                <a:cs typeface="Bookman Old Style"/>
              </a:rPr>
              <a:t>and </a:t>
            </a:r>
            <a:r>
              <a:rPr sz="2350" b="0" spc="-195" dirty="0">
                <a:latin typeface="Bookman Old Style"/>
                <a:cs typeface="Bookman Old Style"/>
              </a:rPr>
              <a:t>so</a:t>
            </a:r>
            <a:r>
              <a:rPr sz="2350" b="0" spc="110" dirty="0">
                <a:latin typeface="Bookman Old Style"/>
                <a:cs typeface="Bookman Old Style"/>
              </a:rPr>
              <a:t> </a:t>
            </a:r>
            <a:r>
              <a:rPr sz="2350" b="0" spc="-155" dirty="0">
                <a:latin typeface="Bookman Old Style"/>
                <a:cs typeface="Bookman Old Style"/>
              </a:rPr>
              <a:t>on.</a:t>
            </a:r>
            <a:endParaRPr sz="2350">
              <a:latin typeface="Bookman Old Style"/>
              <a:cs typeface="Bookman Old Style"/>
            </a:endParaRPr>
          </a:p>
          <a:p>
            <a:pPr marL="17780">
              <a:lnSpc>
                <a:spcPct val="100000"/>
              </a:lnSpc>
              <a:spcBef>
                <a:spcPts val="525"/>
              </a:spcBef>
            </a:pPr>
            <a:r>
              <a:rPr sz="2650" b="0" spc="-60" dirty="0">
                <a:solidFill>
                  <a:srgbClr val="F40301"/>
                </a:solidFill>
                <a:latin typeface="Bookman Old Style"/>
                <a:cs typeface="Bookman Old Style"/>
              </a:rPr>
              <a:t>White</a:t>
            </a:r>
            <a:r>
              <a:rPr sz="2650" b="0" spc="40" dirty="0">
                <a:solidFill>
                  <a:srgbClr val="F40301"/>
                </a:solidFill>
                <a:latin typeface="Bookman Old Style"/>
                <a:cs typeface="Bookman Old Style"/>
              </a:rPr>
              <a:t> </a:t>
            </a:r>
            <a:r>
              <a:rPr sz="2650" b="0" spc="-165" dirty="0">
                <a:solidFill>
                  <a:srgbClr val="E80A07"/>
                </a:solidFill>
                <a:latin typeface="Bookman Old Style"/>
                <a:cs typeface="Bookman Old Style"/>
              </a:rPr>
              <a:t>Spaces</a:t>
            </a:r>
            <a:endParaRPr sz="2650">
              <a:latin typeface="Bookman Old Style"/>
              <a:cs typeface="Bookman Old Style"/>
            </a:endParaRPr>
          </a:p>
          <a:p>
            <a:pPr marL="413384" marR="5080" indent="4445" algn="just">
              <a:lnSpc>
                <a:spcPct val="101099"/>
              </a:lnSpc>
              <a:spcBef>
                <a:spcPts val="545"/>
              </a:spcBef>
            </a:pPr>
            <a:r>
              <a:rPr sz="2300" b="0" spc="-130" dirty="0">
                <a:latin typeface="Bookman Old Style"/>
                <a:cs typeface="Bookman Old Style"/>
              </a:rPr>
              <a:t>Spaces, </a:t>
            </a:r>
            <a:r>
              <a:rPr sz="2300" b="0" spc="-110" dirty="0">
                <a:latin typeface="Bookman Old Style"/>
                <a:cs typeface="Bookman Old Style"/>
              </a:rPr>
              <a:t>new </a:t>
            </a:r>
            <a:r>
              <a:rPr sz="2300" b="0" spc="-75" dirty="0">
                <a:latin typeface="Bookman Old Style"/>
                <a:cs typeface="Bookman Old Style"/>
              </a:rPr>
              <a:t>lines, </a:t>
            </a:r>
            <a:r>
              <a:rPr sz="2300" b="0" spc="-120" dirty="0">
                <a:latin typeface="Bookman Old Style"/>
                <a:cs typeface="Bookman Old Style"/>
              </a:rPr>
              <a:t>tabs, comments </a:t>
            </a:r>
            <a:r>
              <a:rPr sz="2300" b="0" spc="-60" dirty="0">
                <a:latin typeface="Bookman Old Style"/>
                <a:cs typeface="Bookman Old Style"/>
              </a:rPr>
              <a:t>( </a:t>
            </a:r>
            <a:r>
              <a:rPr sz="2300" b="0" spc="125" dirty="0">
                <a:latin typeface="Bookman Old Style"/>
                <a:cs typeface="Bookman Old Style"/>
              </a:rPr>
              <a:t>A </a:t>
            </a:r>
            <a:r>
              <a:rPr sz="2300" b="0" spc="-120" dirty="0">
                <a:latin typeface="Bookman Old Style"/>
                <a:cs typeface="Bookman Old Style"/>
              </a:rPr>
              <a:t>sequence </a:t>
            </a:r>
            <a:r>
              <a:rPr sz="2300" b="0" spc="-90" dirty="0">
                <a:latin typeface="Bookman Old Style"/>
                <a:cs typeface="Bookman Old Style"/>
              </a:rPr>
              <a:t>of  </a:t>
            </a:r>
            <a:r>
              <a:rPr sz="2300" b="0" spc="-85" dirty="0">
                <a:latin typeface="Bookman Old Style"/>
                <a:cs typeface="Bookman Old Style"/>
              </a:rPr>
              <a:t>characters </a:t>
            </a:r>
            <a:r>
              <a:rPr sz="2300" b="0" spc="-100" dirty="0">
                <a:latin typeface="Bookman Old Style"/>
                <a:cs typeface="Bookman Old Style"/>
              </a:rPr>
              <a:t>enclosed </a:t>
            </a:r>
            <a:r>
              <a:rPr sz="2300" b="0" spc="-60" dirty="0">
                <a:latin typeface="Bookman Old Style"/>
                <a:cs typeface="Bookman Old Style"/>
              </a:rPr>
              <a:t>in </a:t>
            </a:r>
            <a:r>
              <a:rPr sz="2300" b="0" spc="-260" dirty="0">
                <a:latin typeface="Bookman Old Style"/>
                <a:cs typeface="Bookman Old Style"/>
              </a:rPr>
              <a:t>/* </a:t>
            </a:r>
            <a:r>
              <a:rPr sz="2300" b="0" spc="-90" dirty="0">
                <a:latin typeface="Bookman Old Style"/>
                <a:cs typeface="Bookman Old Style"/>
              </a:rPr>
              <a:t>and </a:t>
            </a:r>
            <a:r>
              <a:rPr sz="2300" b="0" spc="-220" dirty="0">
                <a:latin typeface="Bookman Old Style"/>
                <a:cs typeface="Bookman Old Style"/>
              </a:rPr>
              <a:t>*/ </a:t>
            </a:r>
            <a:r>
              <a:rPr sz="2300" b="0" spc="-130" dirty="0">
                <a:latin typeface="Bookman Old Style"/>
                <a:cs typeface="Bookman Old Style"/>
              </a:rPr>
              <a:t>) </a:t>
            </a:r>
            <a:r>
              <a:rPr sz="2300" b="0" spc="-75" dirty="0">
                <a:latin typeface="Bookman Old Style"/>
                <a:cs typeface="Bookman Old Style"/>
              </a:rPr>
              <a:t>etc. </a:t>
            </a:r>
            <a:r>
              <a:rPr sz="2300" b="0" spc="-85" dirty="0">
                <a:latin typeface="Bookman Old Style"/>
                <a:cs typeface="Bookman Old Style"/>
              </a:rPr>
              <a:t>These </a:t>
            </a:r>
            <a:r>
              <a:rPr sz="2300" b="0" spc="-40" dirty="0">
                <a:latin typeface="Bookman Old Style"/>
                <a:cs typeface="Bookman Old Style"/>
              </a:rPr>
              <a:t>are </a:t>
            </a:r>
            <a:r>
              <a:rPr sz="2300" b="0" spc="-140" dirty="0">
                <a:latin typeface="Bookman Old Style"/>
                <a:cs typeface="Bookman Old Style"/>
              </a:rPr>
              <a:t>used </a:t>
            </a:r>
            <a:r>
              <a:rPr sz="2300" b="0" spc="-95" dirty="0">
                <a:latin typeface="Bookman Old Style"/>
                <a:cs typeface="Bookman Old Style"/>
              </a:rPr>
              <a:t>to  </a:t>
            </a:r>
            <a:r>
              <a:rPr sz="2300" b="0" spc="-75" dirty="0">
                <a:latin typeface="Bookman Old Style"/>
                <a:cs typeface="Bookman Old Style"/>
              </a:rPr>
              <a:t>separate </a:t>
            </a:r>
            <a:r>
              <a:rPr sz="2300" b="0" spc="-65" dirty="0">
                <a:latin typeface="Bookman Old Style"/>
                <a:cs typeface="Bookman Old Style"/>
              </a:rPr>
              <a:t>the </a:t>
            </a:r>
            <a:r>
              <a:rPr sz="2300" b="0" spc="-90" dirty="0">
                <a:latin typeface="Bookman Old Style"/>
                <a:cs typeface="Bookman Old Style"/>
              </a:rPr>
              <a:t>adjacent </a:t>
            </a:r>
            <a:r>
              <a:rPr sz="2300" b="0" spc="-55" dirty="0">
                <a:latin typeface="Bookman Old Style"/>
                <a:cs typeface="Bookman Old Style"/>
              </a:rPr>
              <a:t>identifiers, </a:t>
            </a:r>
            <a:r>
              <a:rPr sz="2300" b="0" spc="-85" dirty="0">
                <a:latin typeface="Bookman Old Style"/>
                <a:cs typeface="Bookman Old Style"/>
              </a:rPr>
              <a:t>kewords </a:t>
            </a:r>
            <a:r>
              <a:rPr sz="2300" b="0" spc="-90" dirty="0">
                <a:latin typeface="Bookman Old Style"/>
                <a:cs typeface="Bookman Old Style"/>
              </a:rPr>
              <a:t>and</a:t>
            </a:r>
            <a:r>
              <a:rPr sz="2300" b="0" dirty="0">
                <a:latin typeface="Bookman Old Style"/>
                <a:cs typeface="Bookman Old Style"/>
              </a:rPr>
              <a:t> </a:t>
            </a:r>
            <a:r>
              <a:rPr sz="2300" b="0" spc="-110" dirty="0">
                <a:latin typeface="Bookman Old Style"/>
                <a:cs typeface="Bookman Old Style"/>
              </a:rPr>
              <a:t>constants.</a:t>
            </a:r>
            <a:endParaRPr sz="2300">
              <a:latin typeface="Bookman Old Style"/>
              <a:cs typeface="Bookman Old Style"/>
            </a:endParaRPr>
          </a:p>
        </p:txBody>
      </p:sp>
      <p:sp>
        <p:nvSpPr>
          <p:cNvPr id="3" name="TextBox 2"/>
          <p:cNvSpPr txBox="1"/>
          <p:nvPr/>
        </p:nvSpPr>
        <p:spPr>
          <a:xfrm>
            <a:off x="698500" y="349250"/>
            <a:ext cx="5334000" cy="646331"/>
          </a:xfrm>
          <a:prstGeom prst="rect">
            <a:avLst/>
          </a:prstGeom>
          <a:noFill/>
        </p:spPr>
        <p:txBody>
          <a:bodyPr wrap="square" rtlCol="0">
            <a:spAutoFit/>
          </a:bodyPr>
          <a:lstStyle/>
          <a:p>
            <a:r>
              <a:rPr lang="en-US" sz="3600" dirty="0" smtClean="0">
                <a:solidFill>
                  <a:srgbClr val="00B0F0"/>
                </a:solidFill>
              </a:rPr>
              <a:t>C literal</a:t>
            </a:r>
            <a:endParaRPr lang="en-US" sz="3600" dirty="0">
              <a:solidFill>
                <a:srgbClr val="00B0F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185807" y="1717532"/>
            <a:ext cx="1843405" cy="916305"/>
          </a:xfrm>
          <a:prstGeom prst="rect">
            <a:avLst/>
          </a:prstGeom>
        </p:spPr>
        <p:txBody>
          <a:bodyPr vert="horz" wrap="square" lIns="0" tIns="92075" rIns="0" bIns="0" rtlCol="0">
            <a:spAutoFit/>
          </a:bodyPr>
          <a:lstStyle/>
          <a:p>
            <a:pPr marL="12700">
              <a:lnSpc>
                <a:spcPct val="100000"/>
              </a:lnSpc>
              <a:spcBef>
                <a:spcPts val="725"/>
              </a:spcBef>
            </a:pPr>
            <a:r>
              <a:rPr sz="2600" spc="-360" dirty="0">
                <a:solidFill>
                  <a:srgbClr val="F00100"/>
                </a:solidFill>
                <a:latin typeface="Courier New"/>
                <a:cs typeface="Courier New"/>
              </a:rPr>
              <a:t>D</a:t>
            </a:r>
            <a:r>
              <a:rPr sz="2600" u="heavy" spc="-360" dirty="0">
                <a:solidFill>
                  <a:srgbClr val="F00100"/>
                </a:solidFill>
                <a:uFill>
                  <a:solidFill>
                    <a:srgbClr val="B81C1C"/>
                  </a:solidFill>
                </a:uFill>
                <a:latin typeface="Courier New"/>
                <a:cs typeface="Courier New"/>
              </a:rPr>
              <a:t>efinition</a:t>
            </a:r>
            <a:endParaRPr sz="2600">
              <a:latin typeface="Courier New"/>
              <a:cs typeface="Courier New"/>
            </a:endParaRPr>
          </a:p>
          <a:p>
            <a:pPr marL="430530">
              <a:lnSpc>
                <a:spcPct val="100000"/>
              </a:lnSpc>
              <a:spcBef>
                <a:spcPts val="560"/>
              </a:spcBef>
            </a:pPr>
            <a:r>
              <a:rPr sz="2250" b="1" spc="135" dirty="0">
                <a:solidFill>
                  <a:srgbClr val="BC0100"/>
                </a:solidFill>
                <a:latin typeface="Times New Roman"/>
                <a:cs typeface="Times New Roman"/>
              </a:rPr>
              <a:t>Operator:</a:t>
            </a:r>
            <a:endParaRPr sz="2250">
              <a:latin typeface="Times New Roman"/>
              <a:cs typeface="Times New Roman"/>
            </a:endParaRPr>
          </a:p>
        </p:txBody>
      </p:sp>
      <p:sp>
        <p:nvSpPr>
          <p:cNvPr id="6" name="object 6"/>
          <p:cNvSpPr txBox="1"/>
          <p:nvPr/>
        </p:nvSpPr>
        <p:spPr>
          <a:xfrm>
            <a:off x="3383539" y="2261384"/>
            <a:ext cx="5546090" cy="372745"/>
          </a:xfrm>
          <a:prstGeom prst="rect">
            <a:avLst/>
          </a:prstGeom>
        </p:spPr>
        <p:txBody>
          <a:bodyPr vert="horz" wrap="square" lIns="0" tIns="15875" rIns="0" bIns="0" rtlCol="0">
            <a:spAutoFit/>
          </a:bodyPr>
          <a:lstStyle/>
          <a:p>
            <a:pPr marL="12700">
              <a:lnSpc>
                <a:spcPct val="100000"/>
              </a:lnSpc>
              <a:spcBef>
                <a:spcPts val="125"/>
              </a:spcBef>
              <a:tabLst>
                <a:tab pos="2228215" algn="l"/>
                <a:tab pos="2568575" algn="l"/>
                <a:tab pos="3672204" algn="l"/>
                <a:tab pos="4399915" algn="l"/>
                <a:tab pos="5137785" algn="l"/>
              </a:tabLst>
            </a:pPr>
            <a:r>
              <a:rPr sz="2250" spc="95" dirty="0">
                <a:latin typeface="Times New Roman"/>
                <a:cs typeface="Times New Roman"/>
              </a:rPr>
              <a:t>A</a:t>
            </a:r>
            <a:r>
              <a:rPr sz="2250" spc="65" dirty="0">
                <a:latin typeface="Times New Roman"/>
                <a:cs typeface="Times New Roman"/>
              </a:rPr>
              <a:t>n</a:t>
            </a:r>
            <a:r>
              <a:rPr sz="2250" spc="170" dirty="0">
                <a:latin typeface="Times New Roman"/>
                <a:cs typeface="Times New Roman"/>
              </a:rPr>
              <a:t> </a:t>
            </a:r>
            <a:r>
              <a:rPr sz="2250" b="1" spc="180" dirty="0">
                <a:latin typeface="Times New Roman"/>
                <a:cs typeface="Times New Roman"/>
              </a:rPr>
              <a:t>operator</a:t>
            </a:r>
            <a:r>
              <a:rPr sz="2250" b="1" spc="245" dirty="0">
                <a:latin typeface="Times New Roman"/>
                <a:cs typeface="Times New Roman"/>
              </a:rPr>
              <a:t> </a:t>
            </a:r>
            <a:r>
              <a:rPr sz="2250" spc="100" dirty="0">
                <a:latin typeface="Times New Roman"/>
                <a:cs typeface="Times New Roman"/>
              </a:rPr>
              <a:t>i</a:t>
            </a:r>
            <a:r>
              <a:rPr sz="2250" spc="150" dirty="0">
                <a:latin typeface="Times New Roman"/>
                <a:cs typeface="Times New Roman"/>
              </a:rPr>
              <a:t>s</a:t>
            </a:r>
            <a:r>
              <a:rPr sz="2250" dirty="0">
                <a:latin typeface="Times New Roman"/>
                <a:cs typeface="Times New Roman"/>
              </a:rPr>
              <a:t>	</a:t>
            </a:r>
            <a:r>
              <a:rPr sz="2250" spc="170" dirty="0">
                <a:latin typeface="Times New Roman"/>
                <a:cs typeface="Times New Roman"/>
              </a:rPr>
              <a:t>a</a:t>
            </a:r>
            <a:r>
              <a:rPr sz="2250" dirty="0">
                <a:latin typeface="Times New Roman"/>
                <a:cs typeface="Times New Roman"/>
              </a:rPr>
              <a:t>	</a:t>
            </a:r>
            <a:r>
              <a:rPr sz="2250" spc="65" dirty="0">
                <a:latin typeface="Times New Roman"/>
                <a:cs typeface="Times New Roman"/>
              </a:rPr>
              <a:t>symbo</a:t>
            </a:r>
            <a:r>
              <a:rPr sz="2250" spc="35" dirty="0">
                <a:latin typeface="Times New Roman"/>
                <a:cs typeface="Times New Roman"/>
              </a:rPr>
              <a:t>l</a:t>
            </a:r>
            <a:r>
              <a:rPr sz="2250" dirty="0">
                <a:latin typeface="Times New Roman"/>
                <a:cs typeface="Times New Roman"/>
              </a:rPr>
              <a:t>	</a:t>
            </a:r>
            <a:r>
              <a:rPr sz="2250" spc="180" dirty="0">
                <a:latin typeface="Times New Roman"/>
                <a:cs typeface="Times New Roman"/>
              </a:rPr>
              <a:t>tha</a:t>
            </a:r>
            <a:r>
              <a:rPr sz="2250" spc="125" dirty="0">
                <a:latin typeface="Times New Roman"/>
                <a:cs typeface="Times New Roman"/>
              </a:rPr>
              <a:t>t</a:t>
            </a:r>
            <a:r>
              <a:rPr sz="2250" dirty="0">
                <a:latin typeface="Times New Roman"/>
                <a:cs typeface="Times New Roman"/>
              </a:rPr>
              <a:t>	</a:t>
            </a:r>
            <a:r>
              <a:rPr sz="2250" spc="90" dirty="0">
                <a:latin typeface="Times New Roman"/>
                <a:cs typeface="Times New Roman"/>
              </a:rPr>
              <a:t>tell</a:t>
            </a:r>
            <a:r>
              <a:rPr sz="2250" spc="114" dirty="0">
                <a:latin typeface="Times New Roman"/>
                <a:cs typeface="Times New Roman"/>
              </a:rPr>
              <a:t>s</a:t>
            </a:r>
            <a:r>
              <a:rPr sz="2250" dirty="0">
                <a:latin typeface="Times New Roman"/>
                <a:cs typeface="Times New Roman"/>
              </a:rPr>
              <a:t>	</a:t>
            </a:r>
            <a:r>
              <a:rPr sz="2250" spc="114" dirty="0">
                <a:latin typeface="Times New Roman"/>
                <a:cs typeface="Times New Roman"/>
              </a:rPr>
              <a:t>the</a:t>
            </a:r>
            <a:endParaRPr sz="2250">
              <a:latin typeface="Times New Roman"/>
              <a:cs typeface="Times New Roman"/>
            </a:endParaRPr>
          </a:p>
        </p:txBody>
      </p:sp>
      <p:sp>
        <p:nvSpPr>
          <p:cNvPr id="7" name="object 7"/>
          <p:cNvSpPr txBox="1"/>
          <p:nvPr/>
        </p:nvSpPr>
        <p:spPr>
          <a:xfrm>
            <a:off x="1604667" y="2595915"/>
            <a:ext cx="7373620" cy="3127375"/>
          </a:xfrm>
          <a:prstGeom prst="rect">
            <a:avLst/>
          </a:prstGeom>
        </p:spPr>
        <p:txBody>
          <a:bodyPr vert="horz" wrap="square" lIns="0" tIns="34290" rIns="0" bIns="0" rtlCol="0">
            <a:spAutoFit/>
          </a:bodyPr>
          <a:lstStyle/>
          <a:p>
            <a:pPr marL="19685" marR="45720" indent="-7620" algn="just">
              <a:lnSpc>
                <a:spcPts val="2630"/>
              </a:lnSpc>
              <a:spcBef>
                <a:spcPts val="270"/>
              </a:spcBef>
            </a:pPr>
            <a:r>
              <a:rPr sz="2250" spc="65" dirty="0">
                <a:latin typeface="Times New Roman"/>
                <a:cs typeface="Times New Roman"/>
              </a:rPr>
              <a:t>compiler </a:t>
            </a:r>
            <a:r>
              <a:rPr sz="2250" spc="50" dirty="0">
                <a:latin typeface="Times New Roman"/>
                <a:cs typeface="Times New Roman"/>
              </a:rPr>
              <a:t>to </a:t>
            </a:r>
            <a:r>
              <a:rPr sz="2250" spc="85" dirty="0">
                <a:latin typeface="Times New Roman"/>
                <a:cs typeface="Times New Roman"/>
              </a:rPr>
              <a:t>perform  </a:t>
            </a:r>
            <a:r>
              <a:rPr sz="2250" spc="125" dirty="0">
                <a:latin typeface="Times New Roman"/>
                <a:cs typeface="Times New Roman"/>
              </a:rPr>
              <a:t>certain </a:t>
            </a:r>
            <a:r>
              <a:rPr sz="2250" spc="135" dirty="0">
                <a:latin typeface="Times New Roman"/>
                <a:cs typeface="Times New Roman"/>
              </a:rPr>
              <a:t>mathematical </a:t>
            </a:r>
            <a:r>
              <a:rPr sz="2250" spc="85" dirty="0">
                <a:latin typeface="Times New Roman"/>
                <a:cs typeface="Times New Roman"/>
              </a:rPr>
              <a:t>or </a:t>
            </a:r>
            <a:r>
              <a:rPr sz="2250" spc="40" dirty="0">
                <a:latin typeface="Times New Roman"/>
                <a:cs typeface="Times New Roman"/>
              </a:rPr>
              <a:t>logical  </a:t>
            </a:r>
            <a:r>
              <a:rPr sz="2250" spc="140" dirty="0">
                <a:latin typeface="Times New Roman"/>
                <a:cs typeface="Times New Roman"/>
              </a:rPr>
              <a:t>manipulations. </a:t>
            </a:r>
            <a:r>
              <a:rPr sz="2250" b="1" spc="170" dirty="0">
                <a:latin typeface="Times New Roman"/>
                <a:cs typeface="Times New Roman"/>
              </a:rPr>
              <a:t>Operators </a:t>
            </a:r>
            <a:r>
              <a:rPr sz="2250" spc="145" dirty="0">
                <a:latin typeface="Times New Roman"/>
                <a:cs typeface="Times New Roman"/>
              </a:rPr>
              <a:t>are </a:t>
            </a:r>
            <a:r>
              <a:rPr sz="2250" spc="105" dirty="0">
                <a:latin typeface="Times New Roman"/>
                <a:cs typeface="Times New Roman"/>
              </a:rPr>
              <a:t>used </a:t>
            </a:r>
            <a:r>
              <a:rPr sz="2250" spc="85" dirty="0">
                <a:latin typeface="Times New Roman"/>
                <a:cs typeface="Times New Roman"/>
              </a:rPr>
              <a:t>in </a:t>
            </a:r>
            <a:r>
              <a:rPr sz="2250" spc="110" dirty="0">
                <a:latin typeface="Times New Roman"/>
                <a:cs typeface="Times New Roman"/>
              </a:rPr>
              <a:t>program</a:t>
            </a:r>
            <a:r>
              <a:rPr sz="2250" spc="780" dirty="0">
                <a:latin typeface="Times New Roman"/>
                <a:cs typeface="Times New Roman"/>
              </a:rPr>
              <a:t> </a:t>
            </a:r>
            <a:r>
              <a:rPr sz="2250" spc="45" dirty="0">
                <a:latin typeface="Times New Roman"/>
                <a:cs typeface="Times New Roman"/>
              </a:rPr>
              <a:t>to  </a:t>
            </a:r>
            <a:r>
              <a:rPr sz="2250" spc="135" dirty="0">
                <a:latin typeface="Times New Roman"/>
                <a:cs typeface="Times New Roman"/>
              </a:rPr>
              <a:t>manipulate </a:t>
            </a:r>
            <a:r>
              <a:rPr sz="2250" spc="190" dirty="0">
                <a:latin typeface="Times New Roman"/>
                <a:cs typeface="Times New Roman"/>
              </a:rPr>
              <a:t>data </a:t>
            </a:r>
            <a:r>
              <a:rPr sz="2250" spc="215" dirty="0">
                <a:latin typeface="Times New Roman"/>
                <a:cs typeface="Times New Roman"/>
              </a:rPr>
              <a:t>and</a:t>
            </a:r>
            <a:r>
              <a:rPr sz="2250" spc="80" dirty="0">
                <a:latin typeface="Times New Roman"/>
                <a:cs typeface="Times New Roman"/>
              </a:rPr>
              <a:t> </a:t>
            </a:r>
            <a:r>
              <a:rPr sz="2250" spc="120" dirty="0">
                <a:latin typeface="Times New Roman"/>
                <a:cs typeface="Times New Roman"/>
              </a:rPr>
              <a:t>variables.</a:t>
            </a:r>
            <a:endParaRPr sz="2250">
              <a:latin typeface="Times New Roman"/>
              <a:cs typeface="Times New Roman"/>
            </a:endParaRPr>
          </a:p>
          <a:p>
            <a:pPr marL="12700" marR="5080" indent="3810" algn="just">
              <a:lnSpc>
                <a:spcPct val="98100"/>
              </a:lnSpc>
              <a:spcBef>
                <a:spcPts val="459"/>
              </a:spcBef>
            </a:pPr>
            <a:r>
              <a:rPr sz="2250" b="1" spc="160" dirty="0">
                <a:solidFill>
                  <a:srgbClr val="B80103"/>
                </a:solidFill>
                <a:latin typeface="Times New Roman"/>
                <a:cs typeface="Times New Roman"/>
              </a:rPr>
              <a:t>Expression: </a:t>
            </a:r>
            <a:r>
              <a:rPr sz="2250" spc="150" dirty="0">
                <a:latin typeface="Times New Roman"/>
                <a:cs typeface="Times New Roman"/>
              </a:rPr>
              <a:t>In </a:t>
            </a:r>
            <a:r>
              <a:rPr sz="2250" b="1" spc="100" dirty="0">
                <a:latin typeface="Times New Roman"/>
                <a:cs typeface="Times New Roman"/>
              </a:rPr>
              <a:t>prograixrming, </a:t>
            </a:r>
            <a:r>
              <a:rPr sz="2250" spc="105" dirty="0">
                <a:latin typeface="Times New Roman"/>
                <a:cs typeface="Times New Roman"/>
              </a:rPr>
              <a:t>an </a:t>
            </a:r>
            <a:r>
              <a:rPr sz="2250" spc="200" dirty="0">
                <a:latin typeface="Times New Roman"/>
                <a:cs typeface="Times New Roman"/>
              </a:rPr>
              <a:t>exppression </a:t>
            </a:r>
            <a:r>
              <a:rPr sz="2250" spc="155" dirty="0">
                <a:latin typeface="Times New Roman"/>
                <a:cs typeface="Times New Roman"/>
              </a:rPr>
              <a:t>is </a:t>
            </a:r>
            <a:r>
              <a:rPr sz="2250" spc="225" dirty="0">
                <a:latin typeface="Times New Roman"/>
                <a:cs typeface="Times New Roman"/>
              </a:rPr>
              <a:t>any  </a:t>
            </a:r>
            <a:r>
              <a:rPr sz="2250" spc="90" dirty="0">
                <a:latin typeface="Times New Roman"/>
                <a:cs typeface="Times New Roman"/>
              </a:rPr>
              <a:t>legal </a:t>
            </a:r>
            <a:r>
              <a:rPr sz="2250" spc="100" dirty="0">
                <a:latin typeface="Times New Roman"/>
                <a:cs typeface="Times New Roman"/>
              </a:rPr>
              <a:t>combination </a:t>
            </a:r>
            <a:r>
              <a:rPr sz="2250" spc="-60" dirty="0">
                <a:latin typeface="Times New Roman"/>
                <a:cs typeface="Times New Roman"/>
              </a:rPr>
              <a:t>of </a:t>
            </a:r>
            <a:r>
              <a:rPr sz="2250" spc="70" dirty="0">
                <a:latin typeface="Times New Roman"/>
                <a:cs typeface="Times New Roman"/>
              </a:rPr>
              <a:t>symbols </a:t>
            </a:r>
            <a:r>
              <a:rPr sz="2250" spc="165" dirty="0">
                <a:latin typeface="Times New Roman"/>
                <a:cs typeface="Times New Roman"/>
              </a:rPr>
              <a:t>that </a:t>
            </a:r>
            <a:r>
              <a:rPr sz="2250" spc="145" dirty="0">
                <a:latin typeface="Times New Roman"/>
                <a:cs typeface="Times New Roman"/>
              </a:rPr>
              <a:t>represents </a:t>
            </a:r>
            <a:r>
              <a:rPr sz="2250" spc="160" dirty="0">
                <a:latin typeface="Times New Roman"/>
                <a:cs typeface="Times New Roman"/>
              </a:rPr>
              <a:t>a </a:t>
            </a:r>
            <a:r>
              <a:rPr sz="2250" spc="120" dirty="0">
                <a:latin typeface="Times New Roman"/>
                <a:cs typeface="Times New Roman"/>
              </a:rPr>
              <a:t>value.  </a:t>
            </a:r>
            <a:r>
              <a:rPr sz="2250" spc="110" dirty="0">
                <a:latin typeface="Times New Roman"/>
                <a:cs typeface="Times New Roman"/>
              </a:rPr>
              <a:t>Each </a:t>
            </a:r>
            <a:r>
              <a:rPr sz="2250" b="1" spc="85" dirty="0">
                <a:latin typeface="Times New Roman"/>
                <a:cs typeface="Times New Roman"/>
              </a:rPr>
              <a:t>prograixrming </a:t>
            </a:r>
            <a:r>
              <a:rPr sz="2250" spc="120" dirty="0">
                <a:latin typeface="Times New Roman"/>
                <a:cs typeface="Times New Roman"/>
              </a:rPr>
              <a:t>language </a:t>
            </a:r>
            <a:r>
              <a:rPr sz="2250" spc="125" dirty="0">
                <a:latin typeface="Times New Roman"/>
                <a:cs typeface="Times New Roman"/>
              </a:rPr>
              <a:t>and </a:t>
            </a:r>
            <a:r>
              <a:rPr sz="2250" spc="95" dirty="0">
                <a:latin typeface="Times New Roman"/>
                <a:cs typeface="Times New Roman"/>
              </a:rPr>
              <a:t>application </a:t>
            </a:r>
            <a:r>
              <a:rPr sz="2250" spc="110" dirty="0">
                <a:latin typeface="Times New Roman"/>
                <a:cs typeface="Times New Roman"/>
              </a:rPr>
              <a:t>has </a:t>
            </a:r>
            <a:r>
              <a:rPr sz="2250" spc="70" dirty="0">
                <a:latin typeface="Times New Roman"/>
                <a:cs typeface="Times New Roman"/>
              </a:rPr>
              <a:t>its  </a:t>
            </a:r>
            <a:r>
              <a:rPr sz="2250" spc="50" dirty="0">
                <a:latin typeface="Times New Roman"/>
                <a:cs typeface="Times New Roman"/>
              </a:rPr>
              <a:t>own </a:t>
            </a:r>
            <a:r>
              <a:rPr sz="2250" spc="130" dirty="0">
                <a:latin typeface="Times New Roman"/>
                <a:cs typeface="Times New Roman"/>
              </a:rPr>
              <a:t>rules </a:t>
            </a:r>
            <a:r>
              <a:rPr sz="2250" spc="35" dirty="0">
                <a:latin typeface="Times New Roman"/>
                <a:cs typeface="Times New Roman"/>
              </a:rPr>
              <a:t>for </a:t>
            </a:r>
            <a:r>
              <a:rPr sz="2250" spc="114" dirty="0">
                <a:latin typeface="Times New Roman"/>
                <a:cs typeface="Times New Roman"/>
              </a:rPr>
              <a:t>what </a:t>
            </a:r>
            <a:r>
              <a:rPr sz="2250" spc="80" dirty="0">
                <a:latin typeface="Times New Roman"/>
                <a:cs typeface="Times New Roman"/>
              </a:rPr>
              <a:t>is </a:t>
            </a:r>
            <a:r>
              <a:rPr sz="2250" spc="75" dirty="0">
                <a:latin typeface="Times New Roman"/>
                <a:cs typeface="Times New Roman"/>
              </a:rPr>
              <a:t>legal </a:t>
            </a:r>
            <a:r>
              <a:rPr sz="2250" spc="95" dirty="0">
                <a:latin typeface="Times New Roman"/>
                <a:cs typeface="Times New Roman"/>
              </a:rPr>
              <a:t>and </a:t>
            </a:r>
            <a:r>
              <a:rPr sz="2250" spc="70" dirty="0">
                <a:latin typeface="Times New Roman"/>
                <a:cs typeface="Times New Roman"/>
              </a:rPr>
              <a:t>illegal. </a:t>
            </a:r>
            <a:r>
              <a:rPr sz="2250" spc="100" dirty="0">
                <a:latin typeface="Times New Roman"/>
                <a:cs typeface="Times New Roman"/>
              </a:rPr>
              <a:t>For </a:t>
            </a:r>
            <a:r>
              <a:rPr sz="2250" spc="90" dirty="0">
                <a:latin typeface="Times New Roman"/>
                <a:cs typeface="Times New Roman"/>
              </a:rPr>
              <a:t>example, </a:t>
            </a:r>
            <a:r>
              <a:rPr sz="2250" spc="75" dirty="0">
                <a:latin typeface="Times New Roman"/>
                <a:cs typeface="Times New Roman"/>
              </a:rPr>
              <a:t>in  </a:t>
            </a:r>
            <a:r>
              <a:rPr sz="2250" spc="80" dirty="0">
                <a:latin typeface="Times New Roman"/>
                <a:cs typeface="Times New Roman"/>
              </a:rPr>
              <a:t>the </a:t>
            </a:r>
            <a:r>
              <a:rPr sz="2250" spc="30" dirty="0">
                <a:latin typeface="Times New Roman"/>
                <a:cs typeface="Times New Roman"/>
              </a:rPr>
              <a:t>C </a:t>
            </a:r>
            <a:r>
              <a:rPr sz="2250" spc="130" dirty="0">
                <a:latin typeface="Times New Roman"/>
                <a:cs typeface="Times New Roman"/>
              </a:rPr>
              <a:t>language </a:t>
            </a:r>
            <a:r>
              <a:rPr sz="2250" spc="25" dirty="0">
                <a:latin typeface="Times New Roman"/>
                <a:cs typeface="Times New Roman"/>
              </a:rPr>
              <a:t>x+5 </a:t>
            </a:r>
            <a:r>
              <a:rPr sz="2250" spc="10" dirty="0">
                <a:latin typeface="Times New Roman"/>
                <a:cs typeface="Times New Roman"/>
              </a:rPr>
              <a:t>is </a:t>
            </a:r>
            <a:r>
              <a:rPr sz="2250" spc="20" dirty="0">
                <a:latin typeface="Times New Roman"/>
                <a:cs typeface="Times New Roman"/>
              </a:rPr>
              <a:t>an </a:t>
            </a:r>
            <a:r>
              <a:rPr sz="2250" b="1" spc="180" dirty="0">
                <a:latin typeface="Times New Roman"/>
                <a:cs typeface="Times New Roman"/>
              </a:rPr>
              <a:t>expression, </a:t>
            </a:r>
            <a:r>
              <a:rPr sz="2250" spc="175" dirty="0">
                <a:latin typeface="Times New Roman"/>
                <a:cs typeface="Times New Roman"/>
              </a:rPr>
              <a:t>as </a:t>
            </a:r>
            <a:r>
              <a:rPr sz="2250" spc="140" dirty="0">
                <a:latin typeface="Times New Roman"/>
                <a:cs typeface="Times New Roman"/>
              </a:rPr>
              <a:t>is </a:t>
            </a:r>
            <a:r>
              <a:rPr sz="2250" spc="170" dirty="0">
                <a:latin typeface="Times New Roman"/>
                <a:cs typeface="Times New Roman"/>
              </a:rPr>
              <a:t>the  </a:t>
            </a:r>
            <a:r>
              <a:rPr sz="2250" spc="125" dirty="0">
                <a:latin typeface="Times New Roman"/>
                <a:cs typeface="Times New Roman"/>
              </a:rPr>
              <a:t>character </a:t>
            </a:r>
            <a:r>
              <a:rPr sz="2250" spc="135" dirty="0">
                <a:latin typeface="Times New Roman"/>
                <a:cs typeface="Times New Roman"/>
              </a:rPr>
              <a:t>string</a:t>
            </a:r>
            <a:r>
              <a:rPr sz="2250" spc="-340" dirty="0">
                <a:latin typeface="Times New Roman"/>
                <a:cs typeface="Times New Roman"/>
              </a:rPr>
              <a:t> </a:t>
            </a:r>
            <a:r>
              <a:rPr sz="2250" spc="10" dirty="0">
                <a:latin typeface="Times New Roman"/>
                <a:cs typeface="Times New Roman"/>
              </a:rPr>
              <a:t>”MONKEYS.”</a:t>
            </a:r>
            <a:endParaRPr sz="2250">
              <a:latin typeface="Times New Roman"/>
              <a:cs typeface="Times New Roman"/>
            </a:endParaRPr>
          </a:p>
        </p:txBody>
      </p:sp>
      <p:sp>
        <p:nvSpPr>
          <p:cNvPr id="8" name="Title 7"/>
          <p:cNvSpPr>
            <a:spLocks noGrp="1"/>
          </p:cNvSpPr>
          <p:nvPr>
            <p:ph type="title"/>
          </p:nvPr>
        </p:nvSpPr>
        <p:spPr>
          <a:xfrm>
            <a:off x="1079499" y="654050"/>
            <a:ext cx="8077201" cy="507831"/>
          </a:xfrm>
        </p:spPr>
        <p:txBody>
          <a:bodyPr>
            <a:normAutofit fontScale="90000"/>
          </a:bodyPr>
          <a:lstStyle/>
          <a:p>
            <a:r>
              <a:rPr lang="en-US" dirty="0" smtClean="0"/>
              <a:t>OPERATORS IN C LANGUAGE</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1003300" y="958850"/>
            <a:ext cx="8028940" cy="2600584"/>
          </a:xfrm>
          <a:prstGeom prst="rect">
            <a:avLst/>
          </a:prstGeom>
        </p:spPr>
        <p:txBody>
          <a:bodyPr vert="horz" wrap="square" lIns="0" tIns="133985" rIns="0" bIns="0" rtlCol="0">
            <a:spAutoFit/>
          </a:bodyPr>
          <a:lstStyle/>
          <a:p>
            <a:pPr marL="12700">
              <a:lnSpc>
                <a:spcPct val="100000"/>
              </a:lnSpc>
              <a:spcBef>
                <a:spcPts val="1055"/>
              </a:spcBef>
              <a:tabLst>
                <a:tab pos="2991485" algn="l"/>
              </a:tabLst>
            </a:pPr>
            <a:r>
              <a:rPr lang="en-US" sz="2850" spc="30" dirty="0" smtClean="0">
                <a:solidFill>
                  <a:srgbClr val="BC0100"/>
                </a:solidFill>
                <a:latin typeface="Courier New"/>
                <a:cs typeface="Courier New"/>
              </a:rPr>
              <a:t>Unary Operators:</a:t>
            </a:r>
            <a:endParaRPr sz="2850">
              <a:latin typeface="Courier New"/>
              <a:cs typeface="Courier New"/>
            </a:endParaRPr>
          </a:p>
          <a:p>
            <a:pPr marL="624205" marR="376555" indent="10795">
              <a:lnSpc>
                <a:spcPct val="104500"/>
              </a:lnSpc>
              <a:spcBef>
                <a:spcPts val="625"/>
              </a:spcBef>
              <a:tabLst>
                <a:tab pos="3514725" algn="l"/>
              </a:tabLst>
            </a:pPr>
            <a:r>
              <a:rPr sz="2100" b="0" dirty="0">
                <a:latin typeface="Bookman Old Style"/>
                <a:cs typeface="Bookman Old Style"/>
              </a:rPr>
              <a:t>The</a:t>
            </a:r>
            <a:r>
              <a:rPr sz="2100" b="0" spc="70" dirty="0">
                <a:latin typeface="Bookman Old Style"/>
                <a:cs typeface="Bookman Old Style"/>
              </a:rPr>
              <a:t> </a:t>
            </a:r>
            <a:r>
              <a:rPr sz="2100" b="0" spc="-50" dirty="0">
                <a:latin typeface="Bookman Old Style"/>
                <a:cs typeface="Bookman Old Style"/>
              </a:rPr>
              <a:t>unary</a:t>
            </a:r>
            <a:r>
              <a:rPr sz="2100" b="0" spc="70" dirty="0">
                <a:latin typeface="Bookman Old Style"/>
                <a:cs typeface="Bookman Old Style"/>
              </a:rPr>
              <a:t> </a:t>
            </a:r>
            <a:r>
              <a:rPr sz="2100" b="0" spc="-25" dirty="0">
                <a:latin typeface="Bookman Old Style"/>
                <a:cs typeface="Bookman Old Style"/>
              </a:rPr>
              <a:t>operators	operate </a:t>
            </a:r>
            <a:r>
              <a:rPr sz="2100" b="0" spc="-90" dirty="0">
                <a:latin typeface="Bookman Old Style"/>
                <a:cs typeface="Bookman Old Style"/>
              </a:rPr>
              <a:t>on </a:t>
            </a:r>
            <a:r>
              <a:rPr sz="2100" b="0" spc="-85" dirty="0">
                <a:latin typeface="Bookman Old Style"/>
                <a:cs typeface="Bookman Old Style"/>
              </a:rPr>
              <a:t>a </a:t>
            </a:r>
            <a:r>
              <a:rPr sz="2100" b="0" spc="-20" dirty="0">
                <a:latin typeface="Bookman Old Style"/>
                <a:cs typeface="Bookman Old Style"/>
              </a:rPr>
              <a:t>single </a:t>
            </a:r>
            <a:r>
              <a:rPr sz="2100" b="0" spc="-40" dirty="0">
                <a:latin typeface="Bookman Old Style"/>
                <a:cs typeface="Bookman Old Style"/>
              </a:rPr>
              <a:t>operand </a:t>
            </a:r>
            <a:r>
              <a:rPr sz="2100" b="0" spc="-55" dirty="0">
                <a:latin typeface="Bookman Old Style"/>
                <a:cs typeface="Bookman Old Style"/>
              </a:rPr>
              <a:t>and  </a:t>
            </a:r>
            <a:r>
              <a:rPr sz="2100" b="0" dirty="0">
                <a:latin typeface="Bookman Old Style"/>
                <a:cs typeface="Bookman Old Style"/>
              </a:rPr>
              <a:t>following </a:t>
            </a:r>
            <a:r>
              <a:rPr sz="2100" b="0" spc="10" dirty="0">
                <a:latin typeface="Bookman Old Style"/>
                <a:cs typeface="Bookman Old Style"/>
              </a:rPr>
              <a:t>are </a:t>
            </a:r>
            <a:r>
              <a:rPr sz="2100" b="0" spc="-35" dirty="0">
                <a:latin typeface="Bookman Old Style"/>
                <a:cs typeface="Bookman Old Style"/>
              </a:rPr>
              <a:t>the </a:t>
            </a:r>
            <a:r>
              <a:rPr sz="2100" b="0" spc="-20" dirty="0">
                <a:latin typeface="Bookman Old Style"/>
                <a:cs typeface="Bookman Old Style"/>
              </a:rPr>
              <a:t>examples </a:t>
            </a:r>
            <a:r>
              <a:rPr sz="2100" b="0" spc="-65" dirty="0">
                <a:latin typeface="Bookman Old Style"/>
                <a:cs typeface="Bookman Old Style"/>
              </a:rPr>
              <a:t>of </a:t>
            </a:r>
            <a:r>
              <a:rPr sz="2100" b="0" spc="10" dirty="0">
                <a:latin typeface="Bookman Old Style"/>
                <a:cs typeface="Bookman Old Style"/>
              </a:rPr>
              <a:t>Unary</a:t>
            </a:r>
            <a:r>
              <a:rPr sz="2100" b="0" spc="515" dirty="0">
                <a:latin typeface="Bookman Old Style"/>
                <a:cs typeface="Bookman Old Style"/>
              </a:rPr>
              <a:t> </a:t>
            </a:r>
            <a:r>
              <a:rPr sz="2100" b="0" spc="-25" dirty="0">
                <a:latin typeface="Bookman Old Style"/>
                <a:cs typeface="Bookman Old Style"/>
              </a:rPr>
              <a:t>operators.</a:t>
            </a:r>
            <a:endParaRPr sz="2100">
              <a:latin typeface="Bookman Old Style"/>
              <a:cs typeface="Bookman Old Style"/>
            </a:endParaRPr>
          </a:p>
          <a:p>
            <a:pPr marL="95885">
              <a:lnSpc>
                <a:spcPct val="100000"/>
              </a:lnSpc>
              <a:spcBef>
                <a:spcPts val="775"/>
              </a:spcBef>
              <a:tabLst>
                <a:tab pos="2990850" algn="l"/>
              </a:tabLst>
            </a:pPr>
            <a:r>
              <a:rPr sz="2600" b="0" spc="130" smtClean="0">
                <a:solidFill>
                  <a:srgbClr val="BD0001"/>
                </a:solidFill>
                <a:latin typeface="Bookman Old Style"/>
                <a:cs typeface="Bookman Old Style"/>
              </a:rPr>
              <a:t>Binar</a:t>
            </a:r>
            <a:r>
              <a:rPr lang="en-US" sz="2600" b="0" spc="130" dirty="0" smtClean="0">
                <a:solidFill>
                  <a:srgbClr val="BD0001"/>
                </a:solidFill>
                <a:latin typeface="Bookman Old Style"/>
                <a:cs typeface="Bookman Old Style"/>
              </a:rPr>
              <a:t> operators:</a:t>
            </a:r>
            <a:r>
              <a:rPr sz="2600" b="0" spc="130">
                <a:solidFill>
                  <a:srgbClr val="BD0001"/>
                </a:solidFill>
                <a:latin typeface="Bookman Old Style"/>
                <a:cs typeface="Bookman Old Style"/>
              </a:rPr>
              <a:t>	</a:t>
            </a:r>
            <a:endParaRPr sz="2600">
              <a:latin typeface="Bookman Old Style"/>
              <a:cs typeface="Bookman Old Style"/>
            </a:endParaRPr>
          </a:p>
          <a:p>
            <a:pPr marL="622300" marR="5080" indent="635">
              <a:lnSpc>
                <a:spcPct val="104500"/>
              </a:lnSpc>
              <a:spcBef>
                <a:spcPts val="675"/>
              </a:spcBef>
            </a:pPr>
            <a:r>
              <a:rPr sz="2100" b="0" spc="105" dirty="0">
                <a:latin typeface="Bookman Old Style"/>
                <a:cs typeface="Bookman Old Style"/>
              </a:rPr>
              <a:t>A </a:t>
            </a:r>
            <a:r>
              <a:rPr sz="2100" b="0" spc="120" dirty="0">
                <a:latin typeface="Bookman Old Style"/>
                <a:cs typeface="Bookman Old Style"/>
              </a:rPr>
              <a:t>binary </a:t>
            </a:r>
            <a:r>
              <a:rPr sz="2100" b="0" spc="150" dirty="0">
                <a:latin typeface="Bookman Old Style"/>
                <a:cs typeface="Bookman Old Style"/>
              </a:rPr>
              <a:t>operator </a:t>
            </a:r>
            <a:r>
              <a:rPr sz="2100" b="0" spc="-20" dirty="0">
                <a:latin typeface="Bookman Old Style"/>
                <a:cs typeface="Bookman Old Style"/>
              </a:rPr>
              <a:t>is </a:t>
            </a:r>
            <a:r>
              <a:rPr sz="2100" b="0" spc="-25" dirty="0">
                <a:latin typeface="Bookman Old Style"/>
                <a:cs typeface="Bookman Old Style"/>
              </a:rPr>
              <a:t>an </a:t>
            </a:r>
            <a:r>
              <a:rPr sz="2100" b="0" spc="150" dirty="0">
                <a:latin typeface="Bookman Old Style"/>
                <a:cs typeface="Bookman Old Style"/>
              </a:rPr>
              <a:t>operator </a:t>
            </a:r>
            <a:r>
              <a:rPr sz="2100" b="0" spc="-25" dirty="0">
                <a:latin typeface="Bookman Old Style"/>
                <a:cs typeface="Bookman Old Style"/>
              </a:rPr>
              <a:t>that operates </a:t>
            </a:r>
            <a:r>
              <a:rPr sz="2100" b="0" spc="-90" dirty="0">
                <a:latin typeface="Bookman Old Style"/>
                <a:cs typeface="Bookman Old Style"/>
              </a:rPr>
              <a:t>on </a:t>
            </a:r>
            <a:r>
              <a:rPr sz="2100" b="0" spc="-15" dirty="0">
                <a:latin typeface="Bookman Old Style"/>
                <a:cs typeface="Bookman Old Style"/>
              </a:rPr>
              <a:t>two  </a:t>
            </a:r>
            <a:r>
              <a:rPr sz="2100" b="0" spc="-50" dirty="0">
                <a:latin typeface="Bookman Old Style"/>
                <a:cs typeface="Bookman Old Style"/>
              </a:rPr>
              <a:t>operands </a:t>
            </a:r>
            <a:r>
              <a:rPr sz="2100" b="0" spc="-25" dirty="0">
                <a:latin typeface="Bookman Old Style"/>
                <a:cs typeface="Bookman Old Style"/>
              </a:rPr>
              <a:t>and </a:t>
            </a:r>
            <a:r>
              <a:rPr sz="2100" b="0" spc="-35" dirty="0">
                <a:latin typeface="Bookman Old Style"/>
                <a:cs typeface="Bookman Old Style"/>
              </a:rPr>
              <a:t>manipulates </a:t>
            </a:r>
            <a:r>
              <a:rPr sz="2100" b="0" spc="-40" dirty="0">
                <a:latin typeface="Bookman Old Style"/>
                <a:cs typeface="Bookman Old Style"/>
              </a:rPr>
              <a:t>them to </a:t>
            </a:r>
            <a:r>
              <a:rPr sz="2100" b="0" spc="-15" dirty="0">
                <a:latin typeface="Bookman Old Style"/>
                <a:cs typeface="Bookman Old Style"/>
              </a:rPr>
              <a:t>return </a:t>
            </a:r>
            <a:r>
              <a:rPr sz="2100" b="0" spc="-85" dirty="0">
                <a:latin typeface="Bookman Old Style"/>
                <a:cs typeface="Bookman Old Style"/>
              </a:rPr>
              <a:t>a</a:t>
            </a:r>
            <a:r>
              <a:rPr sz="2100" b="0" spc="45" dirty="0">
                <a:latin typeface="Bookman Old Style"/>
                <a:cs typeface="Bookman Old Style"/>
              </a:rPr>
              <a:t> </a:t>
            </a:r>
            <a:r>
              <a:rPr sz="2100" b="0" spc="-15" dirty="0">
                <a:latin typeface="Bookman Old Style"/>
                <a:cs typeface="Bookman Old Style"/>
              </a:rPr>
              <a:t>result.</a:t>
            </a:r>
            <a:endParaRPr sz="2100">
              <a:latin typeface="Bookman Old Style"/>
              <a:cs typeface="Bookman Old Style"/>
            </a:endParaRPr>
          </a:p>
        </p:txBody>
      </p:sp>
      <p:sp>
        <p:nvSpPr>
          <p:cNvPr id="9" name="object 9"/>
          <p:cNvSpPr txBox="1"/>
          <p:nvPr/>
        </p:nvSpPr>
        <p:spPr>
          <a:xfrm>
            <a:off x="1192535" y="4190984"/>
            <a:ext cx="3468365" cy="509114"/>
          </a:xfrm>
          <a:prstGeom prst="rect">
            <a:avLst/>
          </a:prstGeom>
        </p:spPr>
        <p:txBody>
          <a:bodyPr vert="horz" wrap="square" lIns="0" tIns="107950" rIns="0" bIns="0" rtlCol="0">
            <a:spAutoFit/>
          </a:bodyPr>
          <a:lstStyle/>
          <a:p>
            <a:pPr marL="12700">
              <a:lnSpc>
                <a:spcPct val="100000"/>
              </a:lnSpc>
              <a:spcBef>
                <a:spcPts val="850"/>
              </a:spcBef>
            </a:pPr>
            <a:r>
              <a:rPr sz="2600" spc="405" smtClean="0">
                <a:solidFill>
                  <a:srgbClr val="C10100"/>
                </a:solidFill>
                <a:latin typeface="Times New Roman"/>
                <a:cs typeface="Times New Roman"/>
              </a:rPr>
              <a:t>Ternar</a:t>
            </a:r>
            <a:r>
              <a:rPr lang="en-US" sz="2600" spc="405" dirty="0" smtClean="0">
                <a:solidFill>
                  <a:srgbClr val="C10100"/>
                </a:solidFill>
                <a:latin typeface="Times New Roman"/>
                <a:cs typeface="Times New Roman"/>
              </a:rPr>
              <a:t>y Operators:</a:t>
            </a:r>
            <a:r>
              <a:rPr sz="2100" b="0" spc="105" smtClean="0">
                <a:solidFill>
                  <a:srgbClr val="CF7C44"/>
                </a:solidFill>
                <a:latin typeface="Bookman Old Style"/>
                <a:cs typeface="Bookman Old Style"/>
              </a:rPr>
              <a:t> </a:t>
            </a:r>
            <a:endParaRPr sz="2100">
              <a:latin typeface="Bookman Old Style"/>
              <a:cs typeface="Bookman Old Style"/>
            </a:endParaRPr>
          </a:p>
        </p:txBody>
      </p:sp>
      <p:sp>
        <p:nvSpPr>
          <p:cNvPr id="13" name="object 13"/>
          <p:cNvSpPr txBox="1"/>
          <p:nvPr/>
        </p:nvSpPr>
        <p:spPr>
          <a:xfrm>
            <a:off x="1689101" y="4921250"/>
            <a:ext cx="7651010" cy="1698542"/>
          </a:xfrm>
          <a:prstGeom prst="rect">
            <a:avLst/>
          </a:prstGeom>
        </p:spPr>
        <p:txBody>
          <a:bodyPr vert="horz" wrap="square" lIns="0" tIns="1905" rIns="0" bIns="0" rtlCol="0">
            <a:spAutoFit/>
          </a:bodyPr>
          <a:lstStyle/>
          <a:p>
            <a:pPr marL="20320" marR="5080" indent="-8255">
              <a:lnSpc>
                <a:spcPct val="104500"/>
              </a:lnSpc>
              <a:spcBef>
                <a:spcPts val="15"/>
              </a:spcBef>
              <a:tabLst>
                <a:tab pos="1704975" algn="l"/>
                <a:tab pos="2041525" algn="l"/>
                <a:tab pos="2365375" algn="l"/>
                <a:tab pos="3195955" algn="l"/>
                <a:tab pos="3780790" algn="l"/>
                <a:tab pos="4363085" algn="l"/>
                <a:tab pos="5187950" algn="l"/>
                <a:tab pos="5553710" algn="l"/>
              </a:tabLst>
            </a:pPr>
            <a:r>
              <a:rPr lang="en-US" sz="2100" b="0" spc="-45" dirty="0" smtClean="0">
                <a:latin typeface="Bookman Old Style"/>
                <a:cs typeface="Bookman Old Style"/>
              </a:rPr>
              <a:t>Ternary operator is an operator that takes three arguments. The first argument is a </a:t>
            </a:r>
            <a:r>
              <a:rPr sz="2100" b="0" spc="-45" smtClean="0">
                <a:latin typeface="Bookman Old Style"/>
                <a:cs typeface="Bookman Old Style"/>
              </a:rPr>
              <a:t>comparison</a:t>
            </a:r>
            <a:r>
              <a:rPr lang="en-US" sz="2100" b="0" spc="-45" dirty="0" smtClean="0">
                <a:latin typeface="Bookman Old Style"/>
                <a:cs typeface="Bookman Old Style"/>
              </a:rPr>
              <a:t> argument, the second is a result upon a true comparison and the third is a result upon a false comparison. </a:t>
            </a:r>
            <a:r>
              <a:rPr sz="2100" b="0" spc="45" smtClean="0">
                <a:latin typeface="Bookman Old Style"/>
                <a:cs typeface="Bookman Old Style"/>
              </a:rPr>
              <a:t>If</a:t>
            </a:r>
            <a:r>
              <a:rPr lang="en-US" sz="2100" b="0" spc="45" dirty="0" smtClean="0">
                <a:latin typeface="Bookman Old Style"/>
                <a:cs typeface="Bookman Old Style"/>
              </a:rPr>
              <a:t> </a:t>
            </a:r>
            <a:r>
              <a:rPr sz="2100" b="0" spc="15" smtClean="0">
                <a:latin typeface="Bookman Old Style"/>
                <a:cs typeface="Bookman Old Style"/>
              </a:rPr>
              <a:t>it</a:t>
            </a:r>
            <a:r>
              <a:rPr sz="2100" b="0" spc="15">
                <a:latin typeface="Bookman Old Style"/>
                <a:cs typeface="Bookman Old Style"/>
              </a:rPr>
              <a:t>	</a:t>
            </a:r>
            <a:r>
              <a:rPr sz="2100" b="0" spc="-35" smtClean="0">
                <a:latin typeface="Bookman Old Style"/>
                <a:cs typeface="Bookman Old Style"/>
              </a:rPr>
              <a:t>helps</a:t>
            </a:r>
            <a:r>
              <a:rPr lang="en-US" sz="2100" b="0" spc="-35" dirty="0" smtClean="0">
                <a:latin typeface="Bookman Old Style"/>
                <a:cs typeface="Bookman Old Style"/>
              </a:rPr>
              <a:t> </a:t>
            </a:r>
            <a:r>
              <a:rPr sz="2100" b="0" spc="-100" smtClean="0">
                <a:latin typeface="Bookman Old Style"/>
                <a:cs typeface="Bookman Old Style"/>
              </a:rPr>
              <a:t>you</a:t>
            </a:r>
            <a:r>
              <a:rPr lang="en-US" sz="2100" b="0" spc="-100" dirty="0" smtClean="0">
                <a:latin typeface="Bookman Old Style"/>
                <a:cs typeface="Bookman Old Style"/>
              </a:rPr>
              <a:t> </a:t>
            </a:r>
            <a:r>
              <a:rPr sz="2100" b="0" spc="-85" smtClean="0">
                <a:latin typeface="Bookman Old Style"/>
                <a:cs typeface="Bookman Old Style"/>
              </a:rPr>
              <a:t>can</a:t>
            </a:r>
            <a:r>
              <a:rPr sz="2100" b="0" spc="-85">
                <a:latin typeface="Bookman Old Style"/>
                <a:cs typeface="Bookman Old Style"/>
              </a:rPr>
              <a:t>	</a:t>
            </a:r>
            <a:r>
              <a:rPr sz="2100" b="0" spc="-45" smtClean="0">
                <a:latin typeface="Bookman Old Style"/>
                <a:cs typeface="Bookman Old Style"/>
              </a:rPr>
              <a:t>think</a:t>
            </a:r>
            <a:r>
              <a:rPr lang="en-US" sz="2100" b="0" spc="-45" dirty="0" smtClean="0">
                <a:latin typeface="Bookman Old Style"/>
                <a:cs typeface="Bookman Old Style"/>
              </a:rPr>
              <a:t> </a:t>
            </a:r>
            <a:r>
              <a:rPr sz="2100" b="0" spc="-30" smtClean="0">
                <a:latin typeface="Bookman Old Style"/>
                <a:cs typeface="Bookman Old Style"/>
              </a:rPr>
              <a:t>of</a:t>
            </a:r>
            <a:r>
              <a:rPr lang="en-US" sz="2100" b="0" spc="-30" dirty="0" smtClean="0">
                <a:latin typeface="Bookman Old Style"/>
                <a:cs typeface="Bookman Old Style"/>
              </a:rPr>
              <a:t> </a:t>
            </a:r>
            <a:r>
              <a:rPr sz="2100" b="0" spc="-10" smtClean="0">
                <a:latin typeface="Bookman Old Style"/>
                <a:cs typeface="Bookman Old Style"/>
              </a:rPr>
              <a:t>the </a:t>
            </a:r>
            <a:r>
              <a:rPr sz="2100" b="0" spc="-25" dirty="0">
                <a:latin typeface="Bookman Old Style"/>
                <a:cs typeface="Bookman Old Style"/>
              </a:rPr>
              <a:t>operatoras  </a:t>
            </a:r>
            <a:r>
              <a:rPr sz="2100" b="0" spc="-45" dirty="0">
                <a:latin typeface="Bookman Old Style"/>
                <a:cs typeface="Bookman Old Style"/>
              </a:rPr>
              <a:t>shortened </a:t>
            </a:r>
            <a:r>
              <a:rPr sz="2100" b="0" spc="-25" dirty="0">
                <a:latin typeface="Bookman Old Style"/>
                <a:cs typeface="Bookman Old Style"/>
              </a:rPr>
              <a:t>way </a:t>
            </a:r>
            <a:r>
              <a:rPr sz="2100" b="0" spc="-65" dirty="0">
                <a:latin typeface="Bookman Old Style"/>
                <a:cs typeface="Bookman Old Style"/>
              </a:rPr>
              <a:t>of </a:t>
            </a:r>
            <a:r>
              <a:rPr sz="2100" b="0" spc="10" dirty="0">
                <a:latin typeface="Bookman Old Style"/>
                <a:cs typeface="Bookman Old Style"/>
              </a:rPr>
              <a:t>writing </a:t>
            </a:r>
            <a:r>
              <a:rPr sz="2100" b="0" spc="-25" dirty="0">
                <a:latin typeface="Bookman Old Style"/>
                <a:cs typeface="Bookman Old Style"/>
              </a:rPr>
              <a:t>an </a:t>
            </a:r>
            <a:r>
              <a:rPr sz="2100" b="0" spc="-10" dirty="0">
                <a:latin typeface="Bookman Old Style"/>
                <a:cs typeface="Bookman Old Style"/>
              </a:rPr>
              <a:t>if-else</a:t>
            </a:r>
            <a:r>
              <a:rPr sz="2100" b="0" spc="95" dirty="0">
                <a:latin typeface="Bookman Old Style"/>
                <a:cs typeface="Bookman Old Style"/>
              </a:rPr>
              <a:t> </a:t>
            </a:r>
            <a:r>
              <a:rPr sz="2100" b="0" spc="-20" dirty="0">
                <a:latin typeface="Bookman Old Style"/>
                <a:cs typeface="Bookman Old Style"/>
              </a:rPr>
              <a:t>statement.</a:t>
            </a:r>
            <a:endParaRPr sz="2100">
              <a:latin typeface="Bookman Old Style"/>
              <a:cs typeface="Bookman Old Style"/>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77907" y="7310519"/>
            <a:ext cx="19678" cy="226301"/>
          </a:xfrm>
          <a:prstGeom prst="rect">
            <a:avLst/>
          </a:prstGeom>
        </p:spPr>
      </p:pic>
      <p:pic>
        <p:nvPicPr>
          <p:cNvPr id="3" name="object 3"/>
          <p:cNvPicPr/>
          <p:nvPr/>
        </p:nvPicPr>
        <p:blipFill>
          <a:blip r:embed="rId3" cstate="print"/>
          <a:stretch>
            <a:fillRect/>
          </a:stretch>
        </p:blipFill>
        <p:spPr>
          <a:xfrm>
            <a:off x="2178479" y="2331888"/>
            <a:ext cx="39356" cy="186944"/>
          </a:xfrm>
          <a:prstGeom prst="rect">
            <a:avLst/>
          </a:prstGeom>
        </p:spPr>
      </p:pic>
      <p:pic>
        <p:nvPicPr>
          <p:cNvPr id="4" name="object 4"/>
          <p:cNvPicPr/>
          <p:nvPr/>
        </p:nvPicPr>
        <p:blipFill>
          <a:blip r:embed="rId4" cstate="print"/>
          <a:stretch>
            <a:fillRect/>
          </a:stretch>
        </p:blipFill>
        <p:spPr>
          <a:xfrm>
            <a:off x="2158800" y="2774652"/>
            <a:ext cx="177105" cy="206623"/>
          </a:xfrm>
          <a:prstGeom prst="rect">
            <a:avLst/>
          </a:prstGeom>
        </p:spPr>
      </p:pic>
      <p:sp>
        <p:nvSpPr>
          <p:cNvPr id="5" name="object 5"/>
          <p:cNvSpPr txBox="1">
            <a:spLocks noGrp="1"/>
          </p:cNvSpPr>
          <p:nvPr>
            <p:ph type="title"/>
          </p:nvPr>
        </p:nvSpPr>
        <p:spPr>
          <a:xfrm>
            <a:off x="1582536" y="324292"/>
            <a:ext cx="4669790" cy="571500"/>
          </a:xfrm>
          <a:prstGeom prst="rect">
            <a:avLst/>
          </a:prstGeom>
        </p:spPr>
        <p:txBody>
          <a:bodyPr vert="horz" wrap="square" lIns="0" tIns="16510" rIns="0" bIns="0" rtlCol="0">
            <a:spAutoFit/>
          </a:bodyPr>
          <a:lstStyle/>
          <a:p>
            <a:pPr marL="12700">
              <a:lnSpc>
                <a:spcPct val="100000"/>
              </a:lnSpc>
              <a:spcBef>
                <a:spcPts val="130"/>
              </a:spcBef>
            </a:pPr>
            <a:r>
              <a:rPr sz="3550" spc="45" dirty="0">
                <a:solidFill>
                  <a:srgbClr val="03AFED"/>
                </a:solidFill>
              </a:rPr>
              <a:t>UNARY</a:t>
            </a:r>
            <a:r>
              <a:rPr sz="3550" spc="170" dirty="0">
                <a:solidFill>
                  <a:srgbClr val="03AFED"/>
                </a:solidFill>
              </a:rPr>
              <a:t> </a:t>
            </a:r>
            <a:r>
              <a:rPr sz="3550" spc="200" dirty="0">
                <a:solidFill>
                  <a:srgbClr val="00B3F2"/>
                </a:solidFill>
              </a:rPr>
              <a:t>OPERATORS</a:t>
            </a:r>
            <a:endParaRPr sz="3550"/>
          </a:p>
        </p:txBody>
      </p:sp>
      <p:graphicFrame>
        <p:nvGraphicFramePr>
          <p:cNvPr id="6" name="object 6"/>
          <p:cNvGraphicFramePr>
            <a:graphicFrameLocks noGrp="1"/>
          </p:cNvGraphicFramePr>
          <p:nvPr/>
        </p:nvGraphicFramePr>
        <p:xfrm>
          <a:off x="1917700" y="1797050"/>
          <a:ext cx="5479415" cy="3931280"/>
        </p:xfrm>
        <a:graphic>
          <a:graphicData uri="http://schemas.openxmlformats.org/drawingml/2006/table">
            <a:tbl>
              <a:tblPr firstRow="1" bandRow="1">
                <a:tableStyleId>{2D5ABB26-0587-4C30-8999-92F81FD0307C}</a:tableStyleId>
              </a:tblPr>
              <a:tblGrid>
                <a:gridCol w="1010285"/>
                <a:gridCol w="3356610"/>
                <a:gridCol w="1112520"/>
              </a:tblGrid>
              <a:tr h="1293283">
                <a:tc>
                  <a:txBody>
                    <a:bodyPr/>
                    <a:lstStyle/>
                    <a:p>
                      <a:pPr>
                        <a:lnSpc>
                          <a:spcPct val="100000"/>
                        </a:lnSpc>
                      </a:pPr>
                      <a:endParaRPr sz="2600">
                        <a:latin typeface="Times New Roman"/>
                        <a:cs typeface="Times New Roman"/>
                      </a:endParaRPr>
                    </a:p>
                    <a:p>
                      <a:pPr>
                        <a:lnSpc>
                          <a:spcPct val="100000"/>
                        </a:lnSpc>
                        <a:spcBef>
                          <a:spcPts val="50"/>
                        </a:spcBef>
                      </a:pPr>
                      <a:endParaRPr sz="3300">
                        <a:latin typeface="Times New Roman"/>
                        <a:cs typeface="Times New Roman"/>
                      </a:endParaRPr>
                    </a:p>
                    <a:p>
                      <a:pPr marL="36830">
                        <a:lnSpc>
                          <a:spcPct val="100000"/>
                        </a:lnSpc>
                        <a:spcBef>
                          <a:spcPts val="5"/>
                        </a:spcBef>
                      </a:pPr>
                      <a:r>
                        <a:rPr sz="2300" spc="70" dirty="0">
                          <a:solidFill>
                            <a:srgbClr val="4F4F4F"/>
                          </a:solidFill>
                          <a:latin typeface="Arial"/>
                          <a:cs typeface="Arial"/>
                        </a:rPr>
                        <a:t>(</a:t>
                      </a:r>
                      <a:r>
                        <a:rPr sz="2300" spc="55" dirty="0">
                          <a:solidFill>
                            <a:srgbClr val="4F4F4F"/>
                          </a:solidFill>
                          <a:latin typeface="Arial"/>
                          <a:cs typeface="Arial"/>
                        </a:rPr>
                        <a:t> </a:t>
                      </a:r>
                      <a:r>
                        <a:rPr sz="2300" spc="70" dirty="0">
                          <a:solidFill>
                            <a:srgbClr val="4D4D4D"/>
                          </a:solidFill>
                          <a:latin typeface="Arial"/>
                          <a:cs typeface="Arial"/>
                        </a:rPr>
                        <a:t>)</a:t>
                      </a:r>
                      <a:endParaRPr sz="2300">
                        <a:latin typeface="Arial"/>
                        <a:cs typeface="Arial"/>
                      </a:endParaRPr>
                    </a:p>
                  </a:txBody>
                  <a:tcPr marL="0" marR="0" marT="0" marB="0"/>
                </a:tc>
                <a:tc>
                  <a:txBody>
                    <a:bodyPr/>
                    <a:lstStyle/>
                    <a:p>
                      <a:pPr marL="579120">
                        <a:lnSpc>
                          <a:spcPts val="2405"/>
                        </a:lnSpc>
                      </a:pPr>
                      <a:r>
                        <a:rPr sz="2150" spc="-25" dirty="0">
                          <a:solidFill>
                            <a:srgbClr val="4B4B4B"/>
                          </a:solidFill>
                          <a:latin typeface="Arial"/>
                          <a:cs typeface="Arial"/>
                        </a:rPr>
                        <a:t>Logical</a:t>
                      </a:r>
                      <a:r>
                        <a:rPr sz="2150" spc="285" dirty="0">
                          <a:solidFill>
                            <a:srgbClr val="4B4B4B"/>
                          </a:solidFill>
                          <a:latin typeface="Arial"/>
                          <a:cs typeface="Arial"/>
                        </a:rPr>
                        <a:t> </a:t>
                      </a:r>
                      <a:r>
                        <a:rPr sz="2150" spc="-110" dirty="0">
                          <a:solidFill>
                            <a:srgbClr val="4B4B4B"/>
                          </a:solidFill>
                          <a:latin typeface="Arial"/>
                          <a:cs typeface="Arial"/>
                        </a:rPr>
                        <a:t>NOT</a:t>
                      </a:r>
                      <a:endParaRPr sz="2150">
                        <a:latin typeface="Arial"/>
                        <a:cs typeface="Arial"/>
                      </a:endParaRPr>
                    </a:p>
                    <a:p>
                      <a:pPr marL="579755">
                        <a:lnSpc>
                          <a:spcPct val="100000"/>
                        </a:lnSpc>
                        <a:spcBef>
                          <a:spcPts val="1030"/>
                        </a:spcBef>
                      </a:pPr>
                      <a:r>
                        <a:rPr sz="2100" spc="30" dirty="0">
                          <a:solidFill>
                            <a:srgbClr val="4B4B4B"/>
                          </a:solidFill>
                          <a:latin typeface="Arial"/>
                          <a:cs typeface="Arial"/>
                        </a:rPr>
                        <a:t>Address-of</a:t>
                      </a:r>
                      <a:endParaRPr sz="2100">
                        <a:latin typeface="Arial"/>
                        <a:cs typeface="Arial"/>
                      </a:endParaRPr>
                    </a:p>
                    <a:p>
                      <a:pPr marL="575310">
                        <a:lnSpc>
                          <a:spcPct val="100000"/>
                        </a:lnSpc>
                        <a:spcBef>
                          <a:spcPts val="985"/>
                        </a:spcBef>
                      </a:pPr>
                      <a:r>
                        <a:rPr sz="2200" spc="-60" dirty="0">
                          <a:solidFill>
                            <a:srgbClr val="4D4D4D"/>
                          </a:solidFill>
                          <a:latin typeface="Arial"/>
                          <a:cs typeface="Arial"/>
                        </a:rPr>
                        <a:t>Cast</a:t>
                      </a:r>
                      <a:r>
                        <a:rPr sz="2200" spc="190" dirty="0">
                          <a:solidFill>
                            <a:srgbClr val="4D4D4D"/>
                          </a:solidFill>
                          <a:latin typeface="Arial"/>
                          <a:cs typeface="Arial"/>
                        </a:rPr>
                        <a:t> </a:t>
                      </a:r>
                      <a:r>
                        <a:rPr sz="2200" spc="-5" dirty="0">
                          <a:solidFill>
                            <a:srgbClr val="4D4D4D"/>
                          </a:solidFill>
                          <a:latin typeface="Arial"/>
                          <a:cs typeface="Arial"/>
                        </a:rPr>
                        <a:t>Operator</a:t>
                      </a:r>
                      <a:endParaRPr sz="2200">
                        <a:latin typeface="Arial"/>
                        <a:cs typeface="Arial"/>
                      </a:endParaRPr>
                    </a:p>
                  </a:txBody>
                  <a:tcPr marL="0" marR="0" marT="0" marB="0"/>
                </a:tc>
                <a:tc>
                  <a:txBody>
                    <a:bodyPr/>
                    <a:lstStyle/>
                    <a:p>
                      <a:pPr marL="329565">
                        <a:lnSpc>
                          <a:spcPts val="2405"/>
                        </a:lnSpc>
                      </a:pPr>
                      <a:r>
                        <a:rPr sz="2150" spc="20" dirty="0">
                          <a:solidFill>
                            <a:srgbClr val="4D4D4D"/>
                          </a:solidFill>
                          <a:latin typeface="Arial"/>
                          <a:cs typeface="Arial"/>
                        </a:rPr>
                        <a:t>Unary</a:t>
                      </a:r>
                      <a:endParaRPr sz="2150">
                        <a:latin typeface="Arial"/>
                        <a:cs typeface="Arial"/>
                      </a:endParaRPr>
                    </a:p>
                    <a:p>
                      <a:pPr marL="330200">
                        <a:lnSpc>
                          <a:spcPct val="100000"/>
                        </a:lnSpc>
                        <a:spcBef>
                          <a:spcPts val="1030"/>
                        </a:spcBef>
                      </a:pPr>
                      <a:r>
                        <a:rPr sz="2100" spc="55" dirty="0">
                          <a:solidFill>
                            <a:srgbClr val="4D4D4D"/>
                          </a:solidFill>
                          <a:latin typeface="Arial"/>
                          <a:cs typeface="Arial"/>
                        </a:rPr>
                        <a:t>Unary</a:t>
                      </a:r>
                      <a:endParaRPr sz="2100">
                        <a:latin typeface="Arial"/>
                        <a:cs typeface="Arial"/>
                      </a:endParaRPr>
                    </a:p>
                    <a:p>
                      <a:pPr marL="328930">
                        <a:lnSpc>
                          <a:spcPct val="100000"/>
                        </a:lnSpc>
                        <a:spcBef>
                          <a:spcPts val="985"/>
                        </a:spcBef>
                      </a:pPr>
                      <a:r>
                        <a:rPr sz="2200" spc="-5" dirty="0">
                          <a:solidFill>
                            <a:srgbClr val="4B4B4B"/>
                          </a:solidFill>
                          <a:latin typeface="Arial"/>
                          <a:cs typeface="Arial"/>
                        </a:rPr>
                        <a:t>Unary</a:t>
                      </a:r>
                      <a:endParaRPr sz="2200">
                        <a:latin typeface="Arial"/>
                        <a:cs typeface="Arial"/>
                      </a:endParaRPr>
                    </a:p>
                  </a:txBody>
                  <a:tcPr marL="0" marR="0" marT="0" marB="0"/>
                </a:tc>
              </a:tr>
              <a:tr h="426762">
                <a:tc>
                  <a:txBody>
                    <a:bodyPr/>
                    <a:lstStyle/>
                    <a:p>
                      <a:pPr>
                        <a:lnSpc>
                          <a:spcPct val="100000"/>
                        </a:lnSpc>
                      </a:pPr>
                      <a:endParaRPr sz="2100">
                        <a:latin typeface="Times New Roman"/>
                        <a:cs typeface="Times New Roman"/>
                      </a:endParaRPr>
                    </a:p>
                  </a:txBody>
                  <a:tcPr marL="0" marR="0" marT="0" marB="0"/>
                </a:tc>
                <a:tc>
                  <a:txBody>
                    <a:bodyPr/>
                    <a:lstStyle/>
                    <a:p>
                      <a:pPr marL="578485">
                        <a:lnSpc>
                          <a:spcPct val="100000"/>
                        </a:lnSpc>
                        <a:spcBef>
                          <a:spcPts val="380"/>
                        </a:spcBef>
                      </a:pPr>
                      <a:r>
                        <a:rPr sz="2100" spc="15" dirty="0">
                          <a:solidFill>
                            <a:srgbClr val="4D4D4D"/>
                          </a:solidFill>
                          <a:latin typeface="Arial"/>
                          <a:cs typeface="Arial"/>
                        </a:rPr>
                        <a:t>Pointer</a:t>
                      </a:r>
                      <a:r>
                        <a:rPr sz="2100" spc="275" dirty="0">
                          <a:solidFill>
                            <a:srgbClr val="4D4D4D"/>
                          </a:solidFill>
                          <a:latin typeface="Arial"/>
                          <a:cs typeface="Arial"/>
                        </a:rPr>
                        <a:t> </a:t>
                      </a:r>
                      <a:r>
                        <a:rPr sz="2100" spc="30" dirty="0">
                          <a:solidFill>
                            <a:srgbClr val="4B4B4B"/>
                          </a:solidFill>
                          <a:latin typeface="Arial"/>
                          <a:cs typeface="Arial"/>
                        </a:rPr>
                        <a:t>dereference</a:t>
                      </a:r>
                      <a:endParaRPr sz="2100">
                        <a:latin typeface="Arial"/>
                        <a:cs typeface="Arial"/>
                      </a:endParaRPr>
                    </a:p>
                  </a:txBody>
                  <a:tcPr marL="0" marR="0" marT="48260" marB="0"/>
                </a:tc>
                <a:tc>
                  <a:txBody>
                    <a:bodyPr/>
                    <a:lstStyle/>
                    <a:p>
                      <a:pPr marR="24130" algn="r">
                        <a:lnSpc>
                          <a:spcPct val="100000"/>
                        </a:lnSpc>
                        <a:spcBef>
                          <a:spcPts val="380"/>
                        </a:spcBef>
                      </a:pPr>
                      <a:r>
                        <a:rPr sz="2100" spc="55" dirty="0">
                          <a:solidFill>
                            <a:srgbClr val="4D4D4D"/>
                          </a:solidFill>
                          <a:latin typeface="Arial"/>
                          <a:cs typeface="Arial"/>
                        </a:rPr>
                        <a:t>Unary</a:t>
                      </a:r>
                      <a:endParaRPr sz="2100">
                        <a:latin typeface="Arial"/>
                        <a:cs typeface="Arial"/>
                      </a:endParaRPr>
                    </a:p>
                  </a:txBody>
                  <a:tcPr marL="0" marR="0" marT="48260" marB="0"/>
                </a:tc>
              </a:tr>
              <a:tr h="472256">
                <a:tc>
                  <a:txBody>
                    <a:bodyPr/>
                    <a:lstStyle/>
                    <a:p>
                      <a:pPr marL="31750">
                        <a:lnSpc>
                          <a:spcPts val="3175"/>
                        </a:lnSpc>
                      </a:pPr>
                      <a:r>
                        <a:rPr sz="2650" dirty="0">
                          <a:solidFill>
                            <a:srgbClr val="604D42"/>
                          </a:solidFill>
                          <a:latin typeface="Courier New"/>
                          <a:cs typeface="Courier New"/>
                        </a:rPr>
                        <a:t>+</a:t>
                      </a:r>
                      <a:endParaRPr sz="2650">
                        <a:latin typeface="Courier New"/>
                        <a:cs typeface="Courier New"/>
                      </a:endParaRPr>
                    </a:p>
                  </a:txBody>
                  <a:tcPr marL="0" marR="0" marT="0" marB="0"/>
                </a:tc>
                <a:tc>
                  <a:txBody>
                    <a:bodyPr/>
                    <a:lstStyle/>
                    <a:p>
                      <a:pPr marL="577215">
                        <a:lnSpc>
                          <a:spcPct val="100000"/>
                        </a:lnSpc>
                        <a:spcBef>
                          <a:spcPts val="535"/>
                        </a:spcBef>
                      </a:pPr>
                      <a:r>
                        <a:rPr sz="2150" spc="10" dirty="0">
                          <a:solidFill>
                            <a:srgbClr val="4D4D4D"/>
                          </a:solidFill>
                          <a:latin typeface="Arial"/>
                          <a:cs typeface="Arial"/>
                        </a:rPr>
                        <a:t>Unary</a:t>
                      </a:r>
                      <a:r>
                        <a:rPr sz="2150" spc="170" dirty="0">
                          <a:solidFill>
                            <a:srgbClr val="4D4D4D"/>
                          </a:solidFill>
                          <a:latin typeface="Arial"/>
                          <a:cs typeface="Arial"/>
                        </a:rPr>
                        <a:t> </a:t>
                      </a:r>
                      <a:r>
                        <a:rPr sz="2150" spc="-45" dirty="0">
                          <a:solidFill>
                            <a:srgbClr val="494949"/>
                          </a:solidFill>
                          <a:latin typeface="Arial"/>
                          <a:cs typeface="Arial"/>
                        </a:rPr>
                        <a:t>Plus</a:t>
                      </a:r>
                      <a:endParaRPr sz="2150">
                        <a:latin typeface="Arial"/>
                        <a:cs typeface="Arial"/>
                      </a:endParaRPr>
                    </a:p>
                  </a:txBody>
                  <a:tcPr marL="0" marR="0" marT="67945" marB="0"/>
                </a:tc>
                <a:tc>
                  <a:txBody>
                    <a:bodyPr/>
                    <a:lstStyle/>
                    <a:p>
                      <a:pPr marR="29209" algn="r">
                        <a:lnSpc>
                          <a:spcPct val="100000"/>
                        </a:lnSpc>
                        <a:spcBef>
                          <a:spcPts val="535"/>
                        </a:spcBef>
                      </a:pPr>
                      <a:r>
                        <a:rPr sz="2150" spc="20" dirty="0">
                          <a:solidFill>
                            <a:srgbClr val="4D4D4D"/>
                          </a:solidFill>
                          <a:latin typeface="Arial"/>
                          <a:cs typeface="Arial"/>
                        </a:rPr>
                        <a:t>Unary</a:t>
                      </a:r>
                      <a:endParaRPr sz="2150">
                        <a:latin typeface="Arial"/>
                        <a:cs typeface="Arial"/>
                      </a:endParaRPr>
                    </a:p>
                  </a:txBody>
                  <a:tcPr marL="0" marR="0" marT="67945" marB="0"/>
                </a:tc>
              </a:tr>
              <a:tr h="467811">
                <a:tc>
                  <a:txBody>
                    <a:bodyPr/>
                    <a:lstStyle/>
                    <a:p>
                      <a:pPr marL="31750">
                        <a:lnSpc>
                          <a:spcPts val="3020"/>
                        </a:lnSpc>
                      </a:pPr>
                      <a:r>
                        <a:rPr sz="2650" spc="30" dirty="0">
                          <a:solidFill>
                            <a:srgbClr val="4D4D4D"/>
                          </a:solidFill>
                          <a:latin typeface="Courier New"/>
                          <a:cs typeface="Courier New"/>
                        </a:rPr>
                        <a:t>++</a:t>
                      </a:r>
                      <a:endParaRPr sz="2650">
                        <a:latin typeface="Courier New"/>
                        <a:cs typeface="Courier New"/>
                      </a:endParaRPr>
                    </a:p>
                  </a:txBody>
                  <a:tcPr marL="0" marR="0" marT="0" marB="0"/>
                </a:tc>
                <a:tc>
                  <a:txBody>
                    <a:bodyPr/>
                    <a:lstStyle/>
                    <a:p>
                      <a:pPr marL="564515">
                        <a:lnSpc>
                          <a:spcPct val="100000"/>
                        </a:lnSpc>
                        <a:spcBef>
                          <a:spcPts val="430"/>
                        </a:spcBef>
                      </a:pPr>
                      <a:r>
                        <a:rPr sz="2100" spc="90" dirty="0">
                          <a:solidFill>
                            <a:srgbClr val="4B4B4B"/>
                          </a:solidFill>
                          <a:latin typeface="Arial"/>
                          <a:cs typeface="Arial"/>
                        </a:rPr>
                        <a:t>Increment</a:t>
                      </a:r>
                      <a:endParaRPr sz="2100">
                        <a:latin typeface="Arial"/>
                        <a:cs typeface="Arial"/>
                      </a:endParaRPr>
                    </a:p>
                  </a:txBody>
                  <a:tcPr marL="0" marR="0" marT="54610" marB="0"/>
                </a:tc>
                <a:tc>
                  <a:txBody>
                    <a:bodyPr/>
                    <a:lstStyle/>
                    <a:p>
                      <a:pPr marR="24130" algn="r">
                        <a:lnSpc>
                          <a:spcPct val="100000"/>
                        </a:lnSpc>
                        <a:spcBef>
                          <a:spcPts val="430"/>
                        </a:spcBef>
                      </a:pPr>
                      <a:r>
                        <a:rPr sz="2100" spc="55" dirty="0">
                          <a:solidFill>
                            <a:srgbClr val="4D4D4D"/>
                          </a:solidFill>
                          <a:latin typeface="Arial"/>
                          <a:cs typeface="Arial"/>
                        </a:rPr>
                        <a:t>Unary</a:t>
                      </a:r>
                      <a:endParaRPr sz="2100">
                        <a:latin typeface="Arial"/>
                        <a:cs typeface="Arial"/>
                      </a:endParaRPr>
                    </a:p>
                  </a:txBody>
                  <a:tcPr marL="0" marR="0" marT="54610" marB="0"/>
                </a:tc>
              </a:tr>
              <a:tr h="439819">
                <a:tc>
                  <a:txBody>
                    <a:bodyPr/>
                    <a:lstStyle/>
                    <a:p>
                      <a:pPr>
                        <a:lnSpc>
                          <a:spcPct val="100000"/>
                        </a:lnSpc>
                      </a:pPr>
                      <a:endParaRPr sz="2100">
                        <a:latin typeface="Times New Roman"/>
                        <a:cs typeface="Times New Roman"/>
                      </a:endParaRPr>
                    </a:p>
                  </a:txBody>
                  <a:tcPr marL="0" marR="0" marT="0" marB="0"/>
                </a:tc>
                <a:tc>
                  <a:txBody>
                    <a:bodyPr/>
                    <a:lstStyle/>
                    <a:p>
                      <a:pPr marL="577215">
                        <a:lnSpc>
                          <a:spcPct val="100000"/>
                        </a:lnSpc>
                        <a:spcBef>
                          <a:spcPts val="209"/>
                        </a:spcBef>
                      </a:pPr>
                      <a:r>
                        <a:rPr sz="2200" spc="-15" dirty="0">
                          <a:solidFill>
                            <a:srgbClr val="4B4B4B"/>
                          </a:solidFill>
                          <a:latin typeface="Arial"/>
                          <a:cs typeface="Arial"/>
                        </a:rPr>
                        <a:t>Unary</a:t>
                      </a:r>
                      <a:r>
                        <a:rPr sz="2200" spc="170" dirty="0">
                          <a:solidFill>
                            <a:srgbClr val="4B4B4B"/>
                          </a:solidFill>
                          <a:latin typeface="Arial"/>
                          <a:cs typeface="Arial"/>
                        </a:rPr>
                        <a:t> </a:t>
                      </a:r>
                      <a:r>
                        <a:rPr sz="2200" spc="5" dirty="0">
                          <a:solidFill>
                            <a:srgbClr val="4D4D4D"/>
                          </a:solidFill>
                          <a:latin typeface="Arial"/>
                          <a:cs typeface="Arial"/>
                        </a:rPr>
                        <a:t>negation</a:t>
                      </a:r>
                      <a:endParaRPr sz="2200">
                        <a:latin typeface="Arial"/>
                        <a:cs typeface="Arial"/>
                      </a:endParaRPr>
                    </a:p>
                  </a:txBody>
                  <a:tcPr marL="0" marR="0" marT="26669" marB="0"/>
                </a:tc>
                <a:tc>
                  <a:txBody>
                    <a:bodyPr/>
                    <a:lstStyle/>
                    <a:p>
                      <a:pPr marR="28575" algn="r">
                        <a:lnSpc>
                          <a:spcPct val="100000"/>
                        </a:lnSpc>
                        <a:spcBef>
                          <a:spcPts val="209"/>
                        </a:spcBef>
                      </a:pPr>
                      <a:r>
                        <a:rPr sz="2200" spc="-5" dirty="0">
                          <a:solidFill>
                            <a:srgbClr val="4B4B4B"/>
                          </a:solidFill>
                          <a:latin typeface="Arial"/>
                          <a:cs typeface="Arial"/>
                        </a:rPr>
                        <a:t>Unary</a:t>
                      </a:r>
                      <a:endParaRPr sz="2200">
                        <a:latin typeface="Arial"/>
                        <a:cs typeface="Arial"/>
                      </a:endParaRPr>
                    </a:p>
                  </a:txBody>
                  <a:tcPr marL="0" marR="0" marT="26669" marB="0"/>
                </a:tc>
              </a:tr>
              <a:tr h="445732">
                <a:tc>
                  <a:txBody>
                    <a:bodyPr/>
                    <a:lstStyle/>
                    <a:p>
                      <a:pPr>
                        <a:lnSpc>
                          <a:spcPct val="100000"/>
                        </a:lnSpc>
                      </a:pPr>
                      <a:endParaRPr sz="2100">
                        <a:latin typeface="Times New Roman"/>
                        <a:cs typeface="Times New Roman"/>
                      </a:endParaRPr>
                    </a:p>
                  </a:txBody>
                  <a:tcPr marL="0" marR="0" marT="0" marB="0"/>
                </a:tc>
                <a:tc>
                  <a:txBody>
                    <a:bodyPr/>
                    <a:lstStyle/>
                    <a:p>
                      <a:pPr marL="578485">
                        <a:lnSpc>
                          <a:spcPct val="100000"/>
                        </a:lnSpc>
                        <a:spcBef>
                          <a:spcPts val="409"/>
                        </a:spcBef>
                        <a:tabLst>
                          <a:tab pos="2055495" algn="l"/>
                        </a:tabLst>
                      </a:pPr>
                      <a:r>
                        <a:rPr sz="2100" spc="35" dirty="0">
                          <a:solidFill>
                            <a:srgbClr val="494949"/>
                          </a:solidFill>
                          <a:latin typeface="Arial"/>
                          <a:cs typeface="Arial"/>
                        </a:rPr>
                        <a:t>Decrement	</a:t>
                      </a:r>
                      <a:r>
                        <a:rPr sz="2100" spc="40" dirty="0">
                          <a:solidFill>
                            <a:srgbClr val="4F4F4F"/>
                          </a:solidFill>
                          <a:latin typeface="Arial"/>
                          <a:cs typeface="Arial"/>
                        </a:rPr>
                        <a:t>1</a:t>
                      </a:r>
                      <a:endParaRPr sz="2100">
                        <a:latin typeface="Arial"/>
                        <a:cs typeface="Arial"/>
                      </a:endParaRPr>
                    </a:p>
                  </a:txBody>
                  <a:tcPr marL="0" marR="0" marT="52069" marB="0"/>
                </a:tc>
                <a:tc>
                  <a:txBody>
                    <a:bodyPr/>
                    <a:lstStyle/>
                    <a:p>
                      <a:pPr marR="24130" algn="r">
                        <a:lnSpc>
                          <a:spcPct val="100000"/>
                        </a:lnSpc>
                        <a:spcBef>
                          <a:spcPts val="409"/>
                        </a:spcBef>
                      </a:pPr>
                      <a:r>
                        <a:rPr sz="2100" spc="55" dirty="0">
                          <a:solidFill>
                            <a:srgbClr val="4D4D4D"/>
                          </a:solidFill>
                          <a:latin typeface="Arial"/>
                          <a:cs typeface="Arial"/>
                        </a:rPr>
                        <a:t>Unary</a:t>
                      </a:r>
                      <a:endParaRPr sz="2100">
                        <a:latin typeface="Arial"/>
                        <a:cs typeface="Arial"/>
                      </a:endParaRPr>
                    </a:p>
                  </a:txBody>
                  <a:tcPr marL="0" marR="0" marT="52069" marB="0"/>
                </a:tc>
              </a:tr>
              <a:tr h="385617">
                <a:tc>
                  <a:txBody>
                    <a:bodyPr/>
                    <a:lstStyle/>
                    <a:p>
                      <a:pPr>
                        <a:lnSpc>
                          <a:spcPct val="100000"/>
                        </a:lnSpc>
                      </a:pPr>
                      <a:endParaRPr sz="2100">
                        <a:latin typeface="Times New Roman"/>
                        <a:cs typeface="Times New Roman"/>
                      </a:endParaRPr>
                    </a:p>
                  </a:txBody>
                  <a:tcPr marL="0" marR="0" marT="0" marB="0"/>
                </a:tc>
                <a:tc>
                  <a:txBody>
                    <a:bodyPr/>
                    <a:lstStyle/>
                    <a:p>
                      <a:pPr marL="578485">
                        <a:lnSpc>
                          <a:spcPts val="2570"/>
                        </a:lnSpc>
                        <a:spcBef>
                          <a:spcPts val="365"/>
                        </a:spcBef>
                      </a:pPr>
                      <a:r>
                        <a:rPr sz="2200" dirty="0">
                          <a:solidFill>
                            <a:srgbClr val="4B4B4B"/>
                          </a:solidFill>
                          <a:latin typeface="Arial"/>
                          <a:cs typeface="Arial"/>
                        </a:rPr>
                        <a:t>complement</a:t>
                      </a:r>
                      <a:endParaRPr sz="2200">
                        <a:latin typeface="Arial"/>
                        <a:cs typeface="Arial"/>
                      </a:endParaRPr>
                    </a:p>
                  </a:txBody>
                  <a:tcPr marL="0" marR="0" marT="46355" marB="0"/>
                </a:tc>
                <a:tc>
                  <a:txBody>
                    <a:bodyPr/>
                    <a:lstStyle/>
                    <a:p>
                      <a:pPr marR="28575" algn="r">
                        <a:lnSpc>
                          <a:spcPts val="2570"/>
                        </a:lnSpc>
                        <a:spcBef>
                          <a:spcPts val="365"/>
                        </a:spcBef>
                      </a:pPr>
                      <a:r>
                        <a:rPr sz="2200" spc="-5" dirty="0">
                          <a:solidFill>
                            <a:srgbClr val="4D4D4D"/>
                          </a:solidFill>
                          <a:latin typeface="Arial"/>
                          <a:cs typeface="Arial"/>
                        </a:rPr>
                        <a:t>Unary</a:t>
                      </a:r>
                      <a:endParaRPr sz="2200">
                        <a:latin typeface="Arial"/>
                        <a:cs typeface="Arial"/>
                      </a:endParaRPr>
                    </a:p>
                  </a:txBody>
                  <a:tcPr marL="0" marR="0" marT="46355" marB="0"/>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58800" y="3119024"/>
            <a:ext cx="137748" cy="147587"/>
          </a:xfrm>
          <a:prstGeom prst="rect">
            <a:avLst/>
          </a:prstGeom>
        </p:spPr>
      </p:pic>
      <p:pic>
        <p:nvPicPr>
          <p:cNvPr id="3" name="object 3"/>
          <p:cNvPicPr/>
          <p:nvPr/>
        </p:nvPicPr>
        <p:blipFill>
          <a:blip r:embed="rId3" cstate="print"/>
          <a:stretch>
            <a:fillRect/>
          </a:stretch>
        </p:blipFill>
        <p:spPr>
          <a:xfrm>
            <a:off x="2158800" y="4004551"/>
            <a:ext cx="265658" cy="147587"/>
          </a:xfrm>
          <a:prstGeom prst="rect">
            <a:avLst/>
          </a:prstGeom>
        </p:spPr>
      </p:pic>
      <p:sp>
        <p:nvSpPr>
          <p:cNvPr id="4" name="object 4"/>
          <p:cNvSpPr txBox="1">
            <a:spLocks noGrp="1"/>
          </p:cNvSpPr>
          <p:nvPr>
            <p:ph type="title"/>
          </p:nvPr>
        </p:nvSpPr>
        <p:spPr>
          <a:xfrm>
            <a:off x="1587369" y="324292"/>
            <a:ext cx="4848860" cy="571500"/>
          </a:xfrm>
          <a:prstGeom prst="rect">
            <a:avLst/>
          </a:prstGeom>
        </p:spPr>
        <p:txBody>
          <a:bodyPr vert="horz" wrap="square" lIns="0" tIns="16510" rIns="0" bIns="0" rtlCol="0">
            <a:spAutoFit/>
          </a:bodyPr>
          <a:lstStyle/>
          <a:p>
            <a:pPr marL="12700">
              <a:lnSpc>
                <a:spcPct val="100000"/>
              </a:lnSpc>
              <a:spcBef>
                <a:spcPts val="130"/>
              </a:spcBef>
            </a:pPr>
            <a:r>
              <a:rPr sz="3550" spc="60" dirty="0">
                <a:solidFill>
                  <a:srgbClr val="01B1ED"/>
                </a:solidFill>
              </a:rPr>
              <a:t>BINARY</a:t>
            </a:r>
            <a:r>
              <a:rPr sz="3550" spc="245" dirty="0">
                <a:solidFill>
                  <a:srgbClr val="01B1ED"/>
                </a:solidFill>
              </a:rPr>
              <a:t> </a:t>
            </a:r>
            <a:r>
              <a:rPr sz="3550" spc="225" dirty="0">
                <a:solidFill>
                  <a:srgbClr val="00B3F2"/>
                </a:solidFill>
              </a:rPr>
              <a:t>OPERATORS</a:t>
            </a:r>
            <a:endParaRPr sz="3550"/>
          </a:p>
        </p:txBody>
      </p:sp>
      <p:sp>
        <p:nvSpPr>
          <p:cNvPr id="5" name="object 5"/>
          <p:cNvSpPr txBox="1"/>
          <p:nvPr/>
        </p:nvSpPr>
        <p:spPr>
          <a:xfrm>
            <a:off x="2113320" y="1838298"/>
            <a:ext cx="273685" cy="1002030"/>
          </a:xfrm>
          <a:prstGeom prst="rect">
            <a:avLst/>
          </a:prstGeom>
        </p:spPr>
        <p:txBody>
          <a:bodyPr vert="horz" wrap="square" lIns="0" tIns="12700" rIns="0" bIns="0" rtlCol="0">
            <a:spAutoFit/>
          </a:bodyPr>
          <a:lstStyle/>
          <a:p>
            <a:pPr marL="48260">
              <a:lnSpc>
                <a:spcPct val="100000"/>
              </a:lnSpc>
              <a:spcBef>
                <a:spcPts val="100"/>
              </a:spcBef>
            </a:pPr>
            <a:r>
              <a:rPr sz="1500" spc="-30" dirty="0">
                <a:solidFill>
                  <a:srgbClr val="675652"/>
                </a:solidFill>
                <a:latin typeface="Arial"/>
                <a:cs typeface="Arial"/>
              </a:rPr>
              <a:t>!</a:t>
            </a:r>
            <a:r>
              <a:rPr sz="1500" spc="-315" dirty="0">
                <a:solidFill>
                  <a:srgbClr val="675652"/>
                </a:solidFill>
                <a:latin typeface="Arial"/>
                <a:cs typeface="Arial"/>
              </a:rPr>
              <a:t> </a:t>
            </a:r>
            <a:r>
              <a:rPr sz="1500" spc="-65" dirty="0">
                <a:solidFill>
                  <a:srgbClr val="644641"/>
                </a:solidFill>
                <a:latin typeface="Arial"/>
                <a:cs typeface="Arial"/>
              </a:rPr>
              <a:t>=</a:t>
            </a:r>
            <a:endParaRPr sz="1500">
              <a:latin typeface="Arial"/>
              <a:cs typeface="Arial"/>
            </a:endParaRPr>
          </a:p>
          <a:p>
            <a:pPr marL="38100">
              <a:lnSpc>
                <a:spcPct val="100000"/>
              </a:lnSpc>
              <a:spcBef>
                <a:spcPts val="1210"/>
              </a:spcBef>
            </a:pPr>
            <a:r>
              <a:rPr sz="1200" spc="-130" dirty="0">
                <a:solidFill>
                  <a:srgbClr val="4F4F4F"/>
                </a:solidFill>
                <a:latin typeface="Arial"/>
                <a:cs typeface="Arial"/>
              </a:rPr>
              <a:t>O/</a:t>
            </a:r>
            <a:r>
              <a:rPr sz="1800" spc="-195" baseline="-20833" dirty="0">
                <a:solidFill>
                  <a:srgbClr val="4F4F4F"/>
                </a:solidFill>
                <a:latin typeface="Arial"/>
                <a:cs typeface="Arial"/>
              </a:rPr>
              <a:t>o</a:t>
            </a:r>
            <a:endParaRPr sz="1800" baseline="-20833">
              <a:latin typeface="Arial"/>
              <a:cs typeface="Arial"/>
            </a:endParaRPr>
          </a:p>
          <a:p>
            <a:pPr>
              <a:lnSpc>
                <a:spcPct val="100000"/>
              </a:lnSpc>
              <a:spcBef>
                <a:spcPts val="15"/>
              </a:spcBef>
            </a:pPr>
            <a:endParaRPr sz="1650">
              <a:latin typeface="Arial"/>
              <a:cs typeface="Arial"/>
            </a:endParaRPr>
          </a:p>
          <a:p>
            <a:pPr marL="39370">
              <a:lnSpc>
                <a:spcPct val="100000"/>
              </a:lnSpc>
              <a:spcBef>
                <a:spcPts val="5"/>
              </a:spcBef>
            </a:pPr>
            <a:r>
              <a:rPr sz="1100" spc="-50" dirty="0">
                <a:solidFill>
                  <a:srgbClr val="826960"/>
                </a:solidFill>
                <a:latin typeface="Arial"/>
                <a:cs typeface="Arial"/>
              </a:rPr>
              <a:t>0/</a:t>
            </a:r>
            <a:endParaRPr sz="1100">
              <a:latin typeface="Arial"/>
              <a:cs typeface="Arial"/>
            </a:endParaRPr>
          </a:p>
        </p:txBody>
      </p:sp>
      <p:sp>
        <p:nvSpPr>
          <p:cNvPr id="6" name="object 6"/>
          <p:cNvSpPr txBox="1"/>
          <p:nvPr/>
        </p:nvSpPr>
        <p:spPr>
          <a:xfrm>
            <a:off x="2137374" y="3459304"/>
            <a:ext cx="309245" cy="269240"/>
          </a:xfrm>
          <a:prstGeom prst="rect">
            <a:avLst/>
          </a:prstGeom>
        </p:spPr>
        <p:txBody>
          <a:bodyPr vert="horz" wrap="square" lIns="0" tIns="12065" rIns="0" bIns="0" rtlCol="0">
            <a:spAutoFit/>
          </a:bodyPr>
          <a:lstStyle/>
          <a:p>
            <a:pPr marL="12700">
              <a:lnSpc>
                <a:spcPct val="100000"/>
              </a:lnSpc>
              <a:spcBef>
                <a:spcPts val="95"/>
              </a:spcBef>
            </a:pPr>
            <a:r>
              <a:rPr sz="1600" spc="45" dirty="0">
                <a:solidFill>
                  <a:srgbClr val="4D4D4D"/>
                </a:solidFill>
                <a:latin typeface="Arial"/>
                <a:cs typeface="Arial"/>
              </a:rPr>
              <a:t>&amp;&amp;</a:t>
            </a:r>
            <a:endParaRPr sz="1600">
              <a:latin typeface="Arial"/>
              <a:cs typeface="Arial"/>
            </a:endParaRPr>
          </a:p>
        </p:txBody>
      </p:sp>
      <p:sp>
        <p:nvSpPr>
          <p:cNvPr id="8" name="object 8"/>
          <p:cNvSpPr txBox="1"/>
          <p:nvPr/>
        </p:nvSpPr>
        <p:spPr>
          <a:xfrm>
            <a:off x="3630908" y="1669803"/>
            <a:ext cx="2033270" cy="2062480"/>
          </a:xfrm>
          <a:prstGeom prst="rect">
            <a:avLst/>
          </a:prstGeom>
        </p:spPr>
        <p:txBody>
          <a:bodyPr vert="horz" wrap="square" lIns="0" tIns="12700" rIns="0" bIns="0" rtlCol="0">
            <a:spAutoFit/>
          </a:bodyPr>
          <a:lstStyle/>
          <a:p>
            <a:pPr marL="26034" marR="1037590" indent="-13970">
              <a:lnSpc>
                <a:spcPct val="151300"/>
              </a:lnSpc>
              <a:spcBef>
                <a:spcPts val="100"/>
              </a:spcBef>
            </a:pPr>
            <a:r>
              <a:rPr sz="1750" spc="10" dirty="0">
                <a:solidFill>
                  <a:srgbClr val="4B4B4B"/>
                </a:solidFill>
                <a:latin typeface="Arial"/>
                <a:cs typeface="Arial"/>
              </a:rPr>
              <a:t>Inequality  </a:t>
            </a:r>
            <a:r>
              <a:rPr sz="1750" spc="-45" dirty="0">
                <a:solidFill>
                  <a:srgbClr val="4D4D4D"/>
                </a:solidFill>
                <a:latin typeface="Arial"/>
                <a:cs typeface="Arial"/>
              </a:rPr>
              <a:t>Modulus</a:t>
            </a:r>
            <a:endParaRPr sz="1750">
              <a:latin typeface="Arial"/>
              <a:cs typeface="Arial"/>
            </a:endParaRPr>
          </a:p>
          <a:p>
            <a:pPr marL="26670" marR="5080" indent="-635">
              <a:lnSpc>
                <a:spcPct val="151300"/>
              </a:lnSpc>
              <a:spcBef>
                <a:spcPts val="75"/>
              </a:spcBef>
            </a:pPr>
            <a:r>
              <a:rPr sz="1750" spc="-45" dirty="0">
                <a:solidFill>
                  <a:srgbClr val="4F4F4F"/>
                </a:solidFill>
                <a:latin typeface="Arial"/>
                <a:cs typeface="Arial"/>
              </a:rPr>
              <a:t>Modulus </a:t>
            </a:r>
            <a:r>
              <a:rPr sz="1750" spc="-30" dirty="0">
                <a:solidFill>
                  <a:srgbClr val="4D4D4D"/>
                </a:solidFill>
                <a:latin typeface="Arial"/>
                <a:cs typeface="Arial"/>
              </a:rPr>
              <a:t>assignment  </a:t>
            </a:r>
            <a:r>
              <a:rPr sz="1750" spc="-20" dirty="0">
                <a:solidFill>
                  <a:srgbClr val="4B4B4B"/>
                </a:solidFill>
                <a:latin typeface="Arial"/>
                <a:cs typeface="Arial"/>
              </a:rPr>
              <a:t>Bitwise</a:t>
            </a:r>
            <a:r>
              <a:rPr sz="1750" spc="140" dirty="0">
                <a:solidFill>
                  <a:srgbClr val="4B4B4B"/>
                </a:solidFill>
                <a:latin typeface="Arial"/>
                <a:cs typeface="Arial"/>
              </a:rPr>
              <a:t> </a:t>
            </a:r>
            <a:r>
              <a:rPr sz="1750" spc="-145" dirty="0">
                <a:solidFill>
                  <a:srgbClr val="494949"/>
                </a:solidFill>
                <a:latin typeface="Arial"/>
                <a:cs typeface="Arial"/>
              </a:rPr>
              <a:t>AND</a:t>
            </a:r>
            <a:endParaRPr sz="1750">
              <a:latin typeface="Arial"/>
              <a:cs typeface="Arial"/>
            </a:endParaRPr>
          </a:p>
          <a:p>
            <a:pPr marL="26670">
              <a:lnSpc>
                <a:spcPct val="100000"/>
              </a:lnSpc>
              <a:spcBef>
                <a:spcPts val="1155"/>
              </a:spcBef>
            </a:pPr>
            <a:r>
              <a:rPr sz="1750" spc="-50" dirty="0">
                <a:solidFill>
                  <a:srgbClr val="4B4B4B"/>
                </a:solidFill>
                <a:latin typeface="Arial"/>
                <a:cs typeface="Arial"/>
              </a:rPr>
              <a:t>Logical</a:t>
            </a:r>
            <a:r>
              <a:rPr sz="1750" spc="65" dirty="0">
                <a:solidFill>
                  <a:srgbClr val="4B4B4B"/>
                </a:solidFill>
                <a:latin typeface="Arial"/>
                <a:cs typeface="Arial"/>
              </a:rPr>
              <a:t> </a:t>
            </a:r>
            <a:r>
              <a:rPr sz="1750" spc="-125" dirty="0">
                <a:solidFill>
                  <a:srgbClr val="4B4B4B"/>
                </a:solidFill>
                <a:latin typeface="Arial"/>
                <a:cs typeface="Arial"/>
              </a:rPr>
              <a:t>AND</a:t>
            </a:r>
            <a:endParaRPr sz="1750">
              <a:latin typeface="Arial"/>
              <a:cs typeface="Arial"/>
            </a:endParaRPr>
          </a:p>
        </p:txBody>
      </p:sp>
      <p:sp>
        <p:nvSpPr>
          <p:cNvPr id="9" name="object 9"/>
          <p:cNvSpPr txBox="1"/>
          <p:nvPr/>
        </p:nvSpPr>
        <p:spPr>
          <a:xfrm>
            <a:off x="6252559" y="1669803"/>
            <a:ext cx="633095" cy="2062480"/>
          </a:xfrm>
          <a:prstGeom prst="rect">
            <a:avLst/>
          </a:prstGeom>
        </p:spPr>
        <p:txBody>
          <a:bodyPr vert="horz" wrap="square" lIns="0" tIns="7620" rIns="0" bIns="0" rtlCol="0">
            <a:spAutoFit/>
          </a:bodyPr>
          <a:lstStyle/>
          <a:p>
            <a:pPr marL="12700" marR="5080" algn="just">
              <a:lnSpc>
                <a:spcPct val="153100"/>
              </a:lnSpc>
              <a:spcBef>
                <a:spcPts val="60"/>
              </a:spcBef>
            </a:pPr>
            <a:r>
              <a:rPr sz="1750" spc="-35" dirty="0">
                <a:solidFill>
                  <a:srgbClr val="4D4D4D"/>
                </a:solidFill>
                <a:latin typeface="Arial"/>
                <a:cs typeface="Arial"/>
              </a:rPr>
              <a:t>Binary  </a:t>
            </a:r>
            <a:r>
              <a:rPr sz="1750" spc="-35" dirty="0">
                <a:solidFill>
                  <a:srgbClr val="4B4B4B"/>
                </a:solidFill>
                <a:latin typeface="Arial"/>
                <a:cs typeface="Arial"/>
              </a:rPr>
              <a:t>Binary  </a:t>
            </a:r>
            <a:r>
              <a:rPr sz="1750" spc="-35" dirty="0">
                <a:solidFill>
                  <a:srgbClr val="4D4D4D"/>
                </a:solidFill>
                <a:latin typeface="Arial"/>
                <a:cs typeface="Arial"/>
              </a:rPr>
              <a:t>Binary  </a:t>
            </a:r>
            <a:r>
              <a:rPr sz="1750" spc="-35" dirty="0">
                <a:solidFill>
                  <a:srgbClr val="4B4B4B"/>
                </a:solidFill>
                <a:latin typeface="Arial"/>
                <a:cs typeface="Arial"/>
              </a:rPr>
              <a:t>Binary  </a:t>
            </a:r>
            <a:r>
              <a:rPr sz="1750" spc="-35" dirty="0">
                <a:solidFill>
                  <a:srgbClr val="494949"/>
                </a:solidFill>
                <a:latin typeface="Arial"/>
                <a:cs typeface="Arial"/>
              </a:rPr>
              <a:t>Binary</a:t>
            </a:r>
            <a:endParaRPr sz="1750">
              <a:latin typeface="Arial"/>
              <a:cs typeface="Arial"/>
            </a:endParaRPr>
          </a:p>
        </p:txBody>
      </p:sp>
      <p:sp>
        <p:nvSpPr>
          <p:cNvPr id="10" name="object 10"/>
          <p:cNvSpPr txBox="1"/>
          <p:nvPr/>
        </p:nvSpPr>
        <p:spPr>
          <a:xfrm>
            <a:off x="3643526" y="3807367"/>
            <a:ext cx="1332230" cy="1233170"/>
          </a:xfrm>
          <a:prstGeom prst="rect">
            <a:avLst/>
          </a:prstGeom>
        </p:spPr>
        <p:txBody>
          <a:bodyPr vert="horz" wrap="square" lIns="0" tIns="12065" rIns="0" bIns="0" rtlCol="0">
            <a:spAutoFit/>
          </a:bodyPr>
          <a:lstStyle/>
          <a:p>
            <a:pPr marL="15240">
              <a:lnSpc>
                <a:spcPts val="1910"/>
              </a:lnSpc>
              <a:spcBef>
                <a:spcPts val="95"/>
              </a:spcBef>
            </a:pPr>
            <a:r>
              <a:rPr sz="1650" spc="20" dirty="0">
                <a:solidFill>
                  <a:srgbClr val="4B4B4B"/>
                </a:solidFill>
                <a:latin typeface="Arial"/>
                <a:cs typeface="Arial"/>
              </a:rPr>
              <a:t>Bitwise</a:t>
            </a:r>
            <a:endParaRPr sz="1650">
              <a:latin typeface="Arial"/>
              <a:cs typeface="Arial"/>
            </a:endParaRPr>
          </a:p>
          <a:p>
            <a:pPr marL="12700">
              <a:lnSpc>
                <a:spcPts val="2030"/>
              </a:lnSpc>
            </a:pPr>
            <a:r>
              <a:rPr sz="1750" spc="-20" dirty="0">
                <a:solidFill>
                  <a:srgbClr val="4D4D4D"/>
                </a:solidFill>
                <a:latin typeface="Arial"/>
                <a:cs typeface="Arial"/>
              </a:rPr>
              <a:t>assignment</a:t>
            </a:r>
            <a:endParaRPr sz="1750">
              <a:latin typeface="Arial"/>
              <a:cs typeface="Arial"/>
            </a:endParaRPr>
          </a:p>
          <a:p>
            <a:pPr marL="13335">
              <a:lnSpc>
                <a:spcPct val="100000"/>
              </a:lnSpc>
              <a:spcBef>
                <a:spcPts val="680"/>
              </a:spcBef>
            </a:pPr>
            <a:r>
              <a:rPr sz="1800" spc="-15" dirty="0">
                <a:solidFill>
                  <a:srgbClr val="4B4B4B"/>
                </a:solidFill>
                <a:latin typeface="Arial"/>
                <a:cs typeface="Arial"/>
              </a:rPr>
              <a:t>Multiplication</a:t>
            </a:r>
            <a:endParaRPr sz="1800">
              <a:latin typeface="Arial"/>
              <a:cs typeface="Arial"/>
            </a:endParaRPr>
          </a:p>
          <a:p>
            <a:pPr marL="13335">
              <a:lnSpc>
                <a:spcPct val="100000"/>
              </a:lnSpc>
              <a:spcBef>
                <a:spcPts val="640"/>
              </a:spcBef>
            </a:pPr>
            <a:r>
              <a:rPr sz="1750" spc="10" dirty="0">
                <a:solidFill>
                  <a:srgbClr val="494949"/>
                </a:solidFill>
                <a:latin typeface="Arial"/>
                <a:cs typeface="Arial"/>
              </a:rPr>
              <a:t>Multiplication</a:t>
            </a:r>
            <a:endParaRPr sz="1750">
              <a:latin typeface="Arial"/>
              <a:cs typeface="Arial"/>
            </a:endParaRPr>
          </a:p>
        </p:txBody>
      </p:sp>
      <p:sp>
        <p:nvSpPr>
          <p:cNvPr id="11" name="object 11"/>
          <p:cNvSpPr txBox="1"/>
          <p:nvPr/>
        </p:nvSpPr>
        <p:spPr>
          <a:xfrm>
            <a:off x="5501620" y="3782769"/>
            <a:ext cx="439420" cy="306070"/>
          </a:xfrm>
          <a:prstGeom prst="rect">
            <a:avLst/>
          </a:prstGeom>
        </p:spPr>
        <p:txBody>
          <a:bodyPr vert="horz" wrap="square" lIns="0" tIns="11430" rIns="0" bIns="0" rtlCol="0">
            <a:spAutoFit/>
          </a:bodyPr>
          <a:lstStyle/>
          <a:p>
            <a:pPr marL="12700">
              <a:lnSpc>
                <a:spcPct val="100000"/>
              </a:lnSpc>
              <a:spcBef>
                <a:spcPts val="90"/>
              </a:spcBef>
            </a:pPr>
            <a:r>
              <a:rPr sz="1850" spc="-220" dirty="0">
                <a:solidFill>
                  <a:srgbClr val="4B4B4B"/>
                </a:solidFill>
                <a:latin typeface="Arial"/>
                <a:cs typeface="Arial"/>
              </a:rPr>
              <a:t>AND</a:t>
            </a:r>
            <a:endParaRPr sz="1850">
              <a:latin typeface="Arial"/>
              <a:cs typeface="Arial"/>
            </a:endParaRPr>
          </a:p>
        </p:txBody>
      </p:sp>
      <p:sp>
        <p:nvSpPr>
          <p:cNvPr id="12" name="object 12"/>
          <p:cNvSpPr txBox="1"/>
          <p:nvPr/>
        </p:nvSpPr>
        <p:spPr>
          <a:xfrm>
            <a:off x="6251661" y="3900838"/>
            <a:ext cx="627380" cy="306070"/>
          </a:xfrm>
          <a:prstGeom prst="rect">
            <a:avLst/>
          </a:prstGeom>
        </p:spPr>
        <p:txBody>
          <a:bodyPr vert="horz" wrap="square" lIns="0" tIns="11430" rIns="0" bIns="0" rtlCol="0">
            <a:spAutoFit/>
          </a:bodyPr>
          <a:lstStyle/>
          <a:p>
            <a:pPr marL="12700">
              <a:lnSpc>
                <a:spcPct val="100000"/>
              </a:lnSpc>
              <a:spcBef>
                <a:spcPts val="90"/>
              </a:spcBef>
            </a:pPr>
            <a:r>
              <a:rPr sz="1850" spc="-90" dirty="0">
                <a:solidFill>
                  <a:srgbClr val="4D4D4D"/>
                </a:solidFill>
                <a:latin typeface="Arial"/>
                <a:cs typeface="Arial"/>
              </a:rPr>
              <a:t>Binary</a:t>
            </a:r>
            <a:endParaRPr sz="1850">
              <a:latin typeface="Arial"/>
              <a:cs typeface="Arial"/>
            </a:endParaRPr>
          </a:p>
        </p:txBody>
      </p:sp>
      <p:sp>
        <p:nvSpPr>
          <p:cNvPr id="13" name="object 13"/>
          <p:cNvSpPr txBox="1"/>
          <p:nvPr/>
        </p:nvSpPr>
        <p:spPr>
          <a:xfrm>
            <a:off x="6252559" y="4395258"/>
            <a:ext cx="633095" cy="291465"/>
          </a:xfrm>
          <a:prstGeom prst="rect">
            <a:avLst/>
          </a:prstGeom>
        </p:spPr>
        <p:txBody>
          <a:bodyPr vert="horz" wrap="square" lIns="0" tIns="11430" rIns="0" bIns="0" rtlCol="0">
            <a:spAutoFit/>
          </a:bodyPr>
          <a:lstStyle/>
          <a:p>
            <a:pPr marL="12700">
              <a:lnSpc>
                <a:spcPct val="100000"/>
              </a:lnSpc>
              <a:spcBef>
                <a:spcPts val="90"/>
              </a:spcBef>
            </a:pPr>
            <a:r>
              <a:rPr sz="1750" spc="-35" dirty="0">
                <a:solidFill>
                  <a:srgbClr val="4B4B4B"/>
                </a:solidFill>
                <a:latin typeface="Arial"/>
                <a:cs typeface="Arial"/>
              </a:rPr>
              <a:t>Binary</a:t>
            </a:r>
            <a:endParaRPr sz="1750">
              <a:latin typeface="Arial"/>
              <a:cs typeface="Arial"/>
            </a:endParaRPr>
          </a:p>
        </p:txBody>
      </p:sp>
      <p:sp>
        <p:nvSpPr>
          <p:cNvPr id="14" name="object 14"/>
          <p:cNvSpPr txBox="1"/>
          <p:nvPr/>
        </p:nvSpPr>
        <p:spPr>
          <a:xfrm>
            <a:off x="6252559" y="4877378"/>
            <a:ext cx="633095" cy="291465"/>
          </a:xfrm>
          <a:prstGeom prst="rect">
            <a:avLst/>
          </a:prstGeom>
        </p:spPr>
        <p:txBody>
          <a:bodyPr vert="horz" wrap="square" lIns="0" tIns="11430" rIns="0" bIns="0" rtlCol="0">
            <a:spAutoFit/>
          </a:bodyPr>
          <a:lstStyle/>
          <a:p>
            <a:pPr marL="12700">
              <a:lnSpc>
                <a:spcPct val="100000"/>
              </a:lnSpc>
              <a:spcBef>
                <a:spcPts val="90"/>
              </a:spcBef>
            </a:pPr>
            <a:r>
              <a:rPr sz="1750" spc="-35" dirty="0">
                <a:solidFill>
                  <a:srgbClr val="4D4D4D"/>
                </a:solidFill>
                <a:latin typeface="Arial"/>
                <a:cs typeface="Arial"/>
              </a:rPr>
              <a:t>Binary</a:t>
            </a:r>
            <a:endParaRPr sz="1750">
              <a:latin typeface="Arial"/>
              <a:cs typeface="Arial"/>
            </a:endParaRPr>
          </a:p>
        </p:txBody>
      </p:sp>
      <p:graphicFrame>
        <p:nvGraphicFramePr>
          <p:cNvPr id="15" name="object 15"/>
          <p:cNvGraphicFramePr>
            <a:graphicFrameLocks noGrp="1"/>
          </p:cNvGraphicFramePr>
          <p:nvPr/>
        </p:nvGraphicFramePr>
        <p:xfrm>
          <a:off x="2119670" y="5029120"/>
          <a:ext cx="4782185" cy="1419490"/>
        </p:xfrm>
        <a:graphic>
          <a:graphicData uri="http://schemas.openxmlformats.org/drawingml/2006/table">
            <a:tbl>
              <a:tblPr firstRow="1" bandRow="1">
                <a:tableStyleId>{2D5ABB26-0587-4C30-8999-92F81FD0307C}</a:tableStyleId>
              </a:tblPr>
              <a:tblGrid>
                <a:gridCol w="933450"/>
                <a:gridCol w="2902585"/>
                <a:gridCol w="946150"/>
              </a:tblGrid>
              <a:tr h="297984">
                <a:tc>
                  <a:txBody>
                    <a:bodyPr/>
                    <a:lstStyle/>
                    <a:p>
                      <a:pPr>
                        <a:lnSpc>
                          <a:spcPct val="100000"/>
                        </a:lnSpc>
                      </a:pPr>
                      <a:endParaRPr sz="1800">
                        <a:latin typeface="Times New Roman"/>
                        <a:cs typeface="Times New Roman"/>
                      </a:endParaRPr>
                    </a:p>
                  </a:txBody>
                  <a:tcPr marL="0" marR="0" marT="0" marB="0"/>
                </a:tc>
                <a:tc>
                  <a:txBody>
                    <a:bodyPr/>
                    <a:lstStyle/>
                    <a:p>
                      <a:pPr marL="602615">
                        <a:lnSpc>
                          <a:spcPts val="1930"/>
                        </a:lnSpc>
                      </a:pPr>
                      <a:r>
                        <a:rPr sz="1750" spc="-20" dirty="0">
                          <a:solidFill>
                            <a:srgbClr val="4B4B4B"/>
                          </a:solidFill>
                          <a:latin typeface="Arial"/>
                          <a:cs typeface="Arial"/>
                        </a:rPr>
                        <a:t>assignment</a:t>
                      </a:r>
                      <a:endParaRPr sz="1750">
                        <a:latin typeface="Arial"/>
                        <a:cs typeface="Arial"/>
                      </a:endParaRPr>
                    </a:p>
                  </a:txBody>
                  <a:tcPr marL="0" marR="0" marT="0" marB="0"/>
                </a:tc>
                <a:tc>
                  <a:txBody>
                    <a:bodyPr/>
                    <a:lstStyle/>
                    <a:p>
                      <a:pPr>
                        <a:lnSpc>
                          <a:spcPct val="100000"/>
                        </a:lnSpc>
                      </a:pPr>
                      <a:endParaRPr sz="1800">
                        <a:latin typeface="Times New Roman"/>
                        <a:cs typeface="Times New Roman"/>
                      </a:endParaRPr>
                    </a:p>
                  </a:txBody>
                  <a:tcPr marL="0" marR="0" marT="0" marB="0"/>
                </a:tc>
              </a:tr>
              <a:tr h="397204">
                <a:tc>
                  <a:txBody>
                    <a:bodyPr/>
                    <a:lstStyle/>
                    <a:p>
                      <a:pPr marL="31750">
                        <a:lnSpc>
                          <a:spcPct val="100000"/>
                        </a:lnSpc>
                        <a:spcBef>
                          <a:spcPts val="120"/>
                        </a:spcBef>
                      </a:pPr>
                      <a:r>
                        <a:rPr sz="1900" dirty="0">
                          <a:solidFill>
                            <a:srgbClr val="624942"/>
                          </a:solidFill>
                          <a:latin typeface="Courier New"/>
                          <a:cs typeface="Courier New"/>
                        </a:rPr>
                        <a:t>+</a:t>
                      </a:r>
                      <a:endParaRPr sz="1900">
                        <a:latin typeface="Courier New"/>
                        <a:cs typeface="Courier New"/>
                      </a:endParaRPr>
                    </a:p>
                  </a:txBody>
                  <a:tcPr marL="0" marR="0" marT="15240" marB="0"/>
                </a:tc>
                <a:tc>
                  <a:txBody>
                    <a:bodyPr/>
                    <a:lstStyle/>
                    <a:p>
                      <a:pPr marL="601345">
                        <a:lnSpc>
                          <a:spcPct val="100000"/>
                        </a:lnSpc>
                        <a:spcBef>
                          <a:spcPts val="220"/>
                        </a:spcBef>
                      </a:pPr>
                      <a:r>
                        <a:rPr sz="1800" spc="-35" dirty="0">
                          <a:solidFill>
                            <a:srgbClr val="4D4D4D"/>
                          </a:solidFill>
                          <a:latin typeface="Arial"/>
                          <a:cs typeface="Arial"/>
                        </a:rPr>
                        <a:t>Addition</a:t>
                      </a:r>
                      <a:endParaRPr sz="1800">
                        <a:latin typeface="Arial"/>
                        <a:cs typeface="Arial"/>
                      </a:endParaRPr>
                    </a:p>
                  </a:txBody>
                  <a:tcPr marL="0" marR="0" marT="27940" marB="0"/>
                </a:tc>
                <a:tc>
                  <a:txBody>
                    <a:bodyPr/>
                    <a:lstStyle/>
                    <a:p>
                      <a:pPr marL="308610">
                        <a:lnSpc>
                          <a:spcPct val="100000"/>
                        </a:lnSpc>
                        <a:spcBef>
                          <a:spcPts val="220"/>
                        </a:spcBef>
                      </a:pPr>
                      <a:r>
                        <a:rPr sz="1800" spc="-60" dirty="0">
                          <a:solidFill>
                            <a:srgbClr val="4D4D4D"/>
                          </a:solidFill>
                          <a:latin typeface="Arial"/>
                          <a:cs typeface="Arial"/>
                        </a:rPr>
                        <a:t>Binary</a:t>
                      </a:r>
                      <a:endParaRPr sz="1800">
                        <a:latin typeface="Arial"/>
                        <a:cs typeface="Arial"/>
                      </a:endParaRPr>
                    </a:p>
                  </a:txBody>
                  <a:tcPr marL="0" marR="0" marT="27940" marB="0"/>
                </a:tc>
              </a:tr>
              <a:tr h="724302">
                <a:tc>
                  <a:txBody>
                    <a:bodyPr/>
                    <a:lstStyle/>
                    <a:p>
                      <a:pPr marL="31750">
                        <a:lnSpc>
                          <a:spcPct val="100000"/>
                        </a:lnSpc>
                        <a:spcBef>
                          <a:spcPts val="245"/>
                        </a:spcBef>
                      </a:pPr>
                      <a:r>
                        <a:rPr sz="1900" spc="40" dirty="0">
                          <a:solidFill>
                            <a:srgbClr val="4D4D4D"/>
                          </a:solidFill>
                          <a:latin typeface="Courier New"/>
                          <a:cs typeface="Courier New"/>
                        </a:rPr>
                        <a:t>+=</a:t>
                      </a:r>
                      <a:endParaRPr sz="1900">
                        <a:latin typeface="Courier New"/>
                        <a:cs typeface="Courier New"/>
                      </a:endParaRPr>
                    </a:p>
                  </a:txBody>
                  <a:tcPr marL="0" marR="0" marT="31115" marB="0"/>
                </a:tc>
                <a:tc>
                  <a:txBody>
                    <a:bodyPr/>
                    <a:lstStyle/>
                    <a:p>
                      <a:pPr marL="601345">
                        <a:lnSpc>
                          <a:spcPct val="100000"/>
                        </a:lnSpc>
                        <a:spcBef>
                          <a:spcPts val="345"/>
                        </a:spcBef>
                      </a:pPr>
                      <a:r>
                        <a:rPr sz="1800" spc="-35" dirty="0">
                          <a:solidFill>
                            <a:srgbClr val="4B4B4B"/>
                          </a:solidFill>
                          <a:latin typeface="Arial"/>
                          <a:cs typeface="Arial"/>
                        </a:rPr>
                        <a:t>Addition</a:t>
                      </a:r>
                      <a:r>
                        <a:rPr sz="1800" spc="200" dirty="0">
                          <a:solidFill>
                            <a:srgbClr val="4B4B4B"/>
                          </a:solidFill>
                          <a:latin typeface="Arial"/>
                          <a:cs typeface="Arial"/>
                        </a:rPr>
                        <a:t> </a:t>
                      </a:r>
                      <a:r>
                        <a:rPr sz="1800" spc="-60" dirty="0">
                          <a:solidFill>
                            <a:srgbClr val="4D4D4D"/>
                          </a:solidFill>
                          <a:latin typeface="Arial"/>
                          <a:cs typeface="Arial"/>
                        </a:rPr>
                        <a:t>assignment</a:t>
                      </a:r>
                      <a:endParaRPr sz="1800">
                        <a:latin typeface="Arial"/>
                        <a:cs typeface="Arial"/>
                      </a:endParaRPr>
                    </a:p>
                    <a:p>
                      <a:pPr marL="600075">
                        <a:lnSpc>
                          <a:spcPts val="2080"/>
                        </a:lnSpc>
                        <a:spcBef>
                          <a:spcPts val="1015"/>
                        </a:spcBef>
                      </a:pPr>
                      <a:r>
                        <a:rPr sz="1800" spc="-35" dirty="0">
                          <a:solidFill>
                            <a:srgbClr val="4D4D4D"/>
                          </a:solidFill>
                          <a:latin typeface="Arial"/>
                          <a:cs typeface="Arial"/>
                        </a:rPr>
                        <a:t>Subtraction</a:t>
                      </a:r>
                      <a:endParaRPr sz="1800">
                        <a:latin typeface="Arial"/>
                        <a:cs typeface="Arial"/>
                      </a:endParaRPr>
                    </a:p>
                  </a:txBody>
                  <a:tcPr marL="0" marR="0" marT="43815" marB="0"/>
                </a:tc>
                <a:tc>
                  <a:txBody>
                    <a:bodyPr/>
                    <a:lstStyle/>
                    <a:p>
                      <a:pPr marL="308610">
                        <a:lnSpc>
                          <a:spcPct val="100000"/>
                        </a:lnSpc>
                        <a:spcBef>
                          <a:spcPts val="345"/>
                        </a:spcBef>
                      </a:pPr>
                      <a:r>
                        <a:rPr sz="1800" spc="-60" dirty="0">
                          <a:solidFill>
                            <a:srgbClr val="4D4D4D"/>
                          </a:solidFill>
                          <a:latin typeface="Arial"/>
                          <a:cs typeface="Arial"/>
                        </a:rPr>
                        <a:t>Binary</a:t>
                      </a:r>
                      <a:endParaRPr sz="1800">
                        <a:latin typeface="Arial"/>
                        <a:cs typeface="Arial"/>
                      </a:endParaRPr>
                    </a:p>
                    <a:p>
                      <a:pPr marL="308610">
                        <a:lnSpc>
                          <a:spcPts val="2080"/>
                        </a:lnSpc>
                        <a:spcBef>
                          <a:spcPts val="1015"/>
                        </a:spcBef>
                      </a:pPr>
                      <a:r>
                        <a:rPr sz="1800" spc="-60" dirty="0">
                          <a:solidFill>
                            <a:srgbClr val="4D4D4D"/>
                          </a:solidFill>
                          <a:latin typeface="Arial"/>
                          <a:cs typeface="Arial"/>
                        </a:rPr>
                        <a:t>Binary</a:t>
                      </a:r>
                      <a:endParaRPr sz="1800">
                        <a:latin typeface="Arial"/>
                        <a:cs typeface="Arial"/>
                      </a:endParaRPr>
                    </a:p>
                  </a:txBody>
                  <a:tcPr marL="0" marR="0" marT="43815" marB="0"/>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922659" y="3542110"/>
            <a:ext cx="127909" cy="127909"/>
          </a:xfrm>
          <a:prstGeom prst="rect">
            <a:avLst/>
          </a:prstGeom>
        </p:spPr>
      </p:pic>
      <p:pic>
        <p:nvPicPr>
          <p:cNvPr id="4" name="object 4"/>
          <p:cNvPicPr/>
          <p:nvPr/>
        </p:nvPicPr>
        <p:blipFill>
          <a:blip r:embed="rId3" cstate="print"/>
          <a:stretch>
            <a:fillRect/>
          </a:stretch>
        </p:blipFill>
        <p:spPr>
          <a:xfrm>
            <a:off x="1902981" y="2282692"/>
            <a:ext cx="442763" cy="167266"/>
          </a:xfrm>
          <a:prstGeom prst="rect">
            <a:avLst/>
          </a:prstGeom>
        </p:spPr>
      </p:pic>
      <p:pic>
        <p:nvPicPr>
          <p:cNvPr id="5" name="object 5"/>
          <p:cNvPicPr/>
          <p:nvPr/>
        </p:nvPicPr>
        <p:blipFill>
          <a:blip r:embed="rId4" cstate="print"/>
          <a:stretch>
            <a:fillRect/>
          </a:stretch>
        </p:blipFill>
        <p:spPr>
          <a:xfrm>
            <a:off x="1922659" y="3955355"/>
            <a:ext cx="314854" cy="127909"/>
          </a:xfrm>
          <a:prstGeom prst="rect">
            <a:avLst/>
          </a:prstGeom>
        </p:spPr>
      </p:pic>
      <p:pic>
        <p:nvPicPr>
          <p:cNvPr id="6" name="object 6"/>
          <p:cNvPicPr/>
          <p:nvPr/>
        </p:nvPicPr>
        <p:blipFill>
          <a:blip r:embed="rId5" cstate="print"/>
          <a:stretch>
            <a:fillRect/>
          </a:stretch>
        </p:blipFill>
        <p:spPr>
          <a:xfrm>
            <a:off x="1922659" y="4368601"/>
            <a:ext cx="491959" cy="127909"/>
          </a:xfrm>
          <a:prstGeom prst="rect">
            <a:avLst/>
          </a:prstGeom>
        </p:spPr>
      </p:pic>
      <p:pic>
        <p:nvPicPr>
          <p:cNvPr id="7" name="object 7"/>
          <p:cNvPicPr/>
          <p:nvPr/>
        </p:nvPicPr>
        <p:blipFill>
          <a:blip r:embed="rId6" cstate="print"/>
          <a:stretch>
            <a:fillRect/>
          </a:stretch>
        </p:blipFill>
        <p:spPr>
          <a:xfrm>
            <a:off x="1922659" y="4772008"/>
            <a:ext cx="314854" cy="127909"/>
          </a:xfrm>
          <a:prstGeom prst="rect">
            <a:avLst/>
          </a:prstGeom>
        </p:spPr>
      </p:pic>
      <p:graphicFrame>
        <p:nvGraphicFramePr>
          <p:cNvPr id="8" name="object 8"/>
          <p:cNvGraphicFramePr>
            <a:graphicFrameLocks noGrp="1"/>
          </p:cNvGraphicFramePr>
          <p:nvPr/>
        </p:nvGraphicFramePr>
        <p:xfrm>
          <a:off x="1829674" y="2237119"/>
          <a:ext cx="6401434" cy="2724763"/>
        </p:xfrm>
        <a:graphic>
          <a:graphicData uri="http://schemas.openxmlformats.org/drawingml/2006/table">
            <a:tbl>
              <a:tblPr firstRow="1" bandRow="1">
                <a:tableStyleId>{2D5ABB26-0587-4C30-8999-92F81FD0307C}</a:tableStyleId>
              </a:tblPr>
              <a:tblGrid>
                <a:gridCol w="989330"/>
                <a:gridCol w="4269740"/>
                <a:gridCol w="1142364"/>
              </a:tblGrid>
              <a:tr h="1174952">
                <a:tc>
                  <a:txBody>
                    <a:bodyPr/>
                    <a:lstStyle/>
                    <a:p>
                      <a:pPr>
                        <a:lnSpc>
                          <a:spcPct val="100000"/>
                        </a:lnSpc>
                        <a:spcBef>
                          <a:spcPts val="25"/>
                        </a:spcBef>
                      </a:pPr>
                      <a:endParaRPr sz="2350">
                        <a:latin typeface="Times New Roman"/>
                        <a:cs typeface="Times New Roman"/>
                      </a:endParaRPr>
                    </a:p>
                    <a:p>
                      <a:pPr marL="31750">
                        <a:lnSpc>
                          <a:spcPct val="100000"/>
                        </a:lnSpc>
                      </a:pPr>
                      <a:r>
                        <a:rPr sz="2200" dirty="0">
                          <a:solidFill>
                            <a:srgbClr val="545454"/>
                          </a:solidFill>
                          <a:latin typeface="Courier New"/>
                          <a:cs typeface="Courier New"/>
                        </a:rPr>
                        <a:t>/</a:t>
                      </a:r>
                      <a:endParaRPr sz="2200">
                        <a:latin typeface="Courier New"/>
                        <a:cs typeface="Courier New"/>
                      </a:endParaRPr>
                    </a:p>
                    <a:p>
                      <a:pPr marL="31750">
                        <a:lnSpc>
                          <a:spcPct val="100000"/>
                        </a:lnSpc>
                        <a:spcBef>
                          <a:spcPts val="615"/>
                        </a:spcBef>
                      </a:pPr>
                      <a:r>
                        <a:rPr sz="2200" spc="-190" dirty="0">
                          <a:solidFill>
                            <a:srgbClr val="66524F"/>
                          </a:solidFill>
                          <a:latin typeface="Courier New"/>
                          <a:cs typeface="Courier New"/>
                        </a:rPr>
                        <a:t>/=</a:t>
                      </a:r>
                      <a:endParaRPr sz="2200">
                        <a:latin typeface="Courier New"/>
                        <a:cs typeface="Courier New"/>
                      </a:endParaRPr>
                    </a:p>
                  </a:txBody>
                  <a:tcPr marL="0" marR="0" marT="3175" marB="0"/>
                </a:tc>
                <a:tc>
                  <a:txBody>
                    <a:bodyPr/>
                    <a:lstStyle/>
                    <a:p>
                      <a:pPr marL="668655">
                        <a:lnSpc>
                          <a:spcPts val="2135"/>
                        </a:lnSpc>
                      </a:pPr>
                      <a:r>
                        <a:rPr sz="1900" spc="50" dirty="0">
                          <a:solidFill>
                            <a:srgbClr val="494949"/>
                          </a:solidFill>
                          <a:latin typeface="Arial"/>
                          <a:cs typeface="Arial"/>
                        </a:rPr>
                        <a:t>Pointer-to-member</a:t>
                      </a:r>
                      <a:r>
                        <a:rPr sz="1900" spc="215" dirty="0">
                          <a:solidFill>
                            <a:srgbClr val="494949"/>
                          </a:solidFill>
                          <a:latin typeface="Arial"/>
                          <a:cs typeface="Arial"/>
                        </a:rPr>
                        <a:t> </a:t>
                      </a:r>
                      <a:r>
                        <a:rPr sz="1900" spc="15" dirty="0">
                          <a:solidFill>
                            <a:srgbClr val="4B4B4B"/>
                          </a:solidFill>
                          <a:latin typeface="Arial"/>
                          <a:cs typeface="Arial"/>
                        </a:rPr>
                        <a:t>selection</a:t>
                      </a:r>
                      <a:endParaRPr sz="1900">
                        <a:latin typeface="Arial"/>
                        <a:cs typeface="Arial"/>
                      </a:endParaRPr>
                    </a:p>
                    <a:p>
                      <a:pPr marL="669290">
                        <a:lnSpc>
                          <a:spcPct val="100000"/>
                        </a:lnSpc>
                        <a:spcBef>
                          <a:spcPts val="905"/>
                        </a:spcBef>
                      </a:pPr>
                      <a:r>
                        <a:rPr sz="1850" spc="35" dirty="0">
                          <a:solidFill>
                            <a:srgbClr val="4B4B4B"/>
                          </a:solidFill>
                          <a:latin typeface="Arial"/>
                          <a:cs typeface="Arial"/>
                        </a:rPr>
                        <a:t>Division</a:t>
                      </a:r>
                      <a:endParaRPr sz="1850">
                        <a:latin typeface="Arial"/>
                        <a:cs typeface="Arial"/>
                      </a:endParaRPr>
                    </a:p>
                    <a:p>
                      <a:pPr marL="668655">
                        <a:lnSpc>
                          <a:spcPct val="100000"/>
                        </a:lnSpc>
                        <a:spcBef>
                          <a:spcPts val="1025"/>
                        </a:spcBef>
                      </a:pPr>
                      <a:r>
                        <a:rPr sz="1900" spc="20" dirty="0">
                          <a:solidFill>
                            <a:srgbClr val="494949"/>
                          </a:solidFill>
                          <a:latin typeface="Arial"/>
                          <a:cs typeface="Arial"/>
                        </a:rPr>
                        <a:t>Division</a:t>
                      </a:r>
                      <a:r>
                        <a:rPr sz="1900" spc="135" dirty="0">
                          <a:solidFill>
                            <a:srgbClr val="494949"/>
                          </a:solidFill>
                          <a:latin typeface="Arial"/>
                          <a:cs typeface="Arial"/>
                        </a:rPr>
                        <a:t> </a:t>
                      </a:r>
                      <a:r>
                        <a:rPr sz="1900" spc="20" dirty="0">
                          <a:solidFill>
                            <a:srgbClr val="494949"/>
                          </a:solidFill>
                          <a:latin typeface="Arial"/>
                          <a:cs typeface="Arial"/>
                        </a:rPr>
                        <a:t>assignment</a:t>
                      </a:r>
                      <a:endParaRPr sz="1900">
                        <a:latin typeface="Arial"/>
                        <a:cs typeface="Arial"/>
                      </a:endParaRPr>
                    </a:p>
                  </a:txBody>
                  <a:tcPr marL="0" marR="0" marT="0" marB="0"/>
                </a:tc>
                <a:tc>
                  <a:txBody>
                    <a:bodyPr/>
                    <a:lstStyle/>
                    <a:p>
                      <a:pPr marL="404495">
                        <a:lnSpc>
                          <a:spcPts val="2135"/>
                        </a:lnSpc>
                      </a:pPr>
                      <a:r>
                        <a:rPr sz="1900" spc="20" dirty="0">
                          <a:solidFill>
                            <a:srgbClr val="4B4B4B"/>
                          </a:solidFill>
                          <a:latin typeface="Arial"/>
                          <a:cs typeface="Arial"/>
                        </a:rPr>
                        <a:t>Binary</a:t>
                      </a:r>
                      <a:endParaRPr sz="1900">
                        <a:latin typeface="Arial"/>
                        <a:cs typeface="Arial"/>
                      </a:endParaRPr>
                    </a:p>
                    <a:p>
                      <a:pPr marL="405130">
                        <a:lnSpc>
                          <a:spcPct val="100000"/>
                        </a:lnSpc>
                        <a:spcBef>
                          <a:spcPts val="905"/>
                        </a:spcBef>
                      </a:pPr>
                      <a:r>
                        <a:rPr sz="1850" spc="45" dirty="0">
                          <a:solidFill>
                            <a:srgbClr val="4D4D4D"/>
                          </a:solidFill>
                          <a:latin typeface="Arial"/>
                          <a:cs typeface="Arial"/>
                        </a:rPr>
                        <a:t>Binary</a:t>
                      </a:r>
                      <a:endParaRPr sz="1850">
                        <a:latin typeface="Arial"/>
                        <a:cs typeface="Arial"/>
                      </a:endParaRPr>
                    </a:p>
                    <a:p>
                      <a:pPr marL="404495">
                        <a:lnSpc>
                          <a:spcPct val="100000"/>
                        </a:lnSpc>
                        <a:spcBef>
                          <a:spcPts val="1025"/>
                        </a:spcBef>
                      </a:pPr>
                      <a:r>
                        <a:rPr sz="1900" spc="20" dirty="0">
                          <a:solidFill>
                            <a:srgbClr val="4B4B4B"/>
                          </a:solidFill>
                          <a:latin typeface="Arial"/>
                          <a:cs typeface="Arial"/>
                        </a:rPr>
                        <a:t>Binary</a:t>
                      </a:r>
                      <a:endParaRPr sz="1900">
                        <a:latin typeface="Arial"/>
                        <a:cs typeface="Arial"/>
                      </a:endParaRPr>
                    </a:p>
                  </a:txBody>
                  <a:tcPr marL="0" marR="0" marT="0" marB="0"/>
                </a:tc>
              </a:tr>
              <a:tr h="391265">
                <a:tc>
                  <a:txBody>
                    <a:bodyPr/>
                    <a:lstStyle/>
                    <a:p>
                      <a:pPr>
                        <a:lnSpc>
                          <a:spcPct val="100000"/>
                        </a:lnSpc>
                      </a:pPr>
                      <a:endParaRPr sz="1800">
                        <a:latin typeface="Times New Roman"/>
                        <a:cs typeface="Times New Roman"/>
                      </a:endParaRPr>
                    </a:p>
                  </a:txBody>
                  <a:tcPr marL="0" marR="0" marT="0" marB="0"/>
                </a:tc>
                <a:tc>
                  <a:txBody>
                    <a:bodyPr/>
                    <a:lstStyle/>
                    <a:p>
                      <a:pPr marL="669925">
                        <a:lnSpc>
                          <a:spcPct val="100000"/>
                        </a:lnSpc>
                        <a:spcBef>
                          <a:spcPts val="254"/>
                        </a:spcBef>
                      </a:pPr>
                      <a:r>
                        <a:rPr sz="1850" spc="-45" dirty="0">
                          <a:solidFill>
                            <a:srgbClr val="4D4D4D"/>
                          </a:solidFill>
                          <a:latin typeface="Arial"/>
                          <a:cs typeface="Arial"/>
                        </a:rPr>
                        <a:t>Less</a:t>
                      </a:r>
                      <a:r>
                        <a:rPr sz="1850" spc="175" dirty="0">
                          <a:solidFill>
                            <a:srgbClr val="4D4D4D"/>
                          </a:solidFill>
                          <a:latin typeface="Arial"/>
                          <a:cs typeface="Arial"/>
                        </a:rPr>
                        <a:t> </a:t>
                      </a:r>
                      <a:r>
                        <a:rPr sz="1850" spc="85" dirty="0">
                          <a:solidFill>
                            <a:srgbClr val="4D4D4D"/>
                          </a:solidFill>
                          <a:latin typeface="Arial"/>
                          <a:cs typeface="Arial"/>
                        </a:rPr>
                        <a:t>than</a:t>
                      </a:r>
                      <a:endParaRPr sz="1850">
                        <a:latin typeface="Arial"/>
                        <a:cs typeface="Arial"/>
                      </a:endParaRPr>
                    </a:p>
                  </a:txBody>
                  <a:tcPr marL="0" marR="0" marT="32384" marB="0"/>
                </a:tc>
                <a:tc>
                  <a:txBody>
                    <a:bodyPr/>
                    <a:lstStyle/>
                    <a:p>
                      <a:pPr marR="24130" algn="r">
                        <a:lnSpc>
                          <a:spcPct val="100000"/>
                        </a:lnSpc>
                        <a:spcBef>
                          <a:spcPts val="254"/>
                        </a:spcBef>
                      </a:pPr>
                      <a:r>
                        <a:rPr sz="1850" spc="45" dirty="0">
                          <a:solidFill>
                            <a:srgbClr val="4B4B4B"/>
                          </a:solidFill>
                          <a:latin typeface="Arial"/>
                          <a:cs typeface="Arial"/>
                        </a:rPr>
                        <a:t>Binary</a:t>
                      </a:r>
                      <a:endParaRPr sz="1850">
                        <a:latin typeface="Arial"/>
                        <a:cs typeface="Arial"/>
                      </a:endParaRPr>
                    </a:p>
                  </a:txBody>
                  <a:tcPr marL="0" marR="0" marT="32384" marB="0"/>
                </a:tc>
              </a:tr>
              <a:tr h="410786">
                <a:tc>
                  <a:txBody>
                    <a:bodyPr/>
                    <a:lstStyle/>
                    <a:p>
                      <a:pPr>
                        <a:lnSpc>
                          <a:spcPct val="100000"/>
                        </a:lnSpc>
                      </a:pPr>
                      <a:endParaRPr sz="1800">
                        <a:latin typeface="Times New Roman"/>
                        <a:cs typeface="Times New Roman"/>
                      </a:endParaRPr>
                    </a:p>
                  </a:txBody>
                  <a:tcPr marL="0" marR="0" marT="0" marB="0"/>
                </a:tc>
                <a:tc>
                  <a:txBody>
                    <a:bodyPr/>
                    <a:lstStyle/>
                    <a:p>
                      <a:pPr marL="669925">
                        <a:lnSpc>
                          <a:spcPct val="100000"/>
                        </a:lnSpc>
                        <a:spcBef>
                          <a:spcPts val="430"/>
                        </a:spcBef>
                      </a:pPr>
                      <a:r>
                        <a:rPr sz="1850" spc="40" dirty="0">
                          <a:solidFill>
                            <a:srgbClr val="484848"/>
                          </a:solidFill>
                          <a:latin typeface="Arial"/>
                          <a:cs typeface="Arial"/>
                        </a:rPr>
                        <a:t>Left</a:t>
                      </a:r>
                      <a:r>
                        <a:rPr sz="1850" spc="155" dirty="0">
                          <a:solidFill>
                            <a:srgbClr val="484848"/>
                          </a:solidFill>
                          <a:latin typeface="Arial"/>
                          <a:cs typeface="Arial"/>
                        </a:rPr>
                        <a:t> </a:t>
                      </a:r>
                      <a:r>
                        <a:rPr sz="1850" spc="65" dirty="0">
                          <a:solidFill>
                            <a:srgbClr val="4D4D4D"/>
                          </a:solidFill>
                          <a:latin typeface="Arial"/>
                          <a:cs typeface="Arial"/>
                        </a:rPr>
                        <a:t>shift</a:t>
                      </a:r>
                      <a:endParaRPr sz="1850">
                        <a:latin typeface="Arial"/>
                        <a:cs typeface="Arial"/>
                      </a:endParaRPr>
                    </a:p>
                  </a:txBody>
                  <a:tcPr marL="0" marR="0" marT="54610" marB="0"/>
                </a:tc>
                <a:tc>
                  <a:txBody>
                    <a:bodyPr/>
                    <a:lstStyle/>
                    <a:p>
                      <a:pPr marR="24130" algn="r">
                        <a:lnSpc>
                          <a:spcPct val="100000"/>
                        </a:lnSpc>
                        <a:spcBef>
                          <a:spcPts val="430"/>
                        </a:spcBef>
                      </a:pPr>
                      <a:r>
                        <a:rPr sz="1850" spc="45" dirty="0">
                          <a:solidFill>
                            <a:srgbClr val="4D4D4D"/>
                          </a:solidFill>
                          <a:latin typeface="Arial"/>
                          <a:cs typeface="Arial"/>
                        </a:rPr>
                        <a:t>Binary</a:t>
                      </a:r>
                      <a:endParaRPr sz="1850">
                        <a:latin typeface="Arial"/>
                        <a:cs typeface="Arial"/>
                      </a:endParaRPr>
                    </a:p>
                  </a:txBody>
                  <a:tcPr marL="0" marR="0" marT="54610" marB="0"/>
                </a:tc>
              </a:tr>
              <a:tr h="405543">
                <a:tc>
                  <a:txBody>
                    <a:bodyPr/>
                    <a:lstStyle/>
                    <a:p>
                      <a:pPr>
                        <a:lnSpc>
                          <a:spcPct val="100000"/>
                        </a:lnSpc>
                      </a:pPr>
                      <a:endParaRPr sz="1800">
                        <a:latin typeface="Times New Roman"/>
                        <a:cs typeface="Times New Roman"/>
                      </a:endParaRPr>
                    </a:p>
                  </a:txBody>
                  <a:tcPr marL="0" marR="0" marT="0" marB="0"/>
                </a:tc>
                <a:tc>
                  <a:txBody>
                    <a:bodyPr/>
                    <a:lstStyle/>
                    <a:p>
                      <a:pPr marL="669925">
                        <a:lnSpc>
                          <a:spcPct val="100000"/>
                        </a:lnSpc>
                        <a:spcBef>
                          <a:spcPts val="409"/>
                        </a:spcBef>
                      </a:pPr>
                      <a:r>
                        <a:rPr sz="1850" spc="40" dirty="0">
                          <a:solidFill>
                            <a:srgbClr val="4D4D4D"/>
                          </a:solidFill>
                          <a:latin typeface="Arial"/>
                          <a:cs typeface="Arial"/>
                        </a:rPr>
                        <a:t>Left </a:t>
                      </a:r>
                      <a:r>
                        <a:rPr sz="1850" spc="65" dirty="0">
                          <a:solidFill>
                            <a:srgbClr val="4D4D4D"/>
                          </a:solidFill>
                          <a:latin typeface="Arial"/>
                          <a:cs typeface="Arial"/>
                        </a:rPr>
                        <a:t>shift</a:t>
                      </a:r>
                      <a:r>
                        <a:rPr sz="1850" spc="265" dirty="0">
                          <a:solidFill>
                            <a:srgbClr val="4D4D4D"/>
                          </a:solidFill>
                          <a:latin typeface="Arial"/>
                          <a:cs typeface="Arial"/>
                        </a:rPr>
                        <a:t> </a:t>
                      </a:r>
                      <a:r>
                        <a:rPr sz="1850" spc="40" dirty="0">
                          <a:solidFill>
                            <a:srgbClr val="4B4B4B"/>
                          </a:solidFill>
                          <a:latin typeface="Arial"/>
                          <a:cs typeface="Arial"/>
                        </a:rPr>
                        <a:t>assignment</a:t>
                      </a:r>
                      <a:endParaRPr sz="1850">
                        <a:latin typeface="Arial"/>
                        <a:cs typeface="Arial"/>
                      </a:endParaRPr>
                    </a:p>
                  </a:txBody>
                  <a:tcPr marL="0" marR="0" marT="52069" marB="0"/>
                </a:tc>
                <a:tc>
                  <a:txBody>
                    <a:bodyPr/>
                    <a:lstStyle/>
                    <a:p>
                      <a:pPr marR="24130" algn="r">
                        <a:lnSpc>
                          <a:spcPct val="100000"/>
                        </a:lnSpc>
                        <a:spcBef>
                          <a:spcPts val="409"/>
                        </a:spcBef>
                      </a:pPr>
                      <a:r>
                        <a:rPr sz="1850" spc="45" dirty="0">
                          <a:solidFill>
                            <a:srgbClr val="4D4D4D"/>
                          </a:solidFill>
                          <a:latin typeface="Arial"/>
                          <a:cs typeface="Arial"/>
                        </a:rPr>
                        <a:t>Binary</a:t>
                      </a:r>
                      <a:endParaRPr sz="1850">
                        <a:latin typeface="Arial"/>
                        <a:cs typeface="Arial"/>
                      </a:endParaRPr>
                    </a:p>
                  </a:txBody>
                  <a:tcPr marL="0" marR="0" marT="52069" marB="0"/>
                </a:tc>
              </a:tr>
              <a:tr h="342217">
                <a:tc>
                  <a:txBody>
                    <a:bodyPr/>
                    <a:lstStyle/>
                    <a:p>
                      <a:pPr>
                        <a:lnSpc>
                          <a:spcPct val="100000"/>
                        </a:lnSpc>
                      </a:pPr>
                      <a:endParaRPr sz="1800">
                        <a:latin typeface="Times New Roman"/>
                        <a:cs typeface="Times New Roman"/>
                      </a:endParaRPr>
                    </a:p>
                  </a:txBody>
                  <a:tcPr marL="0" marR="0" marT="0" marB="0"/>
                </a:tc>
                <a:tc>
                  <a:txBody>
                    <a:bodyPr/>
                    <a:lstStyle/>
                    <a:p>
                      <a:pPr marL="669290">
                        <a:lnSpc>
                          <a:spcPts val="2210"/>
                        </a:lnSpc>
                        <a:spcBef>
                          <a:spcPts val="384"/>
                        </a:spcBef>
                      </a:pPr>
                      <a:r>
                        <a:rPr sz="1900" spc="-70" dirty="0">
                          <a:solidFill>
                            <a:srgbClr val="4B4B4B"/>
                          </a:solidFill>
                          <a:latin typeface="Arial"/>
                          <a:cs typeface="Arial"/>
                        </a:rPr>
                        <a:t>Less </a:t>
                      </a:r>
                      <a:r>
                        <a:rPr sz="1900" spc="70" dirty="0">
                          <a:solidFill>
                            <a:srgbClr val="4B4B4B"/>
                          </a:solidFill>
                          <a:latin typeface="Arial"/>
                          <a:cs typeface="Arial"/>
                        </a:rPr>
                        <a:t>than </a:t>
                      </a:r>
                      <a:r>
                        <a:rPr sz="1900" spc="45" dirty="0">
                          <a:solidFill>
                            <a:srgbClr val="4D4D4D"/>
                          </a:solidFill>
                          <a:latin typeface="Arial"/>
                          <a:cs typeface="Arial"/>
                        </a:rPr>
                        <a:t>or </a:t>
                      </a:r>
                      <a:r>
                        <a:rPr sz="1900" dirty="0">
                          <a:solidFill>
                            <a:srgbClr val="4B4B4B"/>
                          </a:solidFill>
                          <a:latin typeface="Arial"/>
                          <a:cs typeface="Arial"/>
                        </a:rPr>
                        <a:t>equal</a:t>
                      </a:r>
                      <a:r>
                        <a:rPr sz="1900" spc="-25" dirty="0">
                          <a:solidFill>
                            <a:srgbClr val="4B4B4B"/>
                          </a:solidFill>
                          <a:latin typeface="Arial"/>
                          <a:cs typeface="Arial"/>
                        </a:rPr>
                        <a:t> </a:t>
                      </a:r>
                      <a:r>
                        <a:rPr sz="1900" dirty="0">
                          <a:solidFill>
                            <a:srgbClr val="4F4F4F"/>
                          </a:solidFill>
                          <a:latin typeface="Arial"/>
                          <a:cs typeface="Arial"/>
                        </a:rPr>
                        <a:t>to</a:t>
                      </a:r>
                      <a:endParaRPr sz="1900">
                        <a:latin typeface="Arial"/>
                        <a:cs typeface="Arial"/>
                      </a:endParaRPr>
                    </a:p>
                  </a:txBody>
                  <a:tcPr marL="0" marR="0" marT="48894" marB="0"/>
                </a:tc>
                <a:tc>
                  <a:txBody>
                    <a:bodyPr/>
                    <a:lstStyle/>
                    <a:p>
                      <a:pPr marR="27305" algn="r">
                        <a:lnSpc>
                          <a:spcPts val="2210"/>
                        </a:lnSpc>
                        <a:spcBef>
                          <a:spcPts val="384"/>
                        </a:spcBef>
                      </a:pPr>
                      <a:r>
                        <a:rPr sz="1900" spc="20" dirty="0">
                          <a:solidFill>
                            <a:srgbClr val="4B4B4B"/>
                          </a:solidFill>
                          <a:latin typeface="Arial"/>
                          <a:cs typeface="Arial"/>
                        </a:rPr>
                        <a:t>Binary</a:t>
                      </a:r>
                      <a:endParaRPr sz="1900">
                        <a:latin typeface="Arial"/>
                        <a:cs typeface="Arial"/>
                      </a:endParaRPr>
                    </a:p>
                  </a:txBody>
                  <a:tcPr marL="0" marR="0" marT="48894" marB="0"/>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155700" y="425450"/>
            <a:ext cx="7524115" cy="1084911"/>
          </a:xfrm>
          <a:prstGeom prst="rect">
            <a:avLst/>
          </a:prstGeom>
        </p:spPr>
        <p:txBody>
          <a:bodyPr vert="horz" wrap="square" lIns="0" tIns="58419" rIns="0" bIns="0" rtlCol="0">
            <a:spAutoFit/>
          </a:bodyPr>
          <a:lstStyle/>
          <a:p>
            <a:pPr marL="12700" marR="5080" indent="1315720" algn="ctr">
              <a:lnSpc>
                <a:spcPts val="4029"/>
              </a:lnSpc>
              <a:spcBef>
                <a:spcPts val="459"/>
              </a:spcBef>
            </a:pPr>
            <a:r>
              <a:rPr lang="en-US" sz="3550" b="0" spc="-150" dirty="0" smtClean="0">
                <a:solidFill>
                  <a:srgbClr val="11AAE4"/>
                </a:solidFill>
                <a:latin typeface="Bookman Old Style"/>
                <a:cs typeface="Bookman Old Style"/>
              </a:rPr>
              <a:t>Types of operators based on operations</a:t>
            </a:r>
            <a:endParaRPr sz="3550">
              <a:latin typeface="Bookman Old Style"/>
              <a:cs typeface="Bookman Old Style"/>
            </a:endParaRPr>
          </a:p>
        </p:txBody>
      </p:sp>
      <p:sp>
        <p:nvSpPr>
          <p:cNvPr id="5" name="object 5"/>
          <p:cNvSpPr txBox="1"/>
          <p:nvPr/>
        </p:nvSpPr>
        <p:spPr>
          <a:xfrm>
            <a:off x="1174910" y="1710587"/>
            <a:ext cx="4754880" cy="1517082"/>
          </a:xfrm>
          <a:prstGeom prst="rect">
            <a:avLst/>
          </a:prstGeom>
        </p:spPr>
        <p:txBody>
          <a:bodyPr vert="horz" wrap="square" lIns="0" tIns="17145" rIns="0" bIns="0" rtlCol="0">
            <a:spAutoFit/>
          </a:bodyPr>
          <a:lstStyle/>
          <a:p>
            <a:pPr marL="30480" marR="5080" indent="-18415">
              <a:lnSpc>
                <a:spcPct val="118700"/>
              </a:lnSpc>
              <a:spcBef>
                <a:spcPts val="135"/>
              </a:spcBef>
              <a:buFont typeface="Wingdings" pitchFamily="2" charset="2"/>
              <a:buChar char="Ø"/>
              <a:tabLst>
                <a:tab pos="1396365" algn="l"/>
              </a:tabLst>
            </a:pPr>
            <a:r>
              <a:rPr lang="en-US" sz="2650" b="0" spc="-70" dirty="0" smtClean="0">
                <a:solidFill>
                  <a:srgbClr val="F60101"/>
                </a:solidFill>
                <a:latin typeface="Bookman Old Style"/>
                <a:cs typeface="Bookman Old Style"/>
              </a:rPr>
              <a:t>  </a:t>
            </a:r>
            <a:r>
              <a:rPr sz="2650" b="0" spc="-70" smtClean="0">
                <a:solidFill>
                  <a:srgbClr val="F60101"/>
                </a:solidFill>
                <a:latin typeface="Bookman Old Style"/>
                <a:cs typeface="Bookman Old Style"/>
              </a:rPr>
              <a:t>Arithmetic </a:t>
            </a:r>
            <a:r>
              <a:rPr sz="2650" b="0" spc="-114">
                <a:solidFill>
                  <a:srgbClr val="E8080A"/>
                </a:solidFill>
                <a:latin typeface="Bookman Old Style"/>
                <a:cs typeface="Bookman Old Style"/>
              </a:rPr>
              <a:t>Operator  </a:t>
            </a:r>
            <a:endParaRPr lang="en-US" sz="2650" b="0" spc="-114" dirty="0" smtClean="0">
              <a:solidFill>
                <a:srgbClr val="E8080A"/>
              </a:solidFill>
              <a:latin typeface="Bookman Old Style"/>
              <a:cs typeface="Bookman Old Style"/>
            </a:endParaRPr>
          </a:p>
          <a:p>
            <a:pPr marL="30480" marR="5080" indent="-18415">
              <a:lnSpc>
                <a:spcPct val="118700"/>
              </a:lnSpc>
              <a:spcBef>
                <a:spcPts val="135"/>
              </a:spcBef>
              <a:buFont typeface="Wingdings" pitchFamily="2" charset="2"/>
              <a:buChar char="Ø"/>
              <a:tabLst>
                <a:tab pos="1396365" algn="l"/>
              </a:tabLst>
            </a:pPr>
            <a:r>
              <a:rPr lang="en-US" sz="2700" spc="-80" dirty="0" smtClean="0">
                <a:solidFill>
                  <a:srgbClr val="FD0100"/>
                </a:solidFill>
                <a:latin typeface="Courier New"/>
                <a:cs typeface="Courier New"/>
              </a:rPr>
              <a:t> </a:t>
            </a:r>
            <a:r>
              <a:rPr sz="2700" spc="-80" smtClean="0">
                <a:solidFill>
                  <a:srgbClr val="FD0100"/>
                </a:solidFill>
                <a:latin typeface="Courier New"/>
                <a:cs typeface="Courier New"/>
              </a:rPr>
              <a:t>AssgnmeniOperaior </a:t>
            </a:r>
            <a:endParaRPr lang="en-US" sz="2700" spc="-80" dirty="0" smtClean="0">
              <a:solidFill>
                <a:srgbClr val="FD0100"/>
              </a:solidFill>
              <a:latin typeface="Courier New"/>
              <a:cs typeface="Courier New"/>
            </a:endParaRPr>
          </a:p>
          <a:p>
            <a:pPr marL="30480" marR="5080" indent="-18415">
              <a:lnSpc>
                <a:spcPct val="118700"/>
              </a:lnSpc>
              <a:spcBef>
                <a:spcPts val="135"/>
              </a:spcBef>
              <a:buFont typeface="Wingdings" pitchFamily="2" charset="2"/>
              <a:buChar char="Ø"/>
              <a:tabLst>
                <a:tab pos="1396365" algn="l"/>
              </a:tabLst>
            </a:pPr>
            <a:r>
              <a:rPr lang="en-US" sz="2700" spc="-295" dirty="0" smtClean="0">
                <a:solidFill>
                  <a:srgbClr val="F90001"/>
                </a:solidFill>
                <a:latin typeface="Courier New"/>
                <a:cs typeface="Courier New"/>
              </a:rPr>
              <a:t> </a:t>
            </a:r>
            <a:r>
              <a:rPr sz="2700" spc="-295" smtClean="0">
                <a:solidFill>
                  <a:srgbClr val="F90001"/>
                </a:solidFill>
                <a:latin typeface="Courier New"/>
                <a:cs typeface="Courier New"/>
              </a:rPr>
              <a:t>+ </a:t>
            </a:r>
            <a:r>
              <a:rPr sz="2700" spc="165" dirty="0">
                <a:solidFill>
                  <a:srgbClr val="E60705"/>
                </a:solidFill>
                <a:latin typeface="Courier New"/>
                <a:cs typeface="Courier New"/>
              </a:rPr>
              <a:t>+</a:t>
            </a:r>
            <a:r>
              <a:rPr sz="2700" spc="-1395" dirty="0">
                <a:solidFill>
                  <a:srgbClr val="E60705"/>
                </a:solidFill>
                <a:latin typeface="Courier New"/>
                <a:cs typeface="Courier New"/>
              </a:rPr>
              <a:t> </a:t>
            </a:r>
            <a:r>
              <a:rPr sz="2700" spc="-145" dirty="0">
                <a:solidFill>
                  <a:srgbClr val="EB0C0A"/>
                </a:solidFill>
                <a:latin typeface="Courier New"/>
                <a:cs typeface="Courier New"/>
              </a:rPr>
              <a:t>and--Operator</a:t>
            </a:r>
            <a:endParaRPr sz="2700">
              <a:latin typeface="Courier New"/>
              <a:cs typeface="Courier New"/>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961276" y="2341727"/>
            <a:ext cx="423545" cy="177165"/>
            <a:chOff x="9961276" y="2341727"/>
            <a:chExt cx="423545" cy="177165"/>
          </a:xfrm>
        </p:grpSpPr>
        <p:pic>
          <p:nvPicPr>
            <p:cNvPr id="3" name="object 3"/>
            <p:cNvPicPr/>
            <p:nvPr/>
          </p:nvPicPr>
          <p:blipFill>
            <a:blip r:embed="rId2" cstate="print"/>
            <a:stretch>
              <a:fillRect/>
            </a:stretch>
          </p:blipFill>
          <p:spPr>
            <a:xfrm>
              <a:off x="9961276" y="2341727"/>
              <a:ext cx="423085" cy="177105"/>
            </a:xfrm>
            <a:prstGeom prst="rect">
              <a:avLst/>
            </a:prstGeom>
          </p:spPr>
        </p:pic>
        <p:sp>
          <p:nvSpPr>
            <p:cNvPr id="4" name="object 4"/>
            <p:cNvSpPr/>
            <p:nvPr/>
          </p:nvSpPr>
          <p:spPr>
            <a:xfrm>
              <a:off x="9961276" y="2341727"/>
              <a:ext cx="413384" cy="167640"/>
            </a:xfrm>
            <a:custGeom>
              <a:avLst/>
              <a:gdLst/>
              <a:ahLst/>
              <a:cxnLst/>
              <a:rect l="l" t="t" r="r" b="b"/>
              <a:pathLst>
                <a:path w="413384" h="167639">
                  <a:moveTo>
                    <a:pt x="413245" y="167266"/>
                  </a:moveTo>
                  <a:lnTo>
                    <a:pt x="0" y="167266"/>
                  </a:lnTo>
                  <a:lnTo>
                    <a:pt x="0" y="0"/>
                  </a:lnTo>
                  <a:lnTo>
                    <a:pt x="413245" y="0"/>
                  </a:lnTo>
                  <a:lnTo>
                    <a:pt x="413245" y="167266"/>
                  </a:lnTo>
                  <a:close/>
                </a:path>
              </a:pathLst>
            </a:custGeom>
            <a:solidFill>
              <a:srgbClr val="FDCAB6"/>
            </a:solidFill>
          </p:spPr>
          <p:txBody>
            <a:bodyPr wrap="square" lIns="0" tIns="0" rIns="0" bIns="0" rtlCol="0"/>
            <a:lstStyle/>
            <a:p>
              <a:endParaRPr/>
            </a:p>
          </p:txBody>
        </p:sp>
      </p:grpSp>
      <p:grpSp>
        <p:nvGrpSpPr>
          <p:cNvPr id="5" name="object 5"/>
          <p:cNvGrpSpPr/>
          <p:nvPr/>
        </p:nvGrpSpPr>
        <p:grpSpPr>
          <a:xfrm>
            <a:off x="9961276" y="2804170"/>
            <a:ext cx="423545" cy="177165"/>
            <a:chOff x="9961276" y="2804170"/>
            <a:chExt cx="423545" cy="177165"/>
          </a:xfrm>
        </p:grpSpPr>
        <p:pic>
          <p:nvPicPr>
            <p:cNvPr id="6" name="object 6"/>
            <p:cNvPicPr/>
            <p:nvPr/>
          </p:nvPicPr>
          <p:blipFill>
            <a:blip r:embed="rId2" cstate="print"/>
            <a:stretch>
              <a:fillRect/>
            </a:stretch>
          </p:blipFill>
          <p:spPr>
            <a:xfrm>
              <a:off x="9961276" y="2804170"/>
              <a:ext cx="423085" cy="177105"/>
            </a:xfrm>
            <a:prstGeom prst="rect">
              <a:avLst/>
            </a:prstGeom>
          </p:spPr>
        </p:pic>
        <p:sp>
          <p:nvSpPr>
            <p:cNvPr id="7" name="object 7"/>
            <p:cNvSpPr/>
            <p:nvPr/>
          </p:nvSpPr>
          <p:spPr>
            <a:xfrm>
              <a:off x="9961276" y="2804170"/>
              <a:ext cx="413384" cy="167640"/>
            </a:xfrm>
            <a:custGeom>
              <a:avLst/>
              <a:gdLst/>
              <a:ahLst/>
              <a:cxnLst/>
              <a:rect l="l" t="t" r="r" b="b"/>
              <a:pathLst>
                <a:path w="413384" h="167639">
                  <a:moveTo>
                    <a:pt x="413245" y="167266"/>
                  </a:moveTo>
                  <a:lnTo>
                    <a:pt x="0" y="167266"/>
                  </a:lnTo>
                  <a:lnTo>
                    <a:pt x="0" y="0"/>
                  </a:lnTo>
                  <a:lnTo>
                    <a:pt x="413245" y="0"/>
                  </a:lnTo>
                  <a:lnTo>
                    <a:pt x="413245" y="167266"/>
                  </a:lnTo>
                  <a:close/>
                </a:path>
              </a:pathLst>
            </a:custGeom>
            <a:solidFill>
              <a:srgbClr val="FDCAB6"/>
            </a:solidFill>
          </p:spPr>
          <p:txBody>
            <a:bodyPr wrap="square" lIns="0" tIns="0" rIns="0" bIns="0" rtlCol="0"/>
            <a:lstStyle/>
            <a:p>
              <a:endParaRPr/>
            </a:p>
          </p:txBody>
        </p:sp>
      </p:grpSp>
      <p:grpSp>
        <p:nvGrpSpPr>
          <p:cNvPr id="8" name="object 8"/>
          <p:cNvGrpSpPr/>
          <p:nvPr/>
        </p:nvGrpSpPr>
        <p:grpSpPr>
          <a:xfrm>
            <a:off x="9961276" y="3040310"/>
            <a:ext cx="423545" cy="147955"/>
            <a:chOff x="9961276" y="3040310"/>
            <a:chExt cx="423545" cy="147955"/>
          </a:xfrm>
        </p:grpSpPr>
        <p:pic>
          <p:nvPicPr>
            <p:cNvPr id="9" name="object 9"/>
            <p:cNvPicPr/>
            <p:nvPr/>
          </p:nvPicPr>
          <p:blipFill>
            <a:blip r:embed="rId3" cstate="print"/>
            <a:stretch>
              <a:fillRect/>
            </a:stretch>
          </p:blipFill>
          <p:spPr>
            <a:xfrm>
              <a:off x="9961276" y="3040310"/>
              <a:ext cx="423085" cy="147587"/>
            </a:xfrm>
            <a:prstGeom prst="rect">
              <a:avLst/>
            </a:prstGeom>
          </p:spPr>
        </p:pic>
        <p:sp>
          <p:nvSpPr>
            <p:cNvPr id="10" name="object 10"/>
            <p:cNvSpPr/>
            <p:nvPr/>
          </p:nvSpPr>
          <p:spPr>
            <a:xfrm>
              <a:off x="9961276" y="3040310"/>
              <a:ext cx="413384" cy="137795"/>
            </a:xfrm>
            <a:custGeom>
              <a:avLst/>
              <a:gdLst/>
              <a:ahLst/>
              <a:cxnLst/>
              <a:rect l="l" t="t" r="r" b="b"/>
              <a:pathLst>
                <a:path w="413384" h="137794">
                  <a:moveTo>
                    <a:pt x="413245" y="137748"/>
                  </a:moveTo>
                  <a:lnTo>
                    <a:pt x="0" y="137748"/>
                  </a:lnTo>
                  <a:lnTo>
                    <a:pt x="0" y="0"/>
                  </a:lnTo>
                  <a:lnTo>
                    <a:pt x="413245" y="0"/>
                  </a:lnTo>
                  <a:lnTo>
                    <a:pt x="413245" y="137748"/>
                  </a:lnTo>
                  <a:close/>
                </a:path>
              </a:pathLst>
            </a:custGeom>
            <a:solidFill>
              <a:srgbClr val="FDCAB6"/>
            </a:solidFill>
          </p:spPr>
          <p:txBody>
            <a:bodyPr wrap="square" lIns="0" tIns="0" rIns="0" bIns="0" rtlCol="0"/>
            <a:lstStyle/>
            <a:p>
              <a:endParaRPr/>
            </a:p>
          </p:txBody>
        </p:sp>
      </p:grpSp>
      <p:grpSp>
        <p:nvGrpSpPr>
          <p:cNvPr id="11" name="object 11"/>
          <p:cNvGrpSpPr/>
          <p:nvPr/>
        </p:nvGrpSpPr>
        <p:grpSpPr>
          <a:xfrm>
            <a:off x="9961276" y="3463395"/>
            <a:ext cx="423545" cy="177165"/>
            <a:chOff x="9961276" y="3463395"/>
            <a:chExt cx="423545" cy="177165"/>
          </a:xfrm>
        </p:grpSpPr>
        <p:pic>
          <p:nvPicPr>
            <p:cNvPr id="12" name="object 12"/>
            <p:cNvPicPr/>
            <p:nvPr/>
          </p:nvPicPr>
          <p:blipFill>
            <a:blip r:embed="rId2" cstate="print"/>
            <a:stretch>
              <a:fillRect/>
            </a:stretch>
          </p:blipFill>
          <p:spPr>
            <a:xfrm>
              <a:off x="9961276" y="3463395"/>
              <a:ext cx="423085" cy="177105"/>
            </a:xfrm>
            <a:prstGeom prst="rect">
              <a:avLst/>
            </a:prstGeom>
          </p:spPr>
        </p:pic>
        <p:sp>
          <p:nvSpPr>
            <p:cNvPr id="13" name="object 13"/>
            <p:cNvSpPr/>
            <p:nvPr/>
          </p:nvSpPr>
          <p:spPr>
            <a:xfrm>
              <a:off x="9961276" y="3463395"/>
              <a:ext cx="413384" cy="167640"/>
            </a:xfrm>
            <a:custGeom>
              <a:avLst/>
              <a:gdLst/>
              <a:ahLst/>
              <a:cxnLst/>
              <a:rect l="l" t="t" r="r" b="b"/>
              <a:pathLst>
                <a:path w="413384" h="167639">
                  <a:moveTo>
                    <a:pt x="413245" y="167266"/>
                  </a:moveTo>
                  <a:lnTo>
                    <a:pt x="0" y="167266"/>
                  </a:lnTo>
                  <a:lnTo>
                    <a:pt x="0" y="0"/>
                  </a:lnTo>
                  <a:lnTo>
                    <a:pt x="413245" y="0"/>
                  </a:lnTo>
                  <a:lnTo>
                    <a:pt x="413245" y="167266"/>
                  </a:lnTo>
                  <a:close/>
                </a:path>
              </a:pathLst>
            </a:custGeom>
            <a:solidFill>
              <a:srgbClr val="FDCAB6"/>
            </a:solidFill>
          </p:spPr>
          <p:txBody>
            <a:bodyPr wrap="square" lIns="0" tIns="0" rIns="0" bIns="0" rtlCol="0"/>
            <a:lstStyle/>
            <a:p>
              <a:endParaRPr/>
            </a:p>
          </p:txBody>
        </p:sp>
      </p:grpSp>
      <p:grpSp>
        <p:nvGrpSpPr>
          <p:cNvPr id="14" name="object 14"/>
          <p:cNvGrpSpPr/>
          <p:nvPr/>
        </p:nvGrpSpPr>
        <p:grpSpPr>
          <a:xfrm>
            <a:off x="9961276" y="3925837"/>
            <a:ext cx="423545" cy="177165"/>
            <a:chOff x="9961276" y="3925837"/>
            <a:chExt cx="423545" cy="177165"/>
          </a:xfrm>
        </p:grpSpPr>
        <p:pic>
          <p:nvPicPr>
            <p:cNvPr id="15" name="object 15"/>
            <p:cNvPicPr/>
            <p:nvPr/>
          </p:nvPicPr>
          <p:blipFill>
            <a:blip r:embed="rId2" cstate="print"/>
            <a:stretch>
              <a:fillRect/>
            </a:stretch>
          </p:blipFill>
          <p:spPr>
            <a:xfrm>
              <a:off x="9961276" y="3925837"/>
              <a:ext cx="423085" cy="177105"/>
            </a:xfrm>
            <a:prstGeom prst="rect">
              <a:avLst/>
            </a:prstGeom>
          </p:spPr>
        </p:pic>
        <p:sp>
          <p:nvSpPr>
            <p:cNvPr id="16" name="object 16"/>
            <p:cNvSpPr/>
            <p:nvPr/>
          </p:nvSpPr>
          <p:spPr>
            <a:xfrm>
              <a:off x="9961276" y="3925837"/>
              <a:ext cx="413384" cy="167640"/>
            </a:xfrm>
            <a:custGeom>
              <a:avLst/>
              <a:gdLst/>
              <a:ahLst/>
              <a:cxnLst/>
              <a:rect l="l" t="t" r="r" b="b"/>
              <a:pathLst>
                <a:path w="413384" h="167639">
                  <a:moveTo>
                    <a:pt x="413245" y="167266"/>
                  </a:moveTo>
                  <a:lnTo>
                    <a:pt x="0" y="167266"/>
                  </a:lnTo>
                  <a:lnTo>
                    <a:pt x="0" y="0"/>
                  </a:lnTo>
                  <a:lnTo>
                    <a:pt x="413245" y="0"/>
                  </a:lnTo>
                  <a:lnTo>
                    <a:pt x="413245" y="167266"/>
                  </a:lnTo>
                  <a:close/>
                </a:path>
              </a:pathLst>
            </a:custGeom>
            <a:solidFill>
              <a:srgbClr val="FDCAB6"/>
            </a:solidFill>
          </p:spPr>
          <p:txBody>
            <a:bodyPr wrap="square" lIns="0" tIns="0" rIns="0" bIns="0" rtlCol="0"/>
            <a:lstStyle/>
            <a:p>
              <a:endParaRPr/>
            </a:p>
          </p:txBody>
        </p:sp>
      </p:grpSp>
      <p:grpSp>
        <p:nvGrpSpPr>
          <p:cNvPr id="17" name="object 17"/>
          <p:cNvGrpSpPr/>
          <p:nvPr/>
        </p:nvGrpSpPr>
        <p:grpSpPr>
          <a:xfrm>
            <a:off x="9961276" y="4171817"/>
            <a:ext cx="423545" cy="128270"/>
            <a:chOff x="9961276" y="4171817"/>
            <a:chExt cx="423545" cy="128270"/>
          </a:xfrm>
        </p:grpSpPr>
        <p:pic>
          <p:nvPicPr>
            <p:cNvPr id="18" name="object 18"/>
            <p:cNvPicPr/>
            <p:nvPr/>
          </p:nvPicPr>
          <p:blipFill>
            <a:blip r:embed="rId4" cstate="print"/>
            <a:stretch>
              <a:fillRect/>
            </a:stretch>
          </p:blipFill>
          <p:spPr>
            <a:xfrm>
              <a:off x="9961276" y="4171817"/>
              <a:ext cx="423085" cy="127909"/>
            </a:xfrm>
            <a:prstGeom prst="rect">
              <a:avLst/>
            </a:prstGeom>
          </p:spPr>
        </p:pic>
        <p:sp>
          <p:nvSpPr>
            <p:cNvPr id="19" name="object 19"/>
            <p:cNvSpPr/>
            <p:nvPr/>
          </p:nvSpPr>
          <p:spPr>
            <a:xfrm>
              <a:off x="9961276" y="4171817"/>
              <a:ext cx="413384" cy="118110"/>
            </a:xfrm>
            <a:custGeom>
              <a:avLst/>
              <a:gdLst/>
              <a:ahLst/>
              <a:cxnLst/>
              <a:rect l="l" t="t" r="r" b="b"/>
              <a:pathLst>
                <a:path w="413384" h="118110">
                  <a:moveTo>
                    <a:pt x="413245" y="118070"/>
                  </a:moveTo>
                  <a:lnTo>
                    <a:pt x="0" y="118070"/>
                  </a:lnTo>
                  <a:lnTo>
                    <a:pt x="0" y="0"/>
                  </a:lnTo>
                  <a:lnTo>
                    <a:pt x="413245" y="0"/>
                  </a:lnTo>
                  <a:lnTo>
                    <a:pt x="413245" y="118070"/>
                  </a:lnTo>
                  <a:close/>
                </a:path>
              </a:pathLst>
            </a:custGeom>
            <a:solidFill>
              <a:srgbClr val="FDCAB6"/>
            </a:solidFill>
          </p:spPr>
          <p:txBody>
            <a:bodyPr wrap="square" lIns="0" tIns="0" rIns="0" bIns="0" rtlCol="0"/>
            <a:lstStyle/>
            <a:p>
              <a:endParaRPr/>
            </a:p>
          </p:txBody>
        </p:sp>
      </p:grpSp>
      <p:grpSp>
        <p:nvGrpSpPr>
          <p:cNvPr id="20" name="object 20"/>
          <p:cNvGrpSpPr/>
          <p:nvPr/>
        </p:nvGrpSpPr>
        <p:grpSpPr>
          <a:xfrm>
            <a:off x="9961276" y="4575224"/>
            <a:ext cx="423545" cy="177165"/>
            <a:chOff x="9961276" y="4575224"/>
            <a:chExt cx="423545" cy="177165"/>
          </a:xfrm>
        </p:grpSpPr>
        <p:pic>
          <p:nvPicPr>
            <p:cNvPr id="21" name="object 21"/>
            <p:cNvPicPr/>
            <p:nvPr/>
          </p:nvPicPr>
          <p:blipFill>
            <a:blip r:embed="rId2" cstate="print"/>
            <a:stretch>
              <a:fillRect/>
            </a:stretch>
          </p:blipFill>
          <p:spPr>
            <a:xfrm>
              <a:off x="9961276" y="4575224"/>
              <a:ext cx="423085" cy="177105"/>
            </a:xfrm>
            <a:prstGeom prst="rect">
              <a:avLst/>
            </a:prstGeom>
          </p:spPr>
        </p:pic>
        <p:sp>
          <p:nvSpPr>
            <p:cNvPr id="22" name="object 22"/>
            <p:cNvSpPr/>
            <p:nvPr/>
          </p:nvSpPr>
          <p:spPr>
            <a:xfrm>
              <a:off x="9961276" y="4575224"/>
              <a:ext cx="413384" cy="167640"/>
            </a:xfrm>
            <a:custGeom>
              <a:avLst/>
              <a:gdLst/>
              <a:ahLst/>
              <a:cxnLst/>
              <a:rect l="l" t="t" r="r" b="b"/>
              <a:pathLst>
                <a:path w="413384" h="167639">
                  <a:moveTo>
                    <a:pt x="413245" y="167266"/>
                  </a:moveTo>
                  <a:lnTo>
                    <a:pt x="0" y="167266"/>
                  </a:lnTo>
                  <a:lnTo>
                    <a:pt x="0" y="0"/>
                  </a:lnTo>
                  <a:lnTo>
                    <a:pt x="413245" y="0"/>
                  </a:lnTo>
                  <a:lnTo>
                    <a:pt x="413245" y="167266"/>
                  </a:lnTo>
                  <a:close/>
                </a:path>
              </a:pathLst>
            </a:custGeom>
            <a:solidFill>
              <a:srgbClr val="FDCAB6"/>
            </a:solidFill>
          </p:spPr>
          <p:txBody>
            <a:bodyPr wrap="square" lIns="0" tIns="0" rIns="0" bIns="0" rtlCol="0"/>
            <a:lstStyle/>
            <a:p>
              <a:endParaRPr/>
            </a:p>
          </p:txBody>
        </p:sp>
      </p:grpSp>
      <p:grpSp>
        <p:nvGrpSpPr>
          <p:cNvPr id="23" name="object 23"/>
          <p:cNvGrpSpPr/>
          <p:nvPr/>
        </p:nvGrpSpPr>
        <p:grpSpPr>
          <a:xfrm>
            <a:off x="9961276" y="4811365"/>
            <a:ext cx="423545" cy="177165"/>
            <a:chOff x="9961276" y="4811365"/>
            <a:chExt cx="423545" cy="177165"/>
          </a:xfrm>
        </p:grpSpPr>
        <p:pic>
          <p:nvPicPr>
            <p:cNvPr id="24" name="object 24"/>
            <p:cNvPicPr/>
            <p:nvPr/>
          </p:nvPicPr>
          <p:blipFill>
            <a:blip r:embed="rId2" cstate="print"/>
            <a:stretch>
              <a:fillRect/>
            </a:stretch>
          </p:blipFill>
          <p:spPr>
            <a:xfrm>
              <a:off x="9961276" y="4811365"/>
              <a:ext cx="423085" cy="177105"/>
            </a:xfrm>
            <a:prstGeom prst="rect">
              <a:avLst/>
            </a:prstGeom>
          </p:spPr>
        </p:pic>
        <p:sp>
          <p:nvSpPr>
            <p:cNvPr id="25" name="object 25"/>
            <p:cNvSpPr/>
            <p:nvPr/>
          </p:nvSpPr>
          <p:spPr>
            <a:xfrm>
              <a:off x="9961276" y="4811365"/>
              <a:ext cx="413384" cy="167640"/>
            </a:xfrm>
            <a:custGeom>
              <a:avLst/>
              <a:gdLst/>
              <a:ahLst/>
              <a:cxnLst/>
              <a:rect l="l" t="t" r="r" b="b"/>
              <a:pathLst>
                <a:path w="413384" h="167639">
                  <a:moveTo>
                    <a:pt x="413245" y="167266"/>
                  </a:moveTo>
                  <a:lnTo>
                    <a:pt x="0" y="167266"/>
                  </a:lnTo>
                  <a:lnTo>
                    <a:pt x="0" y="0"/>
                  </a:lnTo>
                  <a:lnTo>
                    <a:pt x="413245" y="0"/>
                  </a:lnTo>
                  <a:lnTo>
                    <a:pt x="413245" y="167266"/>
                  </a:lnTo>
                  <a:close/>
                </a:path>
              </a:pathLst>
            </a:custGeom>
            <a:solidFill>
              <a:srgbClr val="FDCAB6"/>
            </a:solidFill>
          </p:spPr>
          <p:txBody>
            <a:bodyPr wrap="square" lIns="0" tIns="0" rIns="0" bIns="0" rtlCol="0"/>
            <a:lstStyle/>
            <a:p>
              <a:endParaRPr/>
            </a:p>
          </p:txBody>
        </p:sp>
      </p:grpSp>
      <p:grpSp>
        <p:nvGrpSpPr>
          <p:cNvPr id="26" name="object 26"/>
          <p:cNvGrpSpPr/>
          <p:nvPr/>
        </p:nvGrpSpPr>
        <p:grpSpPr>
          <a:xfrm>
            <a:off x="9961276" y="5224610"/>
            <a:ext cx="423545" cy="177165"/>
            <a:chOff x="9961276" y="5224610"/>
            <a:chExt cx="423545" cy="177165"/>
          </a:xfrm>
        </p:grpSpPr>
        <p:pic>
          <p:nvPicPr>
            <p:cNvPr id="27" name="object 27"/>
            <p:cNvPicPr/>
            <p:nvPr/>
          </p:nvPicPr>
          <p:blipFill>
            <a:blip r:embed="rId2" cstate="print"/>
            <a:stretch>
              <a:fillRect/>
            </a:stretch>
          </p:blipFill>
          <p:spPr>
            <a:xfrm>
              <a:off x="9961276" y="5224610"/>
              <a:ext cx="423085" cy="177105"/>
            </a:xfrm>
            <a:prstGeom prst="rect">
              <a:avLst/>
            </a:prstGeom>
          </p:spPr>
        </p:pic>
        <p:sp>
          <p:nvSpPr>
            <p:cNvPr id="28" name="object 28"/>
            <p:cNvSpPr/>
            <p:nvPr/>
          </p:nvSpPr>
          <p:spPr>
            <a:xfrm>
              <a:off x="9961276" y="5224610"/>
              <a:ext cx="413384" cy="167640"/>
            </a:xfrm>
            <a:custGeom>
              <a:avLst/>
              <a:gdLst/>
              <a:ahLst/>
              <a:cxnLst/>
              <a:rect l="l" t="t" r="r" b="b"/>
              <a:pathLst>
                <a:path w="413384" h="167639">
                  <a:moveTo>
                    <a:pt x="413245" y="167266"/>
                  </a:moveTo>
                  <a:lnTo>
                    <a:pt x="0" y="167266"/>
                  </a:lnTo>
                  <a:lnTo>
                    <a:pt x="0" y="0"/>
                  </a:lnTo>
                  <a:lnTo>
                    <a:pt x="413245" y="0"/>
                  </a:lnTo>
                  <a:lnTo>
                    <a:pt x="413245" y="167266"/>
                  </a:lnTo>
                  <a:close/>
                </a:path>
              </a:pathLst>
            </a:custGeom>
            <a:solidFill>
              <a:srgbClr val="FDCAB6"/>
            </a:solidFill>
          </p:spPr>
          <p:txBody>
            <a:bodyPr wrap="square" lIns="0" tIns="0" rIns="0" bIns="0" rtlCol="0"/>
            <a:lstStyle/>
            <a:p>
              <a:endParaRPr/>
            </a:p>
          </p:txBody>
        </p:sp>
      </p:grpSp>
      <p:grpSp>
        <p:nvGrpSpPr>
          <p:cNvPr id="29" name="object 29"/>
          <p:cNvGrpSpPr/>
          <p:nvPr/>
        </p:nvGrpSpPr>
        <p:grpSpPr>
          <a:xfrm>
            <a:off x="9961276" y="5470590"/>
            <a:ext cx="423545" cy="167640"/>
            <a:chOff x="9961276" y="5470590"/>
            <a:chExt cx="423545" cy="167640"/>
          </a:xfrm>
        </p:grpSpPr>
        <p:pic>
          <p:nvPicPr>
            <p:cNvPr id="30" name="object 30"/>
            <p:cNvPicPr/>
            <p:nvPr/>
          </p:nvPicPr>
          <p:blipFill>
            <a:blip r:embed="rId5" cstate="print"/>
            <a:stretch>
              <a:fillRect/>
            </a:stretch>
          </p:blipFill>
          <p:spPr>
            <a:xfrm>
              <a:off x="9961276" y="5470590"/>
              <a:ext cx="423085" cy="167266"/>
            </a:xfrm>
            <a:prstGeom prst="rect">
              <a:avLst/>
            </a:prstGeom>
          </p:spPr>
        </p:pic>
        <p:sp>
          <p:nvSpPr>
            <p:cNvPr id="31" name="object 31"/>
            <p:cNvSpPr/>
            <p:nvPr/>
          </p:nvSpPr>
          <p:spPr>
            <a:xfrm>
              <a:off x="9961276" y="5470590"/>
              <a:ext cx="413384" cy="157480"/>
            </a:xfrm>
            <a:custGeom>
              <a:avLst/>
              <a:gdLst/>
              <a:ahLst/>
              <a:cxnLst/>
              <a:rect l="l" t="t" r="r" b="b"/>
              <a:pathLst>
                <a:path w="413384" h="157479">
                  <a:moveTo>
                    <a:pt x="413245" y="157427"/>
                  </a:moveTo>
                  <a:lnTo>
                    <a:pt x="0" y="157427"/>
                  </a:lnTo>
                  <a:lnTo>
                    <a:pt x="0" y="0"/>
                  </a:lnTo>
                  <a:lnTo>
                    <a:pt x="413245" y="0"/>
                  </a:lnTo>
                  <a:lnTo>
                    <a:pt x="413245" y="157427"/>
                  </a:lnTo>
                  <a:close/>
                </a:path>
              </a:pathLst>
            </a:custGeom>
            <a:solidFill>
              <a:srgbClr val="FDCAB6"/>
            </a:solidFill>
          </p:spPr>
          <p:txBody>
            <a:bodyPr wrap="square" lIns="0" tIns="0" rIns="0" bIns="0" rtlCol="0"/>
            <a:lstStyle/>
            <a:p>
              <a:endParaRPr/>
            </a:p>
          </p:txBody>
        </p:sp>
      </p:grpSp>
      <p:grpSp>
        <p:nvGrpSpPr>
          <p:cNvPr id="32" name="object 32"/>
          <p:cNvGrpSpPr/>
          <p:nvPr/>
        </p:nvGrpSpPr>
        <p:grpSpPr>
          <a:xfrm>
            <a:off x="9961276" y="5883837"/>
            <a:ext cx="423545" cy="177165"/>
            <a:chOff x="9961276" y="5883837"/>
            <a:chExt cx="423545" cy="177165"/>
          </a:xfrm>
        </p:grpSpPr>
        <p:pic>
          <p:nvPicPr>
            <p:cNvPr id="33" name="object 33"/>
            <p:cNvPicPr/>
            <p:nvPr/>
          </p:nvPicPr>
          <p:blipFill>
            <a:blip r:embed="rId2" cstate="print"/>
            <a:stretch>
              <a:fillRect/>
            </a:stretch>
          </p:blipFill>
          <p:spPr>
            <a:xfrm>
              <a:off x="9961276" y="5883837"/>
              <a:ext cx="423085" cy="177105"/>
            </a:xfrm>
            <a:prstGeom prst="rect">
              <a:avLst/>
            </a:prstGeom>
          </p:spPr>
        </p:pic>
        <p:sp>
          <p:nvSpPr>
            <p:cNvPr id="34" name="object 34"/>
            <p:cNvSpPr/>
            <p:nvPr/>
          </p:nvSpPr>
          <p:spPr>
            <a:xfrm>
              <a:off x="9961276" y="5883837"/>
              <a:ext cx="413384" cy="167640"/>
            </a:xfrm>
            <a:custGeom>
              <a:avLst/>
              <a:gdLst/>
              <a:ahLst/>
              <a:cxnLst/>
              <a:rect l="l" t="t" r="r" b="b"/>
              <a:pathLst>
                <a:path w="413384" h="167639">
                  <a:moveTo>
                    <a:pt x="413245" y="167266"/>
                  </a:moveTo>
                  <a:lnTo>
                    <a:pt x="0" y="167266"/>
                  </a:lnTo>
                  <a:lnTo>
                    <a:pt x="0" y="0"/>
                  </a:lnTo>
                  <a:lnTo>
                    <a:pt x="413245" y="0"/>
                  </a:lnTo>
                  <a:lnTo>
                    <a:pt x="413245" y="167266"/>
                  </a:lnTo>
                  <a:close/>
                </a:path>
              </a:pathLst>
            </a:custGeom>
            <a:solidFill>
              <a:srgbClr val="FDCAB6"/>
            </a:solidFill>
          </p:spPr>
          <p:txBody>
            <a:bodyPr wrap="square" lIns="0" tIns="0" rIns="0" bIns="0" rtlCol="0"/>
            <a:lstStyle/>
            <a:p>
              <a:endParaRPr/>
            </a:p>
          </p:txBody>
        </p:sp>
      </p:grpSp>
      <p:grpSp>
        <p:nvGrpSpPr>
          <p:cNvPr id="35" name="object 35"/>
          <p:cNvGrpSpPr/>
          <p:nvPr/>
        </p:nvGrpSpPr>
        <p:grpSpPr>
          <a:xfrm>
            <a:off x="9961276" y="6110139"/>
            <a:ext cx="423545" cy="177165"/>
            <a:chOff x="9961276" y="6110139"/>
            <a:chExt cx="423545" cy="177165"/>
          </a:xfrm>
        </p:grpSpPr>
        <p:pic>
          <p:nvPicPr>
            <p:cNvPr id="36" name="object 36"/>
            <p:cNvPicPr/>
            <p:nvPr/>
          </p:nvPicPr>
          <p:blipFill>
            <a:blip r:embed="rId2" cstate="print"/>
            <a:stretch>
              <a:fillRect/>
            </a:stretch>
          </p:blipFill>
          <p:spPr>
            <a:xfrm>
              <a:off x="9961276" y="6110139"/>
              <a:ext cx="423085" cy="177105"/>
            </a:xfrm>
            <a:prstGeom prst="rect">
              <a:avLst/>
            </a:prstGeom>
          </p:spPr>
        </p:pic>
        <p:sp>
          <p:nvSpPr>
            <p:cNvPr id="37" name="object 37"/>
            <p:cNvSpPr/>
            <p:nvPr/>
          </p:nvSpPr>
          <p:spPr>
            <a:xfrm>
              <a:off x="9961276" y="6110139"/>
              <a:ext cx="413384" cy="167640"/>
            </a:xfrm>
            <a:custGeom>
              <a:avLst/>
              <a:gdLst/>
              <a:ahLst/>
              <a:cxnLst/>
              <a:rect l="l" t="t" r="r" b="b"/>
              <a:pathLst>
                <a:path w="413384" h="167639">
                  <a:moveTo>
                    <a:pt x="413245" y="167266"/>
                  </a:moveTo>
                  <a:lnTo>
                    <a:pt x="0" y="167266"/>
                  </a:lnTo>
                  <a:lnTo>
                    <a:pt x="0" y="0"/>
                  </a:lnTo>
                  <a:lnTo>
                    <a:pt x="413245" y="0"/>
                  </a:lnTo>
                  <a:lnTo>
                    <a:pt x="413245" y="167266"/>
                  </a:lnTo>
                  <a:close/>
                </a:path>
              </a:pathLst>
            </a:custGeom>
            <a:solidFill>
              <a:srgbClr val="FDCAB6"/>
            </a:solidFill>
          </p:spPr>
          <p:txBody>
            <a:bodyPr wrap="square" lIns="0" tIns="0" rIns="0" bIns="0" rtlCol="0"/>
            <a:lstStyle/>
            <a:p>
              <a:endParaRPr/>
            </a:p>
          </p:txBody>
        </p:sp>
      </p:grpSp>
      <p:pic>
        <p:nvPicPr>
          <p:cNvPr id="38" name="object 38"/>
          <p:cNvPicPr/>
          <p:nvPr/>
        </p:nvPicPr>
        <p:blipFill>
          <a:blip r:embed="rId6" cstate="print"/>
          <a:stretch>
            <a:fillRect/>
          </a:stretch>
        </p:blipFill>
        <p:spPr>
          <a:xfrm>
            <a:off x="2178479" y="2381084"/>
            <a:ext cx="98391" cy="88552"/>
          </a:xfrm>
          <a:prstGeom prst="rect">
            <a:avLst/>
          </a:prstGeom>
        </p:spPr>
      </p:pic>
      <p:pic>
        <p:nvPicPr>
          <p:cNvPr id="39" name="object 39"/>
          <p:cNvPicPr/>
          <p:nvPr/>
        </p:nvPicPr>
        <p:blipFill>
          <a:blip r:embed="rId7" cstate="print"/>
          <a:stretch>
            <a:fillRect/>
          </a:stretch>
        </p:blipFill>
        <p:spPr>
          <a:xfrm>
            <a:off x="2178479" y="3955355"/>
            <a:ext cx="78713" cy="108231"/>
          </a:xfrm>
          <a:prstGeom prst="rect">
            <a:avLst/>
          </a:prstGeom>
        </p:spPr>
      </p:pic>
      <p:pic>
        <p:nvPicPr>
          <p:cNvPr id="40" name="object 40"/>
          <p:cNvPicPr/>
          <p:nvPr/>
        </p:nvPicPr>
        <p:blipFill>
          <a:blip r:embed="rId8" cstate="print"/>
          <a:stretch>
            <a:fillRect/>
          </a:stretch>
        </p:blipFill>
        <p:spPr>
          <a:xfrm>
            <a:off x="2168639" y="4594903"/>
            <a:ext cx="118070" cy="118070"/>
          </a:xfrm>
          <a:prstGeom prst="rect">
            <a:avLst/>
          </a:prstGeom>
        </p:spPr>
      </p:pic>
      <p:sp>
        <p:nvSpPr>
          <p:cNvPr id="41" name="object 41"/>
          <p:cNvSpPr txBox="1">
            <a:spLocks noGrp="1"/>
          </p:cNvSpPr>
          <p:nvPr>
            <p:ph type="title"/>
          </p:nvPr>
        </p:nvSpPr>
        <p:spPr>
          <a:xfrm>
            <a:off x="1541285" y="336591"/>
            <a:ext cx="7091680" cy="556895"/>
          </a:xfrm>
          <a:prstGeom prst="rect">
            <a:avLst/>
          </a:prstGeom>
        </p:spPr>
        <p:txBody>
          <a:bodyPr vert="horz" wrap="square" lIns="0" tIns="17145" rIns="0" bIns="0" rtlCol="0">
            <a:spAutoFit/>
          </a:bodyPr>
          <a:lstStyle/>
          <a:p>
            <a:pPr marL="12700">
              <a:lnSpc>
                <a:spcPct val="100000"/>
              </a:lnSpc>
              <a:spcBef>
                <a:spcPts val="135"/>
              </a:spcBef>
              <a:tabLst>
                <a:tab pos="1738630" algn="l"/>
              </a:tabLst>
            </a:pPr>
            <a:r>
              <a:rPr sz="3450" b="0" spc="-50" smtClean="0">
                <a:solidFill>
                  <a:srgbClr val="01AEEB"/>
                </a:solidFill>
                <a:latin typeface="Bookman Old Style"/>
                <a:cs typeface="Bookman Old Style"/>
              </a:rPr>
              <a:t>ARITHMETIC</a:t>
            </a:r>
            <a:r>
              <a:rPr sz="3450" b="0" spc="305" smtClean="0">
                <a:solidFill>
                  <a:srgbClr val="01AEEB"/>
                </a:solidFill>
                <a:latin typeface="Bookman Old Style"/>
                <a:cs typeface="Bookman Old Style"/>
              </a:rPr>
              <a:t> </a:t>
            </a:r>
            <a:r>
              <a:rPr sz="3450" b="0" spc="-130" dirty="0">
                <a:solidFill>
                  <a:srgbClr val="00B1ED"/>
                </a:solidFill>
                <a:latin typeface="Bookman Old Style"/>
                <a:cs typeface="Bookman Old Style"/>
              </a:rPr>
              <a:t>OPERATOR</a:t>
            </a:r>
            <a:endParaRPr sz="3450">
              <a:latin typeface="Bookman Old Style"/>
              <a:cs typeface="Bookman Old Style"/>
            </a:endParaRPr>
          </a:p>
        </p:txBody>
      </p:sp>
      <p:sp>
        <p:nvSpPr>
          <p:cNvPr id="42" name="object 42"/>
          <p:cNvSpPr txBox="1"/>
          <p:nvPr/>
        </p:nvSpPr>
        <p:spPr>
          <a:xfrm>
            <a:off x="2105144" y="5150417"/>
            <a:ext cx="240665" cy="247015"/>
          </a:xfrm>
          <a:prstGeom prst="rect">
            <a:avLst/>
          </a:prstGeom>
        </p:spPr>
        <p:txBody>
          <a:bodyPr vert="horz" wrap="square" lIns="0" tIns="12700" rIns="0" bIns="0" rtlCol="0">
            <a:spAutoFit/>
          </a:bodyPr>
          <a:lstStyle/>
          <a:p>
            <a:pPr marL="12700">
              <a:lnSpc>
                <a:spcPct val="100000"/>
              </a:lnSpc>
              <a:spcBef>
                <a:spcPts val="100"/>
              </a:spcBef>
            </a:pPr>
            <a:r>
              <a:rPr sz="1450" b="0" spc="-30" dirty="0">
                <a:solidFill>
                  <a:srgbClr val="424242"/>
                </a:solidFill>
                <a:latin typeface="Bookman Old Style"/>
                <a:cs typeface="Bookman Old Style"/>
              </a:rPr>
              <a:t>++</a:t>
            </a:r>
            <a:endParaRPr sz="1450">
              <a:latin typeface="Bookman Old Style"/>
              <a:cs typeface="Bookman Old Style"/>
            </a:endParaRPr>
          </a:p>
        </p:txBody>
      </p:sp>
      <p:sp>
        <p:nvSpPr>
          <p:cNvPr id="43" name="object 43"/>
          <p:cNvSpPr txBox="1"/>
          <p:nvPr/>
        </p:nvSpPr>
        <p:spPr>
          <a:xfrm>
            <a:off x="3710394" y="2295820"/>
            <a:ext cx="1517650" cy="224790"/>
          </a:xfrm>
          <a:prstGeom prst="rect">
            <a:avLst/>
          </a:prstGeom>
        </p:spPr>
        <p:txBody>
          <a:bodyPr vert="horz" wrap="square" lIns="0" tIns="13335" rIns="0" bIns="0" rtlCol="0">
            <a:spAutoFit/>
          </a:bodyPr>
          <a:lstStyle/>
          <a:p>
            <a:pPr marL="12700">
              <a:lnSpc>
                <a:spcPct val="100000"/>
              </a:lnSpc>
              <a:spcBef>
                <a:spcPts val="105"/>
              </a:spcBef>
            </a:pPr>
            <a:r>
              <a:rPr sz="1300" b="0" spc="-40" dirty="0">
                <a:solidFill>
                  <a:srgbClr val="181818"/>
                </a:solidFill>
                <a:latin typeface="Bookman Old Style"/>
                <a:cs typeface="Bookman Old Style"/>
              </a:rPr>
              <a:t>Adds </a:t>
            </a:r>
            <a:r>
              <a:rPr sz="1300" b="0" spc="-10" dirty="0">
                <a:solidFill>
                  <a:srgbClr val="030303"/>
                </a:solidFill>
                <a:latin typeface="Bookman Old Style"/>
                <a:cs typeface="Bookman Old Style"/>
              </a:rPr>
              <a:t>two</a:t>
            </a:r>
            <a:r>
              <a:rPr sz="1300" b="0" spc="-125" dirty="0">
                <a:solidFill>
                  <a:srgbClr val="030303"/>
                </a:solidFill>
                <a:latin typeface="Bookman Old Style"/>
                <a:cs typeface="Bookman Old Style"/>
              </a:rPr>
              <a:t> </a:t>
            </a:r>
            <a:r>
              <a:rPr sz="1300" b="0" spc="-65" dirty="0">
                <a:latin typeface="Bookman Old Style"/>
                <a:cs typeface="Bookman Old Style"/>
              </a:rPr>
              <a:t>operands.</a:t>
            </a:r>
            <a:endParaRPr sz="1300">
              <a:latin typeface="Bookman Old Style"/>
              <a:cs typeface="Bookman Old Style"/>
            </a:endParaRPr>
          </a:p>
        </p:txBody>
      </p:sp>
      <p:sp>
        <p:nvSpPr>
          <p:cNvPr id="44" name="object 44"/>
          <p:cNvSpPr txBox="1"/>
          <p:nvPr/>
        </p:nvSpPr>
        <p:spPr>
          <a:xfrm>
            <a:off x="6534239" y="2295820"/>
            <a:ext cx="844550" cy="224790"/>
          </a:xfrm>
          <a:prstGeom prst="rect">
            <a:avLst/>
          </a:prstGeom>
        </p:spPr>
        <p:txBody>
          <a:bodyPr vert="horz" wrap="square" lIns="0" tIns="13335" rIns="0" bIns="0" rtlCol="0">
            <a:spAutoFit/>
          </a:bodyPr>
          <a:lstStyle/>
          <a:p>
            <a:pPr marL="12700">
              <a:lnSpc>
                <a:spcPct val="100000"/>
              </a:lnSpc>
              <a:spcBef>
                <a:spcPts val="105"/>
              </a:spcBef>
            </a:pPr>
            <a:r>
              <a:rPr sz="1300" b="0" spc="30" dirty="0">
                <a:solidFill>
                  <a:srgbClr val="83665B"/>
                </a:solidFill>
                <a:latin typeface="Bookman Old Style"/>
                <a:cs typeface="Bookman Old Style"/>
              </a:rPr>
              <a:t>A </a:t>
            </a:r>
            <a:r>
              <a:rPr sz="1300" b="0" spc="80" dirty="0">
                <a:solidFill>
                  <a:srgbClr val="52362F"/>
                </a:solidFill>
                <a:latin typeface="Bookman Old Style"/>
                <a:cs typeface="Bookman Old Style"/>
              </a:rPr>
              <a:t>+ </a:t>
            </a:r>
            <a:r>
              <a:rPr sz="1300" b="0" spc="-15" dirty="0">
                <a:latin typeface="Bookman Old Style"/>
                <a:cs typeface="Bookman Old Style"/>
              </a:rPr>
              <a:t>B</a:t>
            </a:r>
            <a:r>
              <a:rPr sz="1300" b="0" spc="-300" dirty="0">
                <a:latin typeface="Bookman Old Style"/>
                <a:cs typeface="Bookman Old Style"/>
              </a:rPr>
              <a:t> </a:t>
            </a:r>
            <a:r>
              <a:rPr sz="1300" b="0" spc="-15" dirty="0">
                <a:solidFill>
                  <a:srgbClr val="A38C80"/>
                </a:solidFill>
                <a:latin typeface="Bookman Old Style"/>
                <a:cs typeface="Bookman Old Style"/>
              </a:rPr>
              <a:t>= </a:t>
            </a:r>
            <a:r>
              <a:rPr sz="1300" b="0" spc="-114" dirty="0">
                <a:solidFill>
                  <a:srgbClr val="462A1F"/>
                </a:solidFill>
                <a:latin typeface="Bookman Old Style"/>
                <a:cs typeface="Bookman Old Style"/>
              </a:rPr>
              <a:t>30</a:t>
            </a:r>
            <a:endParaRPr sz="1300">
              <a:latin typeface="Bookman Old Style"/>
              <a:cs typeface="Bookman Old Style"/>
            </a:endParaRPr>
          </a:p>
        </p:txBody>
      </p:sp>
      <p:sp>
        <p:nvSpPr>
          <p:cNvPr id="45" name="object 45"/>
          <p:cNvSpPr txBox="1"/>
          <p:nvPr/>
        </p:nvSpPr>
        <p:spPr>
          <a:xfrm>
            <a:off x="3704885" y="2721366"/>
            <a:ext cx="2418715" cy="497840"/>
          </a:xfrm>
          <a:prstGeom prst="rect">
            <a:avLst/>
          </a:prstGeom>
        </p:spPr>
        <p:txBody>
          <a:bodyPr vert="horz" wrap="square" lIns="0" tIns="12065" rIns="0" bIns="0" rtlCol="0">
            <a:spAutoFit/>
          </a:bodyPr>
          <a:lstStyle/>
          <a:p>
            <a:pPr marL="12700" marR="5080" indent="6350">
              <a:lnSpc>
                <a:spcPct val="119200"/>
              </a:lnSpc>
              <a:spcBef>
                <a:spcPts val="95"/>
              </a:spcBef>
            </a:pPr>
            <a:r>
              <a:rPr sz="1300" b="0" spc="-280" dirty="0">
                <a:latin typeface="Bookman Old Style"/>
                <a:cs typeface="Bookman Old Style"/>
              </a:rPr>
              <a:t>G </a:t>
            </a:r>
            <a:r>
              <a:rPr sz="1300" b="0" spc="-55" dirty="0">
                <a:latin typeface="Bookman Old Style"/>
                <a:cs typeface="Bookman Old Style"/>
              </a:rPr>
              <a:t>ubtracts </a:t>
            </a:r>
            <a:r>
              <a:rPr sz="1300" b="0" spc="-80" dirty="0">
                <a:latin typeface="Bookman Old Style"/>
                <a:cs typeface="Bookman Old Style"/>
              </a:rPr>
              <a:t>second </a:t>
            </a:r>
            <a:r>
              <a:rPr sz="1300" b="0" spc="-40" dirty="0">
                <a:latin typeface="Bookman Old Style"/>
                <a:cs typeface="Bookman Old Style"/>
              </a:rPr>
              <a:t>operand from  </a:t>
            </a:r>
            <a:r>
              <a:rPr sz="1300" b="0" spc="-20" dirty="0">
                <a:latin typeface="Bookman Old Style"/>
                <a:cs typeface="Bookman Old Style"/>
              </a:rPr>
              <a:t>the</a:t>
            </a:r>
            <a:r>
              <a:rPr sz="1300" b="0" spc="-75" dirty="0">
                <a:latin typeface="Bookman Old Style"/>
                <a:cs typeface="Bookman Old Style"/>
              </a:rPr>
              <a:t> </a:t>
            </a:r>
            <a:r>
              <a:rPr sz="1300" b="0" spc="-5" dirty="0">
                <a:latin typeface="Bookman Old Style"/>
                <a:cs typeface="Bookman Old Style"/>
              </a:rPr>
              <a:t>first.</a:t>
            </a:r>
            <a:endParaRPr sz="1300">
              <a:latin typeface="Bookman Old Style"/>
              <a:cs typeface="Bookman Old Style"/>
            </a:endParaRPr>
          </a:p>
        </p:txBody>
      </p:sp>
      <p:sp>
        <p:nvSpPr>
          <p:cNvPr id="46" name="object 46"/>
          <p:cNvSpPr txBox="1"/>
          <p:nvPr/>
        </p:nvSpPr>
        <p:spPr>
          <a:xfrm>
            <a:off x="6534239" y="2758263"/>
            <a:ext cx="845185" cy="224790"/>
          </a:xfrm>
          <a:prstGeom prst="rect">
            <a:avLst/>
          </a:prstGeom>
        </p:spPr>
        <p:txBody>
          <a:bodyPr vert="horz" wrap="square" lIns="0" tIns="13335" rIns="0" bIns="0" rtlCol="0">
            <a:spAutoFit/>
          </a:bodyPr>
          <a:lstStyle/>
          <a:p>
            <a:pPr marL="12700">
              <a:lnSpc>
                <a:spcPct val="100000"/>
              </a:lnSpc>
              <a:spcBef>
                <a:spcPts val="105"/>
              </a:spcBef>
            </a:pPr>
            <a:r>
              <a:rPr sz="1300" b="0" spc="30" dirty="0">
                <a:solidFill>
                  <a:srgbClr val="80726D"/>
                </a:solidFill>
                <a:latin typeface="Bookman Old Style"/>
                <a:cs typeface="Bookman Old Style"/>
              </a:rPr>
              <a:t>A </a:t>
            </a:r>
            <a:r>
              <a:rPr sz="1300" b="0" spc="-635" dirty="0">
                <a:solidFill>
                  <a:srgbClr val="2B2B2B"/>
                </a:solidFill>
                <a:latin typeface="Bookman Old Style"/>
                <a:cs typeface="Bookman Old Style"/>
              </a:rPr>
              <a:t>—</a:t>
            </a:r>
            <a:r>
              <a:rPr sz="1300" b="0" spc="65" dirty="0">
                <a:solidFill>
                  <a:srgbClr val="2B2B2B"/>
                </a:solidFill>
                <a:latin typeface="Bookman Old Style"/>
                <a:cs typeface="Bookman Old Style"/>
              </a:rPr>
              <a:t> </a:t>
            </a:r>
            <a:r>
              <a:rPr sz="1300" b="0" spc="-15" dirty="0">
                <a:latin typeface="Bookman Old Style"/>
                <a:cs typeface="Bookman Old Style"/>
              </a:rPr>
              <a:t>B </a:t>
            </a:r>
            <a:r>
              <a:rPr sz="1300" b="0" spc="80" dirty="0">
                <a:solidFill>
                  <a:srgbClr val="3D3D3D"/>
                </a:solidFill>
                <a:latin typeface="Bookman Old Style"/>
                <a:cs typeface="Bookman Old Style"/>
              </a:rPr>
              <a:t>=</a:t>
            </a:r>
            <a:r>
              <a:rPr sz="1300" b="0" spc="-260" dirty="0">
                <a:solidFill>
                  <a:srgbClr val="3D3D3D"/>
                </a:solidFill>
                <a:latin typeface="Bookman Old Style"/>
                <a:cs typeface="Bookman Old Style"/>
              </a:rPr>
              <a:t> </a:t>
            </a:r>
            <a:r>
              <a:rPr sz="1300" b="0" spc="-75" dirty="0">
                <a:latin typeface="Bookman Old Style"/>
                <a:cs typeface="Bookman Old Style"/>
              </a:rPr>
              <a:t>10</a:t>
            </a:r>
            <a:endParaRPr sz="1300">
              <a:latin typeface="Bookman Old Style"/>
              <a:cs typeface="Bookman Old Style"/>
            </a:endParaRPr>
          </a:p>
        </p:txBody>
      </p:sp>
      <p:sp>
        <p:nvSpPr>
          <p:cNvPr id="47" name="object 47"/>
          <p:cNvSpPr txBox="1"/>
          <p:nvPr/>
        </p:nvSpPr>
        <p:spPr>
          <a:xfrm>
            <a:off x="3702727" y="3417488"/>
            <a:ext cx="2013585" cy="224790"/>
          </a:xfrm>
          <a:prstGeom prst="rect">
            <a:avLst/>
          </a:prstGeom>
        </p:spPr>
        <p:txBody>
          <a:bodyPr vert="horz" wrap="square" lIns="0" tIns="13335" rIns="0" bIns="0" rtlCol="0">
            <a:spAutoFit/>
          </a:bodyPr>
          <a:lstStyle/>
          <a:p>
            <a:pPr marL="12700">
              <a:lnSpc>
                <a:spcPct val="100000"/>
              </a:lnSpc>
              <a:spcBef>
                <a:spcPts val="105"/>
              </a:spcBef>
            </a:pPr>
            <a:r>
              <a:rPr sz="1300" b="0" spc="-15" dirty="0">
                <a:latin typeface="Bookman Old Style"/>
                <a:cs typeface="Bookman Old Style"/>
              </a:rPr>
              <a:t>Multiplies </a:t>
            </a:r>
            <a:r>
              <a:rPr sz="1300" b="0" spc="-65" dirty="0">
                <a:solidFill>
                  <a:srgbClr val="0F0000"/>
                </a:solidFill>
                <a:latin typeface="Bookman Old Style"/>
                <a:cs typeface="Bookman Old Style"/>
              </a:rPr>
              <a:t>both</a:t>
            </a:r>
            <a:r>
              <a:rPr sz="1300" b="0" spc="75" dirty="0">
                <a:solidFill>
                  <a:srgbClr val="0F0000"/>
                </a:solidFill>
                <a:latin typeface="Bookman Old Style"/>
                <a:cs typeface="Bookman Old Style"/>
              </a:rPr>
              <a:t> </a:t>
            </a:r>
            <a:r>
              <a:rPr sz="1300" b="0" spc="-55" dirty="0">
                <a:solidFill>
                  <a:srgbClr val="030303"/>
                </a:solidFill>
                <a:latin typeface="Bookman Old Style"/>
                <a:cs typeface="Bookman Old Style"/>
              </a:rPr>
              <a:t>operands.</a:t>
            </a:r>
            <a:endParaRPr sz="1300">
              <a:latin typeface="Bookman Old Style"/>
              <a:cs typeface="Bookman Old Style"/>
            </a:endParaRPr>
          </a:p>
        </p:txBody>
      </p:sp>
      <p:sp>
        <p:nvSpPr>
          <p:cNvPr id="48" name="object 48"/>
          <p:cNvSpPr txBox="1"/>
          <p:nvPr/>
        </p:nvSpPr>
        <p:spPr>
          <a:xfrm>
            <a:off x="3712566" y="3852873"/>
            <a:ext cx="1993264" cy="478155"/>
          </a:xfrm>
          <a:prstGeom prst="rect">
            <a:avLst/>
          </a:prstGeom>
        </p:spPr>
        <p:txBody>
          <a:bodyPr vert="horz" wrap="square" lIns="0" tIns="12065" rIns="0" bIns="0" rtlCol="0">
            <a:spAutoFit/>
          </a:bodyPr>
          <a:lstStyle/>
          <a:p>
            <a:pPr marL="13970" marR="5080" indent="-1905">
              <a:lnSpc>
                <a:spcPct val="114199"/>
              </a:lnSpc>
              <a:spcBef>
                <a:spcPts val="95"/>
              </a:spcBef>
            </a:pPr>
            <a:r>
              <a:rPr sz="1300" b="0" spc="-25" dirty="0">
                <a:latin typeface="Bookman Old Style"/>
                <a:cs typeface="Bookman Old Style"/>
              </a:rPr>
              <a:t>Divides </a:t>
            </a:r>
            <a:r>
              <a:rPr sz="1300" b="0" spc="-55" dirty="0">
                <a:latin typeface="Bookman Old Style"/>
                <a:cs typeface="Bookman Old Style"/>
              </a:rPr>
              <a:t>numerator </a:t>
            </a:r>
            <a:r>
              <a:rPr sz="1300" b="0" spc="-60" dirty="0">
                <a:solidFill>
                  <a:srgbClr val="030303"/>
                </a:solidFill>
                <a:latin typeface="Bookman Old Style"/>
                <a:cs typeface="Bookman Old Style"/>
              </a:rPr>
              <a:t>by </a:t>
            </a:r>
            <a:r>
              <a:rPr sz="1300" b="0" spc="-85" dirty="0">
                <a:latin typeface="Bookman Old Style"/>
                <a:cs typeface="Bookman Old Style"/>
              </a:rPr>
              <a:t>de-  </a:t>
            </a:r>
            <a:r>
              <a:rPr sz="1300" b="0" spc="-55" dirty="0">
                <a:latin typeface="Bookman Old Style"/>
                <a:cs typeface="Bookman Old Style"/>
              </a:rPr>
              <a:t>numerator.</a:t>
            </a:r>
            <a:endParaRPr sz="1300">
              <a:latin typeface="Bookman Old Style"/>
              <a:cs typeface="Bookman Old Style"/>
            </a:endParaRPr>
          </a:p>
        </p:txBody>
      </p:sp>
      <p:sp>
        <p:nvSpPr>
          <p:cNvPr id="49" name="object 49"/>
          <p:cNvSpPr txBox="1"/>
          <p:nvPr/>
        </p:nvSpPr>
        <p:spPr>
          <a:xfrm>
            <a:off x="6534239" y="3417488"/>
            <a:ext cx="902335" cy="224790"/>
          </a:xfrm>
          <a:prstGeom prst="rect">
            <a:avLst/>
          </a:prstGeom>
        </p:spPr>
        <p:txBody>
          <a:bodyPr vert="horz" wrap="square" lIns="0" tIns="13335" rIns="0" bIns="0" rtlCol="0">
            <a:spAutoFit/>
          </a:bodyPr>
          <a:lstStyle/>
          <a:p>
            <a:pPr marL="12700">
              <a:lnSpc>
                <a:spcPct val="100000"/>
              </a:lnSpc>
              <a:spcBef>
                <a:spcPts val="105"/>
              </a:spcBef>
            </a:pPr>
            <a:r>
              <a:rPr sz="1300" b="0" spc="30" dirty="0">
                <a:solidFill>
                  <a:srgbClr val="876B60"/>
                </a:solidFill>
                <a:latin typeface="Bookman Old Style"/>
                <a:cs typeface="Bookman Old Style"/>
              </a:rPr>
              <a:t>A </a:t>
            </a:r>
            <a:r>
              <a:rPr sz="1300" b="0" spc="-110" dirty="0">
                <a:solidFill>
                  <a:srgbClr val="050505"/>
                </a:solidFill>
                <a:latin typeface="Bookman Old Style"/>
                <a:cs typeface="Bookman Old Style"/>
              </a:rPr>
              <a:t>* </a:t>
            </a:r>
            <a:r>
              <a:rPr sz="1300" b="0" spc="-15" dirty="0">
                <a:solidFill>
                  <a:srgbClr val="030303"/>
                </a:solidFill>
                <a:latin typeface="Bookman Old Style"/>
                <a:cs typeface="Bookman Old Style"/>
              </a:rPr>
              <a:t>B </a:t>
            </a:r>
            <a:r>
              <a:rPr sz="1300" b="0" spc="80" dirty="0">
                <a:solidFill>
                  <a:srgbClr val="A58980"/>
                </a:solidFill>
                <a:latin typeface="Bookman Old Style"/>
                <a:cs typeface="Bookman Old Style"/>
              </a:rPr>
              <a:t>=</a:t>
            </a:r>
            <a:r>
              <a:rPr sz="1300" b="0" spc="-120" dirty="0">
                <a:solidFill>
                  <a:srgbClr val="A58980"/>
                </a:solidFill>
                <a:latin typeface="Bookman Old Style"/>
                <a:cs typeface="Bookman Old Style"/>
              </a:rPr>
              <a:t> </a:t>
            </a:r>
            <a:r>
              <a:rPr sz="1300" b="0" spc="-90" dirty="0">
                <a:solidFill>
                  <a:srgbClr val="030303"/>
                </a:solidFill>
                <a:latin typeface="Bookman Old Style"/>
                <a:cs typeface="Bookman Old Style"/>
              </a:rPr>
              <a:t>200</a:t>
            </a:r>
            <a:endParaRPr sz="1300">
              <a:latin typeface="Bookman Old Style"/>
              <a:cs typeface="Bookman Old Style"/>
            </a:endParaRPr>
          </a:p>
        </p:txBody>
      </p:sp>
      <p:sp>
        <p:nvSpPr>
          <p:cNvPr id="50" name="object 50"/>
          <p:cNvSpPr txBox="1"/>
          <p:nvPr/>
        </p:nvSpPr>
        <p:spPr>
          <a:xfrm>
            <a:off x="6537576" y="3879931"/>
            <a:ext cx="681355" cy="224790"/>
          </a:xfrm>
          <a:prstGeom prst="rect">
            <a:avLst/>
          </a:prstGeom>
        </p:spPr>
        <p:txBody>
          <a:bodyPr vert="horz" wrap="square" lIns="0" tIns="13335" rIns="0" bIns="0" rtlCol="0">
            <a:spAutoFit/>
          </a:bodyPr>
          <a:lstStyle/>
          <a:p>
            <a:pPr marL="12700">
              <a:lnSpc>
                <a:spcPct val="100000"/>
              </a:lnSpc>
              <a:spcBef>
                <a:spcPts val="105"/>
              </a:spcBef>
            </a:pPr>
            <a:r>
              <a:rPr sz="1300" b="0" spc="-15" dirty="0">
                <a:latin typeface="Bookman Old Style"/>
                <a:cs typeface="Bookman Old Style"/>
              </a:rPr>
              <a:t>B </a:t>
            </a:r>
            <a:r>
              <a:rPr sz="1300" b="0" spc="30" dirty="0">
                <a:solidFill>
                  <a:srgbClr val="837570"/>
                </a:solidFill>
                <a:latin typeface="Bookman Old Style"/>
                <a:cs typeface="Bookman Old Style"/>
              </a:rPr>
              <a:t>A </a:t>
            </a:r>
            <a:r>
              <a:rPr sz="1300" b="0" spc="15" dirty="0">
                <a:solidFill>
                  <a:srgbClr val="3B3B3B"/>
                </a:solidFill>
                <a:latin typeface="Bookman Old Style"/>
                <a:cs typeface="Bookman Old Style"/>
              </a:rPr>
              <a:t>-</a:t>
            </a:r>
            <a:r>
              <a:rPr sz="1300" b="0" spc="240" dirty="0">
                <a:solidFill>
                  <a:srgbClr val="3B3B3B"/>
                </a:solidFill>
                <a:latin typeface="Bookman Old Style"/>
                <a:cs typeface="Bookman Old Style"/>
              </a:rPr>
              <a:t> </a:t>
            </a:r>
            <a:r>
              <a:rPr sz="1300" b="0" spc="-45" dirty="0">
                <a:latin typeface="Bookman Old Style"/>
                <a:cs typeface="Bookman Old Style"/>
              </a:rPr>
              <a:t>2</a:t>
            </a:r>
            <a:endParaRPr sz="1300">
              <a:latin typeface="Bookman Old Style"/>
              <a:cs typeface="Bookman Old Style"/>
            </a:endParaRPr>
          </a:p>
        </p:txBody>
      </p:sp>
      <p:sp>
        <p:nvSpPr>
          <p:cNvPr id="51" name="object 51"/>
          <p:cNvSpPr txBox="1"/>
          <p:nvPr/>
        </p:nvSpPr>
        <p:spPr>
          <a:xfrm>
            <a:off x="3702727" y="4492421"/>
            <a:ext cx="2637155" cy="497840"/>
          </a:xfrm>
          <a:prstGeom prst="rect">
            <a:avLst/>
          </a:prstGeom>
        </p:spPr>
        <p:txBody>
          <a:bodyPr vert="horz" wrap="square" lIns="0" tIns="12065" rIns="0" bIns="0" rtlCol="0">
            <a:spAutoFit/>
          </a:bodyPr>
          <a:lstStyle/>
          <a:p>
            <a:pPr marL="13335" marR="5080" indent="-1270">
              <a:lnSpc>
                <a:spcPct val="119200"/>
              </a:lnSpc>
              <a:spcBef>
                <a:spcPts val="95"/>
              </a:spcBef>
            </a:pPr>
            <a:r>
              <a:rPr sz="1300" b="0" spc="-50" dirty="0">
                <a:solidFill>
                  <a:srgbClr val="030303"/>
                </a:solidFill>
                <a:latin typeface="Bookman Old Style"/>
                <a:cs typeface="Bookman Old Style"/>
              </a:rPr>
              <a:t>Modulus </a:t>
            </a:r>
            <a:r>
              <a:rPr sz="1300" b="0" spc="-40" dirty="0">
                <a:solidFill>
                  <a:srgbClr val="030303"/>
                </a:solidFill>
                <a:latin typeface="Bookman Old Style"/>
                <a:cs typeface="Bookman Old Style"/>
              </a:rPr>
              <a:t>Operator </a:t>
            </a:r>
            <a:r>
              <a:rPr sz="1300" b="0" spc="-75" dirty="0">
                <a:solidFill>
                  <a:srgbClr val="8C746D"/>
                </a:solidFill>
                <a:latin typeface="Bookman Old Style"/>
                <a:cs typeface="Bookman Old Style"/>
              </a:rPr>
              <a:t>and </a:t>
            </a:r>
            <a:r>
              <a:rPr sz="1300" b="0" spc="-35" dirty="0">
                <a:solidFill>
                  <a:srgbClr val="0F0F0F"/>
                </a:solidFill>
                <a:latin typeface="Bookman Old Style"/>
                <a:cs typeface="Bookman Old Style"/>
              </a:rPr>
              <a:t>remainder  </a:t>
            </a:r>
            <a:r>
              <a:rPr sz="1300" b="0" dirty="0">
                <a:solidFill>
                  <a:srgbClr val="1C1C1C"/>
                </a:solidFill>
                <a:latin typeface="Bookman Old Style"/>
                <a:cs typeface="Bookman Old Style"/>
              </a:rPr>
              <a:t>of </a:t>
            </a:r>
            <a:r>
              <a:rPr sz="1300" b="0" spc="-30" dirty="0">
                <a:solidFill>
                  <a:srgbClr val="8A746B"/>
                </a:solidFill>
                <a:latin typeface="Bookman Old Style"/>
                <a:cs typeface="Bookman Old Style"/>
              </a:rPr>
              <a:t>after </a:t>
            </a:r>
            <a:r>
              <a:rPr sz="1300" b="0" spc="-90" dirty="0">
                <a:solidFill>
                  <a:srgbClr val="856E62"/>
                </a:solidFill>
                <a:latin typeface="Bookman Old Style"/>
                <a:cs typeface="Bookman Old Style"/>
              </a:rPr>
              <a:t>an </a:t>
            </a:r>
            <a:r>
              <a:rPr sz="1300" b="0" spc="-15" dirty="0">
                <a:solidFill>
                  <a:srgbClr val="1F0C05"/>
                </a:solidFill>
                <a:latin typeface="Bookman Old Style"/>
                <a:cs typeface="Bookman Old Style"/>
              </a:rPr>
              <a:t>integer</a:t>
            </a:r>
            <a:r>
              <a:rPr sz="1300" b="0" spc="-165" dirty="0">
                <a:solidFill>
                  <a:srgbClr val="1F0C05"/>
                </a:solidFill>
                <a:latin typeface="Bookman Old Style"/>
                <a:cs typeface="Bookman Old Style"/>
              </a:rPr>
              <a:t> </a:t>
            </a:r>
            <a:r>
              <a:rPr sz="1300" b="0" spc="-40" dirty="0">
                <a:solidFill>
                  <a:srgbClr val="1A1A1A"/>
                </a:solidFill>
                <a:latin typeface="Bookman Old Style"/>
                <a:cs typeface="Bookman Old Style"/>
              </a:rPr>
              <a:t>division.</a:t>
            </a:r>
            <a:endParaRPr sz="1300">
              <a:latin typeface="Bookman Old Style"/>
              <a:cs typeface="Bookman Old Style"/>
            </a:endParaRPr>
          </a:p>
        </p:txBody>
      </p:sp>
      <p:sp>
        <p:nvSpPr>
          <p:cNvPr id="52" name="object 52"/>
          <p:cNvSpPr txBox="1"/>
          <p:nvPr/>
        </p:nvSpPr>
        <p:spPr>
          <a:xfrm>
            <a:off x="6537576" y="4529317"/>
            <a:ext cx="784860" cy="224790"/>
          </a:xfrm>
          <a:prstGeom prst="rect">
            <a:avLst/>
          </a:prstGeom>
        </p:spPr>
        <p:txBody>
          <a:bodyPr vert="horz" wrap="square" lIns="0" tIns="13335" rIns="0" bIns="0" rtlCol="0">
            <a:spAutoFit/>
          </a:bodyPr>
          <a:lstStyle/>
          <a:p>
            <a:pPr marL="12700">
              <a:lnSpc>
                <a:spcPct val="100000"/>
              </a:lnSpc>
              <a:spcBef>
                <a:spcPts val="105"/>
              </a:spcBef>
            </a:pPr>
            <a:r>
              <a:rPr sz="1300" b="0" spc="-15" dirty="0">
                <a:solidFill>
                  <a:srgbClr val="856E67"/>
                </a:solidFill>
                <a:latin typeface="Bookman Old Style"/>
                <a:cs typeface="Bookman Old Style"/>
              </a:rPr>
              <a:t>B </a:t>
            </a:r>
            <a:r>
              <a:rPr sz="1300" b="0" spc="-290" dirty="0">
                <a:solidFill>
                  <a:srgbClr val="573A31"/>
                </a:solidFill>
                <a:latin typeface="Bookman Old Style"/>
                <a:cs typeface="Bookman Old Style"/>
              </a:rPr>
              <a:t>°Z» </a:t>
            </a:r>
            <a:r>
              <a:rPr sz="1300" b="0" spc="30" dirty="0">
                <a:solidFill>
                  <a:srgbClr val="7C665D"/>
                </a:solidFill>
                <a:latin typeface="Bookman Old Style"/>
                <a:cs typeface="Bookman Old Style"/>
              </a:rPr>
              <a:t>A </a:t>
            </a:r>
            <a:r>
              <a:rPr sz="1300" b="0" spc="80" dirty="0">
                <a:solidFill>
                  <a:srgbClr val="A38985"/>
                </a:solidFill>
                <a:latin typeface="Bookman Old Style"/>
                <a:cs typeface="Bookman Old Style"/>
              </a:rPr>
              <a:t>=</a:t>
            </a:r>
            <a:r>
              <a:rPr sz="1300" b="0" spc="-295" dirty="0">
                <a:solidFill>
                  <a:srgbClr val="A38985"/>
                </a:solidFill>
                <a:latin typeface="Bookman Old Style"/>
                <a:cs typeface="Bookman Old Style"/>
              </a:rPr>
              <a:t> </a:t>
            </a:r>
            <a:r>
              <a:rPr sz="1300" b="0" spc="-85" dirty="0">
                <a:solidFill>
                  <a:srgbClr val="6D544B"/>
                </a:solidFill>
                <a:latin typeface="Bookman Old Style"/>
                <a:cs typeface="Bookman Old Style"/>
              </a:rPr>
              <a:t>0</a:t>
            </a:r>
            <a:endParaRPr sz="1300">
              <a:latin typeface="Bookman Old Style"/>
              <a:cs typeface="Bookman Old Style"/>
            </a:endParaRPr>
          </a:p>
        </p:txBody>
      </p:sp>
      <p:sp>
        <p:nvSpPr>
          <p:cNvPr id="53" name="object 53"/>
          <p:cNvSpPr txBox="1"/>
          <p:nvPr/>
        </p:nvSpPr>
        <p:spPr>
          <a:xfrm>
            <a:off x="3692808" y="5141806"/>
            <a:ext cx="2613025" cy="497840"/>
          </a:xfrm>
          <a:prstGeom prst="rect">
            <a:avLst/>
          </a:prstGeom>
        </p:spPr>
        <p:txBody>
          <a:bodyPr vert="horz" wrap="square" lIns="0" tIns="12065" rIns="0" bIns="0" rtlCol="0">
            <a:spAutoFit/>
          </a:bodyPr>
          <a:lstStyle/>
          <a:p>
            <a:pPr marL="34290" marR="5080" indent="-22225">
              <a:lnSpc>
                <a:spcPct val="119200"/>
              </a:lnSpc>
              <a:spcBef>
                <a:spcPts val="95"/>
              </a:spcBef>
            </a:pPr>
            <a:r>
              <a:rPr sz="1300" b="0" spc="-65" dirty="0">
                <a:latin typeface="Bookman Old Style"/>
                <a:cs typeface="Bookman Old Style"/>
              </a:rPr>
              <a:t>1ncrement </a:t>
            </a:r>
            <a:r>
              <a:rPr sz="1300" b="0" spc="-30" dirty="0">
                <a:latin typeface="Bookman Old Style"/>
                <a:cs typeface="Bookman Old Style"/>
              </a:rPr>
              <a:t>operator </a:t>
            </a:r>
            <a:r>
              <a:rPr sz="1300" b="0" spc="-50" dirty="0">
                <a:latin typeface="Bookman Old Style"/>
                <a:cs typeface="Bookman Old Style"/>
              </a:rPr>
              <a:t>increases </a:t>
            </a:r>
            <a:r>
              <a:rPr sz="1300" b="0" spc="-45" dirty="0">
                <a:latin typeface="Bookman Old Style"/>
                <a:cs typeface="Bookman Old Style"/>
              </a:rPr>
              <a:t>the  </a:t>
            </a:r>
            <a:r>
              <a:rPr sz="1300" b="0" spc="-30" dirty="0">
                <a:latin typeface="Bookman Old Style"/>
                <a:cs typeface="Bookman Old Style"/>
              </a:rPr>
              <a:t>integer </a:t>
            </a:r>
            <a:r>
              <a:rPr sz="1300" b="0" spc="-20" dirty="0">
                <a:latin typeface="Bookman Old Style"/>
                <a:cs typeface="Bookman Old Style"/>
              </a:rPr>
              <a:t>value </a:t>
            </a:r>
            <a:r>
              <a:rPr sz="1300" b="0" spc="-100" dirty="0">
                <a:latin typeface="Bookman Old Style"/>
                <a:cs typeface="Bookman Old Style"/>
              </a:rPr>
              <a:t>by</a:t>
            </a:r>
            <a:r>
              <a:rPr sz="1300" b="0" spc="100" dirty="0">
                <a:latin typeface="Bookman Old Style"/>
                <a:cs typeface="Bookman Old Style"/>
              </a:rPr>
              <a:t> </a:t>
            </a:r>
            <a:r>
              <a:rPr sz="1300" b="0" spc="-45" dirty="0">
                <a:latin typeface="Bookman Old Style"/>
                <a:cs typeface="Bookman Old Style"/>
              </a:rPr>
              <a:t>one.</a:t>
            </a:r>
            <a:endParaRPr sz="1300">
              <a:latin typeface="Bookman Old Style"/>
              <a:cs typeface="Bookman Old Style"/>
            </a:endParaRPr>
          </a:p>
        </p:txBody>
      </p:sp>
      <p:sp>
        <p:nvSpPr>
          <p:cNvPr id="54" name="object 54"/>
          <p:cNvSpPr txBox="1"/>
          <p:nvPr/>
        </p:nvSpPr>
        <p:spPr>
          <a:xfrm>
            <a:off x="6534239" y="5178704"/>
            <a:ext cx="743585" cy="224790"/>
          </a:xfrm>
          <a:prstGeom prst="rect">
            <a:avLst/>
          </a:prstGeom>
        </p:spPr>
        <p:txBody>
          <a:bodyPr vert="horz" wrap="square" lIns="0" tIns="13335" rIns="0" bIns="0" rtlCol="0">
            <a:spAutoFit/>
          </a:bodyPr>
          <a:lstStyle/>
          <a:p>
            <a:pPr marL="12700">
              <a:lnSpc>
                <a:spcPct val="100000"/>
              </a:lnSpc>
              <a:spcBef>
                <a:spcPts val="105"/>
              </a:spcBef>
            </a:pPr>
            <a:r>
              <a:rPr sz="1300" b="0" spc="50" dirty="0">
                <a:solidFill>
                  <a:srgbClr val="3F3F3F"/>
                </a:solidFill>
                <a:latin typeface="Bookman Old Style"/>
                <a:cs typeface="Bookman Old Style"/>
              </a:rPr>
              <a:t>A++</a:t>
            </a:r>
            <a:r>
              <a:rPr sz="1300" b="0" spc="-125" dirty="0">
                <a:solidFill>
                  <a:srgbClr val="3F3F3F"/>
                </a:solidFill>
                <a:latin typeface="Bookman Old Style"/>
                <a:cs typeface="Bookman Old Style"/>
              </a:rPr>
              <a:t> </a:t>
            </a:r>
            <a:r>
              <a:rPr sz="1300" b="0" spc="80" dirty="0">
                <a:solidFill>
                  <a:srgbClr val="3D3D3D"/>
                </a:solidFill>
                <a:latin typeface="Bookman Old Style"/>
                <a:cs typeface="Bookman Old Style"/>
              </a:rPr>
              <a:t>=</a:t>
            </a:r>
            <a:r>
              <a:rPr sz="1300" b="0" spc="-215" dirty="0">
                <a:solidFill>
                  <a:srgbClr val="3D3D3D"/>
                </a:solidFill>
                <a:latin typeface="Bookman Old Style"/>
                <a:cs typeface="Bookman Old Style"/>
              </a:rPr>
              <a:t> </a:t>
            </a:r>
            <a:r>
              <a:rPr sz="1300" b="0" spc="-10" dirty="0">
                <a:solidFill>
                  <a:srgbClr val="030303"/>
                </a:solidFill>
                <a:latin typeface="Bookman Old Style"/>
                <a:cs typeface="Bookman Old Style"/>
              </a:rPr>
              <a:t>11</a:t>
            </a:r>
            <a:endParaRPr sz="1300">
              <a:latin typeface="Bookman Old Style"/>
              <a:cs typeface="Bookman Old Style"/>
            </a:endParaRPr>
          </a:p>
        </p:txBody>
      </p:sp>
      <p:sp>
        <p:nvSpPr>
          <p:cNvPr id="55" name="object 55"/>
          <p:cNvSpPr txBox="1"/>
          <p:nvPr/>
        </p:nvSpPr>
        <p:spPr>
          <a:xfrm>
            <a:off x="3705052" y="5810872"/>
            <a:ext cx="2667000" cy="478155"/>
          </a:xfrm>
          <a:prstGeom prst="rect">
            <a:avLst/>
          </a:prstGeom>
        </p:spPr>
        <p:txBody>
          <a:bodyPr vert="horz" wrap="square" lIns="0" tIns="12065" rIns="0" bIns="0" rtlCol="0">
            <a:spAutoFit/>
          </a:bodyPr>
          <a:lstStyle/>
          <a:p>
            <a:pPr marL="12700" marR="5080" indent="6985">
              <a:lnSpc>
                <a:spcPct val="114199"/>
              </a:lnSpc>
              <a:spcBef>
                <a:spcPts val="95"/>
              </a:spcBef>
            </a:pPr>
            <a:r>
              <a:rPr sz="1300" b="0" dirty="0">
                <a:solidFill>
                  <a:srgbClr val="0F0000"/>
                </a:solidFill>
                <a:latin typeface="Bookman Old Style"/>
                <a:cs typeface="Bookman Old Style"/>
              </a:rPr>
              <a:t>Denem </a:t>
            </a:r>
            <a:r>
              <a:rPr sz="1300" b="0" spc="-75" dirty="0">
                <a:solidFill>
                  <a:srgbClr val="030303"/>
                </a:solidFill>
                <a:latin typeface="Bookman Old Style"/>
                <a:cs typeface="Bookman Old Style"/>
              </a:rPr>
              <a:t>ent </a:t>
            </a:r>
            <a:r>
              <a:rPr sz="1300" b="0" spc="-45" dirty="0">
                <a:latin typeface="Bookman Old Style"/>
                <a:cs typeface="Bookman Old Style"/>
              </a:rPr>
              <a:t>operator </a:t>
            </a:r>
            <a:r>
              <a:rPr sz="1300" b="0" spc="-15" dirty="0">
                <a:solidFill>
                  <a:srgbClr val="030303"/>
                </a:solidFill>
                <a:latin typeface="Bookman Old Style"/>
                <a:cs typeface="Bookman Old Style"/>
              </a:rPr>
              <a:t>deneases </a:t>
            </a:r>
            <a:r>
              <a:rPr sz="1300" b="0" spc="-25" dirty="0">
                <a:solidFill>
                  <a:srgbClr val="5E4B42"/>
                </a:solidFill>
                <a:latin typeface="Bookman Old Style"/>
                <a:cs typeface="Bookman Old Style"/>
              </a:rPr>
              <a:t>the  </a:t>
            </a:r>
            <a:r>
              <a:rPr sz="1300" b="0" spc="-15" dirty="0">
                <a:latin typeface="Bookman Old Style"/>
                <a:cs typeface="Bookman Old Style"/>
              </a:rPr>
              <a:t>integer </a:t>
            </a:r>
            <a:r>
              <a:rPr sz="1300" b="0" spc="-20" dirty="0">
                <a:solidFill>
                  <a:srgbClr val="282828"/>
                </a:solidFill>
                <a:latin typeface="Bookman Old Style"/>
                <a:cs typeface="Bookman Old Style"/>
              </a:rPr>
              <a:t>value </a:t>
            </a:r>
            <a:r>
              <a:rPr sz="1300" b="0" spc="-100" dirty="0">
                <a:solidFill>
                  <a:srgbClr val="110000"/>
                </a:solidFill>
                <a:latin typeface="Bookman Old Style"/>
                <a:cs typeface="Bookman Old Style"/>
              </a:rPr>
              <a:t>by</a:t>
            </a:r>
            <a:r>
              <a:rPr sz="1300" b="0" spc="70" dirty="0">
                <a:solidFill>
                  <a:srgbClr val="110000"/>
                </a:solidFill>
                <a:latin typeface="Bookman Old Style"/>
                <a:cs typeface="Bookman Old Style"/>
              </a:rPr>
              <a:t> </a:t>
            </a:r>
            <a:r>
              <a:rPr sz="1300" b="0" spc="-45" dirty="0">
                <a:solidFill>
                  <a:srgbClr val="030303"/>
                </a:solidFill>
                <a:latin typeface="Bookman Old Style"/>
                <a:cs typeface="Bookman Old Style"/>
              </a:rPr>
              <a:t>one.</a:t>
            </a:r>
            <a:endParaRPr sz="1300">
              <a:latin typeface="Bookman Old Style"/>
              <a:cs typeface="Bookman Old Style"/>
            </a:endParaRPr>
          </a:p>
        </p:txBody>
      </p:sp>
      <p:sp>
        <p:nvSpPr>
          <p:cNvPr id="56" name="object 56"/>
          <p:cNvSpPr txBox="1"/>
          <p:nvPr/>
        </p:nvSpPr>
        <p:spPr>
          <a:xfrm>
            <a:off x="6534239" y="5837930"/>
            <a:ext cx="554355" cy="224790"/>
          </a:xfrm>
          <a:prstGeom prst="rect">
            <a:avLst/>
          </a:prstGeom>
        </p:spPr>
        <p:txBody>
          <a:bodyPr vert="horz" wrap="square" lIns="0" tIns="13335" rIns="0" bIns="0" rtlCol="0">
            <a:spAutoFit/>
          </a:bodyPr>
          <a:lstStyle/>
          <a:p>
            <a:pPr marL="12700">
              <a:lnSpc>
                <a:spcPct val="100000"/>
              </a:lnSpc>
              <a:spcBef>
                <a:spcPts val="105"/>
              </a:spcBef>
            </a:pPr>
            <a:r>
              <a:rPr sz="1300" b="0" spc="-40" dirty="0">
                <a:solidFill>
                  <a:srgbClr val="85645B"/>
                </a:solidFill>
                <a:latin typeface="Bookman Old Style"/>
                <a:cs typeface="Bookman Old Style"/>
              </a:rPr>
              <a:t>A-- </a:t>
            </a:r>
            <a:r>
              <a:rPr sz="1300" b="0" spc="80" dirty="0">
                <a:solidFill>
                  <a:srgbClr val="A7897E"/>
                </a:solidFill>
                <a:latin typeface="Bookman Old Style"/>
                <a:cs typeface="Bookman Old Style"/>
              </a:rPr>
              <a:t>=</a:t>
            </a:r>
            <a:r>
              <a:rPr sz="1300" b="0" spc="-125" dirty="0">
                <a:solidFill>
                  <a:srgbClr val="A7897E"/>
                </a:solidFill>
                <a:latin typeface="Bookman Old Style"/>
                <a:cs typeface="Bookman Old Style"/>
              </a:rPr>
              <a:t> </a:t>
            </a:r>
            <a:r>
              <a:rPr sz="1300" b="0" spc="-80" dirty="0">
                <a:solidFill>
                  <a:srgbClr val="674B49"/>
                </a:solidFill>
                <a:latin typeface="Bookman Old Style"/>
                <a:cs typeface="Bookman Old Style"/>
              </a:rPr>
              <a:t>9</a:t>
            </a:r>
            <a:endParaRPr sz="1300">
              <a:latin typeface="Bookman Old Style"/>
              <a:cs typeface="Bookman Old Style"/>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549691" y="4309566"/>
            <a:ext cx="266065" cy="29845"/>
            <a:chOff x="7549691" y="4309566"/>
            <a:chExt cx="266065" cy="29845"/>
          </a:xfrm>
        </p:grpSpPr>
        <p:sp>
          <p:nvSpPr>
            <p:cNvPr id="3" name="object 3"/>
            <p:cNvSpPr/>
            <p:nvPr/>
          </p:nvSpPr>
          <p:spPr>
            <a:xfrm>
              <a:off x="7567403" y="4328752"/>
              <a:ext cx="248285" cy="0"/>
            </a:xfrm>
            <a:custGeom>
              <a:avLst/>
              <a:gdLst/>
              <a:ahLst/>
              <a:cxnLst/>
              <a:rect l="l" t="t" r="r" b="b"/>
              <a:pathLst>
                <a:path w="248284">
                  <a:moveTo>
                    <a:pt x="0" y="0"/>
                  </a:moveTo>
                  <a:lnTo>
                    <a:pt x="247947" y="0"/>
                  </a:lnTo>
                </a:path>
              </a:pathLst>
            </a:custGeom>
            <a:ln w="20662">
              <a:solidFill>
                <a:srgbClr val="BC5754"/>
              </a:solidFill>
            </a:ln>
          </p:spPr>
          <p:txBody>
            <a:bodyPr wrap="square" lIns="0" tIns="0" rIns="0" bIns="0" rtlCol="0"/>
            <a:lstStyle/>
            <a:p>
              <a:endParaRPr/>
            </a:p>
          </p:txBody>
        </p:sp>
        <p:sp>
          <p:nvSpPr>
            <p:cNvPr id="4" name="object 4"/>
            <p:cNvSpPr/>
            <p:nvPr/>
          </p:nvSpPr>
          <p:spPr>
            <a:xfrm>
              <a:off x="7549691" y="4319897"/>
              <a:ext cx="266065" cy="0"/>
            </a:xfrm>
            <a:custGeom>
              <a:avLst/>
              <a:gdLst/>
              <a:ahLst/>
              <a:cxnLst/>
              <a:rect l="l" t="t" r="r" b="b"/>
              <a:pathLst>
                <a:path w="266065">
                  <a:moveTo>
                    <a:pt x="0" y="0"/>
                  </a:moveTo>
                  <a:lnTo>
                    <a:pt x="265658" y="0"/>
                  </a:lnTo>
                </a:path>
              </a:pathLst>
            </a:custGeom>
            <a:ln w="20662">
              <a:solidFill>
                <a:srgbClr val="BC5754"/>
              </a:solidFill>
            </a:ln>
          </p:spPr>
          <p:txBody>
            <a:bodyPr wrap="square" lIns="0" tIns="0" rIns="0" bIns="0" rtlCol="0"/>
            <a:lstStyle/>
            <a:p>
              <a:endParaRPr/>
            </a:p>
          </p:txBody>
        </p:sp>
      </p:grpSp>
      <p:grpSp>
        <p:nvGrpSpPr>
          <p:cNvPr id="5" name="object 5"/>
          <p:cNvGrpSpPr/>
          <p:nvPr/>
        </p:nvGrpSpPr>
        <p:grpSpPr>
          <a:xfrm>
            <a:off x="5750104" y="4068505"/>
            <a:ext cx="3158490" cy="379095"/>
            <a:chOff x="5750104" y="4068505"/>
            <a:chExt cx="3158490" cy="379095"/>
          </a:xfrm>
        </p:grpSpPr>
        <p:sp>
          <p:nvSpPr>
            <p:cNvPr id="6" name="object 6"/>
            <p:cNvSpPr/>
            <p:nvPr/>
          </p:nvSpPr>
          <p:spPr>
            <a:xfrm>
              <a:off x="7567403" y="4252006"/>
              <a:ext cx="239395" cy="0"/>
            </a:xfrm>
            <a:custGeom>
              <a:avLst/>
              <a:gdLst/>
              <a:ahLst/>
              <a:cxnLst/>
              <a:rect l="l" t="t" r="r" b="b"/>
              <a:pathLst>
                <a:path w="239395">
                  <a:moveTo>
                    <a:pt x="0" y="0"/>
                  </a:moveTo>
                  <a:lnTo>
                    <a:pt x="239092" y="0"/>
                  </a:lnTo>
                </a:path>
              </a:pathLst>
            </a:custGeom>
            <a:ln w="20662">
              <a:solidFill>
                <a:srgbClr val="BC5754"/>
              </a:solidFill>
            </a:ln>
          </p:spPr>
          <p:txBody>
            <a:bodyPr wrap="square" lIns="0" tIns="0" rIns="0" bIns="0" rtlCol="0"/>
            <a:lstStyle/>
            <a:p>
              <a:endParaRPr/>
            </a:p>
          </p:txBody>
        </p:sp>
        <p:sp>
          <p:nvSpPr>
            <p:cNvPr id="7" name="object 7"/>
            <p:cNvSpPr/>
            <p:nvPr/>
          </p:nvSpPr>
          <p:spPr>
            <a:xfrm>
              <a:off x="7549680" y="4221022"/>
              <a:ext cx="257175" cy="29845"/>
            </a:xfrm>
            <a:custGeom>
              <a:avLst/>
              <a:gdLst/>
              <a:ahLst/>
              <a:cxnLst/>
              <a:rect l="l" t="t" r="r" b="b"/>
              <a:pathLst>
                <a:path w="257175" h="29845">
                  <a:moveTo>
                    <a:pt x="256806" y="0"/>
                  </a:moveTo>
                  <a:lnTo>
                    <a:pt x="0" y="0"/>
                  </a:lnTo>
                  <a:lnTo>
                    <a:pt x="0" y="8851"/>
                  </a:lnTo>
                  <a:lnTo>
                    <a:pt x="0" y="20662"/>
                  </a:lnTo>
                  <a:lnTo>
                    <a:pt x="0" y="29514"/>
                  </a:lnTo>
                  <a:lnTo>
                    <a:pt x="256806" y="29514"/>
                  </a:lnTo>
                  <a:lnTo>
                    <a:pt x="256806" y="20662"/>
                  </a:lnTo>
                  <a:lnTo>
                    <a:pt x="256806" y="8851"/>
                  </a:lnTo>
                  <a:lnTo>
                    <a:pt x="256806" y="0"/>
                  </a:lnTo>
                  <a:close/>
                </a:path>
              </a:pathLst>
            </a:custGeom>
            <a:solidFill>
              <a:srgbClr val="BC5754"/>
            </a:solidFill>
          </p:spPr>
          <p:txBody>
            <a:bodyPr wrap="square" lIns="0" tIns="0" rIns="0" bIns="0" rtlCol="0"/>
            <a:lstStyle/>
            <a:p>
              <a:endParaRPr/>
            </a:p>
          </p:txBody>
        </p:sp>
        <p:pic>
          <p:nvPicPr>
            <p:cNvPr id="8" name="object 8"/>
            <p:cNvPicPr/>
            <p:nvPr/>
          </p:nvPicPr>
          <p:blipFill>
            <a:blip r:embed="rId2" cstate="print"/>
            <a:stretch>
              <a:fillRect/>
            </a:stretch>
          </p:blipFill>
          <p:spPr>
            <a:xfrm>
              <a:off x="5750104" y="4068505"/>
              <a:ext cx="3158379" cy="378808"/>
            </a:xfrm>
            <a:prstGeom prst="rect">
              <a:avLst/>
            </a:prstGeom>
          </p:spPr>
        </p:pic>
      </p:grpSp>
      <p:sp>
        <p:nvSpPr>
          <p:cNvPr id="10" name="object 10"/>
          <p:cNvSpPr txBox="1">
            <a:spLocks noGrp="1"/>
          </p:cNvSpPr>
          <p:nvPr>
            <p:ph type="title"/>
          </p:nvPr>
        </p:nvSpPr>
        <p:spPr>
          <a:xfrm>
            <a:off x="1550103" y="325522"/>
            <a:ext cx="7183120" cy="564515"/>
          </a:xfrm>
          <a:prstGeom prst="rect">
            <a:avLst/>
          </a:prstGeom>
        </p:spPr>
        <p:txBody>
          <a:bodyPr vert="horz" wrap="square" lIns="0" tIns="17145" rIns="0" bIns="0" rtlCol="0">
            <a:spAutoFit/>
          </a:bodyPr>
          <a:lstStyle/>
          <a:p>
            <a:pPr marL="12700" algn="ctr">
              <a:lnSpc>
                <a:spcPct val="100000"/>
              </a:lnSpc>
              <a:spcBef>
                <a:spcPts val="135"/>
              </a:spcBef>
              <a:tabLst>
                <a:tab pos="4845050" algn="l"/>
              </a:tabLst>
            </a:pPr>
            <a:r>
              <a:rPr lang="en-US" sz="3500" b="0" spc="-270" dirty="0" smtClean="0">
                <a:solidFill>
                  <a:srgbClr val="01AFF0"/>
                </a:solidFill>
                <a:latin typeface="Bookman Old Style"/>
                <a:cs typeface="Bookman Old Style"/>
              </a:rPr>
              <a:t>Assignment operators</a:t>
            </a:r>
            <a:endParaRPr sz="3500">
              <a:latin typeface="Bookman Old Style"/>
              <a:cs typeface="Bookman Old Style"/>
            </a:endParaRPr>
          </a:p>
        </p:txBody>
      </p:sp>
      <p:sp>
        <p:nvSpPr>
          <p:cNvPr id="11" name="object 11"/>
          <p:cNvSpPr txBox="1"/>
          <p:nvPr/>
        </p:nvSpPr>
        <p:spPr>
          <a:xfrm>
            <a:off x="1197762" y="1789102"/>
            <a:ext cx="7568565" cy="2211070"/>
          </a:xfrm>
          <a:prstGeom prst="rect">
            <a:avLst/>
          </a:prstGeom>
        </p:spPr>
        <p:txBody>
          <a:bodyPr vert="horz" wrap="square" lIns="0" tIns="13970" rIns="0" bIns="0" rtlCol="0">
            <a:spAutoFit/>
          </a:bodyPr>
          <a:lstStyle/>
          <a:p>
            <a:pPr marL="22860" marR="159385" indent="-6985">
              <a:lnSpc>
                <a:spcPct val="100000"/>
              </a:lnSpc>
              <a:spcBef>
                <a:spcPts val="110"/>
              </a:spcBef>
            </a:pPr>
            <a:r>
              <a:rPr sz="2650" b="0" spc="-105" dirty="0">
                <a:latin typeface="Bookman Old Style"/>
                <a:cs typeface="Bookman Old Style"/>
              </a:rPr>
              <a:t>Assignment </a:t>
            </a:r>
            <a:r>
              <a:rPr sz="2650" b="0" spc="-85" dirty="0">
                <a:latin typeface="Bookman Old Style"/>
                <a:cs typeface="Bookman Old Style"/>
              </a:rPr>
              <a:t>Operator </a:t>
            </a:r>
            <a:r>
              <a:rPr sz="2650" b="0" spc="-75" dirty="0">
                <a:latin typeface="Bookman Old Style"/>
                <a:cs typeface="Bookman Old Style"/>
              </a:rPr>
              <a:t>is </a:t>
            </a:r>
            <a:r>
              <a:rPr sz="2650" b="0" spc="-95" dirty="0">
                <a:latin typeface="Bookman Old Style"/>
                <a:cs typeface="Bookman Old Style"/>
              </a:rPr>
              <a:t>Used </a:t>
            </a:r>
            <a:r>
              <a:rPr sz="2650" b="0" spc="-50" dirty="0">
                <a:latin typeface="Bookman Old Style"/>
                <a:cs typeface="Bookman Old Style"/>
              </a:rPr>
              <a:t>to </a:t>
            </a:r>
            <a:r>
              <a:rPr sz="2650" b="0" spc="-125" dirty="0">
                <a:latin typeface="Bookman Old Style"/>
                <a:cs typeface="Bookman Old Style"/>
              </a:rPr>
              <a:t>assign </a:t>
            </a:r>
            <a:r>
              <a:rPr sz="2650" b="0" spc="-95" dirty="0">
                <a:latin typeface="Bookman Old Style"/>
                <a:cs typeface="Bookman Old Style"/>
              </a:rPr>
              <a:t>value </a:t>
            </a:r>
            <a:r>
              <a:rPr sz="2650" b="0" spc="-100" dirty="0">
                <a:latin typeface="Bookman Old Style"/>
                <a:cs typeface="Bookman Old Style"/>
              </a:rPr>
              <a:t>to  </a:t>
            </a:r>
            <a:r>
              <a:rPr sz="2650" b="0" spc="-180" dirty="0">
                <a:latin typeface="Bookman Old Style"/>
                <a:cs typeface="Bookman Old Style"/>
              </a:rPr>
              <a:t>an</a:t>
            </a:r>
            <a:r>
              <a:rPr sz="2650" b="0" spc="25" dirty="0">
                <a:latin typeface="Bookman Old Style"/>
                <a:cs typeface="Bookman Old Style"/>
              </a:rPr>
              <a:t> </a:t>
            </a:r>
            <a:r>
              <a:rPr sz="2650" b="0" spc="-70" dirty="0">
                <a:latin typeface="Bookman Old Style"/>
                <a:cs typeface="Bookman Old Style"/>
              </a:rPr>
              <a:t>variable.</a:t>
            </a:r>
            <a:endParaRPr sz="2650">
              <a:latin typeface="Bookman Old Style"/>
              <a:cs typeface="Bookman Old Style"/>
            </a:endParaRPr>
          </a:p>
          <a:p>
            <a:pPr marL="12700" marR="5080" indent="3175">
              <a:lnSpc>
                <a:spcPct val="111400"/>
              </a:lnSpc>
              <a:spcBef>
                <a:spcPts val="330"/>
              </a:spcBef>
            </a:pPr>
            <a:r>
              <a:rPr sz="2650" b="0" spc="-105" dirty="0">
                <a:latin typeface="Bookman Old Style"/>
                <a:cs typeface="Bookman Old Style"/>
              </a:rPr>
              <a:t>Assignment </a:t>
            </a:r>
            <a:r>
              <a:rPr sz="2650" b="0" spc="-85" dirty="0">
                <a:latin typeface="Bookman Old Style"/>
                <a:cs typeface="Bookman Old Style"/>
              </a:rPr>
              <a:t>Operator </a:t>
            </a:r>
            <a:r>
              <a:rPr sz="2650" b="0" spc="-75" dirty="0">
                <a:latin typeface="Bookman Old Style"/>
                <a:cs typeface="Bookman Old Style"/>
              </a:rPr>
              <a:t>is </a:t>
            </a:r>
            <a:r>
              <a:rPr sz="2650" b="0" spc="-145" dirty="0">
                <a:latin typeface="Bookman Old Style"/>
                <a:cs typeface="Bookman Old Style"/>
              </a:rPr>
              <a:t>denoted </a:t>
            </a:r>
            <a:r>
              <a:rPr sz="2650" b="0" spc="-150" dirty="0">
                <a:latin typeface="Bookman Old Style"/>
                <a:cs typeface="Bookman Old Style"/>
              </a:rPr>
              <a:t>by </a:t>
            </a:r>
            <a:r>
              <a:rPr sz="2650" b="0" spc="-95" dirty="0">
                <a:latin typeface="Bookman Old Style"/>
                <a:cs typeface="Bookman Old Style"/>
              </a:rPr>
              <a:t>equal </a:t>
            </a:r>
            <a:r>
              <a:rPr sz="2650" b="0" spc="-50" dirty="0">
                <a:latin typeface="Bookman Old Style"/>
                <a:cs typeface="Bookman Old Style"/>
              </a:rPr>
              <a:t>to </a:t>
            </a:r>
            <a:r>
              <a:rPr sz="2650" b="0" spc="-105" dirty="0">
                <a:latin typeface="Bookman Old Style"/>
                <a:cs typeface="Bookman Old Style"/>
              </a:rPr>
              <a:t>sign  </a:t>
            </a:r>
            <a:r>
              <a:rPr sz="2600" b="0" spc="-75" dirty="0">
                <a:latin typeface="Bookman Old Style"/>
                <a:cs typeface="Bookman Old Style"/>
              </a:rPr>
              <a:t>Assignment </a:t>
            </a:r>
            <a:r>
              <a:rPr sz="2600" b="0" spc="-70" dirty="0">
                <a:latin typeface="Bookman Old Style"/>
                <a:cs typeface="Bookman Old Style"/>
              </a:rPr>
              <a:t>Operator </a:t>
            </a:r>
            <a:r>
              <a:rPr sz="2600" b="0" spc="-65" dirty="0">
                <a:latin typeface="Bookman Old Style"/>
                <a:cs typeface="Bookman Old Style"/>
              </a:rPr>
              <a:t>is binary </a:t>
            </a:r>
            <a:r>
              <a:rPr sz="2600" b="0" spc="-80" dirty="0">
                <a:latin typeface="Bookman Old Style"/>
                <a:cs typeface="Bookman Old Style"/>
              </a:rPr>
              <a:t>operator </a:t>
            </a:r>
            <a:r>
              <a:rPr sz="2600" b="0" spc="-120" dirty="0">
                <a:latin typeface="Bookman Old Style"/>
                <a:cs typeface="Bookman Old Style"/>
              </a:rPr>
              <a:t>which  </a:t>
            </a:r>
            <a:r>
              <a:rPr sz="2600" b="0" spc="-80" dirty="0">
                <a:latin typeface="Bookman Old Style"/>
                <a:cs typeface="Bookman Old Style"/>
              </a:rPr>
              <a:t>operates </a:t>
            </a:r>
            <a:r>
              <a:rPr sz="2600" b="0" spc="-155" dirty="0">
                <a:latin typeface="Bookman Old Style"/>
                <a:cs typeface="Bookman Old Style"/>
              </a:rPr>
              <a:t>on </a:t>
            </a:r>
            <a:r>
              <a:rPr sz="2600" b="0" spc="-40" dirty="0">
                <a:latin typeface="Bookman Old Style"/>
                <a:cs typeface="Bookman Old Style"/>
              </a:rPr>
              <a:t>two</a:t>
            </a:r>
            <a:r>
              <a:rPr sz="2600" b="0" spc="235" dirty="0">
                <a:latin typeface="Bookman Old Style"/>
                <a:cs typeface="Bookman Old Style"/>
              </a:rPr>
              <a:t> </a:t>
            </a:r>
            <a:r>
              <a:rPr sz="2600" b="0" spc="-100" dirty="0">
                <a:latin typeface="Bookman Old Style"/>
                <a:cs typeface="Bookman Old Style"/>
              </a:rPr>
              <a:t>operands.</a:t>
            </a:r>
            <a:endParaRPr sz="2600">
              <a:latin typeface="Bookman Old Style"/>
              <a:cs typeface="Bookman Old Style"/>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231900" y="2178050"/>
            <a:ext cx="8042909" cy="3660682"/>
          </a:xfrm>
          <a:prstGeom prst="rect">
            <a:avLst/>
          </a:prstGeom>
        </p:spPr>
        <p:txBody>
          <a:bodyPr vert="horz" wrap="square" lIns="0" tIns="59055" rIns="0" bIns="0" rtlCol="0">
            <a:spAutoFit/>
          </a:bodyPr>
          <a:lstStyle/>
          <a:p>
            <a:pPr marL="12700" marR="5080" indent="239395" algn="just">
              <a:lnSpc>
                <a:spcPct val="150000"/>
              </a:lnSpc>
              <a:spcBef>
                <a:spcPts val="465"/>
              </a:spcBef>
              <a:spcAft>
                <a:spcPts val="600"/>
              </a:spcAft>
            </a:pPr>
            <a:r>
              <a:rPr sz="2650" b="0" spc="114" dirty="0">
                <a:latin typeface="Bookman Old Style"/>
                <a:cs typeface="Bookman Old Style"/>
              </a:rPr>
              <a:t>A </a:t>
            </a:r>
            <a:r>
              <a:rPr sz="2650" b="0" spc="-95" dirty="0">
                <a:latin typeface="Bookman Old Style"/>
                <a:cs typeface="Bookman Old Style"/>
              </a:rPr>
              <a:t>graphical </a:t>
            </a:r>
            <a:r>
              <a:rPr sz="2650" b="0" spc="-70" dirty="0">
                <a:latin typeface="Bookman Old Style"/>
                <a:cs typeface="Bookman Old Style"/>
              </a:rPr>
              <a:t>representation </a:t>
            </a:r>
            <a:r>
              <a:rPr sz="2650" b="0" spc="-95" dirty="0">
                <a:latin typeface="Bookman Old Style"/>
                <a:cs typeface="Bookman Old Style"/>
              </a:rPr>
              <a:t>of </a:t>
            </a:r>
            <a:r>
              <a:rPr sz="2650" b="0" spc="-80" dirty="0">
                <a:latin typeface="Bookman Old Style"/>
                <a:cs typeface="Bookman Old Style"/>
              </a:rPr>
              <a:t>the </a:t>
            </a:r>
            <a:r>
              <a:rPr sz="2650" b="0" spc="-160" dirty="0">
                <a:latin typeface="Bookman Old Style"/>
                <a:cs typeface="Bookman Old Style"/>
              </a:rPr>
              <a:t>sequence </a:t>
            </a:r>
            <a:r>
              <a:rPr sz="2650" b="0" spc="-95" dirty="0">
                <a:latin typeface="Bookman Old Style"/>
                <a:cs typeface="Bookman Old Style"/>
              </a:rPr>
              <a:t>of  </a:t>
            </a:r>
            <a:r>
              <a:rPr sz="2650" b="0" spc="-110" dirty="0">
                <a:latin typeface="Bookman Old Style"/>
                <a:cs typeface="Bookman Old Style"/>
              </a:rPr>
              <a:t>operations </a:t>
            </a:r>
            <a:r>
              <a:rPr sz="2650" b="0" spc="-65" dirty="0">
                <a:latin typeface="Bookman Old Style"/>
                <a:cs typeface="Bookman Old Style"/>
              </a:rPr>
              <a:t>in </a:t>
            </a:r>
            <a:r>
              <a:rPr sz="2650" b="0" spc="-180" dirty="0">
                <a:latin typeface="Bookman Old Style"/>
                <a:cs typeface="Bookman Old Style"/>
              </a:rPr>
              <a:t>an </a:t>
            </a:r>
            <a:r>
              <a:rPr sz="2650" b="0" spc="-95" dirty="0">
                <a:latin typeface="Bookman Old Style"/>
                <a:cs typeface="Bookman Old Style"/>
              </a:rPr>
              <a:t>information </a:t>
            </a:r>
            <a:r>
              <a:rPr sz="2650" b="0" spc="-130" dirty="0">
                <a:latin typeface="Bookman Old Style"/>
                <a:cs typeface="Bookman Old Style"/>
              </a:rPr>
              <a:t>system </a:t>
            </a:r>
            <a:r>
              <a:rPr sz="2650" b="0" spc="-105" dirty="0">
                <a:latin typeface="Bookman Old Style"/>
                <a:cs typeface="Bookman Old Style"/>
              </a:rPr>
              <a:t>or program.  </a:t>
            </a:r>
            <a:r>
              <a:rPr sz="2650" b="0" spc="-85" dirty="0">
                <a:latin typeface="Bookman Old Style"/>
                <a:cs typeface="Bookman Old Style"/>
              </a:rPr>
              <a:t>Information </a:t>
            </a:r>
            <a:r>
              <a:rPr sz="2650" b="0" spc="-130" dirty="0">
                <a:latin typeface="Bookman Old Style"/>
                <a:cs typeface="Bookman Old Style"/>
              </a:rPr>
              <a:t>system </a:t>
            </a:r>
            <a:r>
              <a:rPr sz="2650" b="0" spc="-95" dirty="0">
                <a:latin typeface="Bookman Old Style"/>
                <a:cs typeface="Bookman Old Style"/>
              </a:rPr>
              <a:t>flowcharts </a:t>
            </a:r>
            <a:r>
              <a:rPr sz="2650" b="0" spc="-180" dirty="0">
                <a:latin typeface="Bookman Old Style"/>
                <a:cs typeface="Bookman Old Style"/>
              </a:rPr>
              <a:t>show </a:t>
            </a:r>
            <a:r>
              <a:rPr sz="2650" b="0" spc="-175" dirty="0">
                <a:latin typeface="Bookman Old Style"/>
                <a:cs typeface="Bookman Old Style"/>
              </a:rPr>
              <a:t>how </a:t>
            </a:r>
            <a:r>
              <a:rPr sz="2650" b="0" spc="-130" dirty="0">
                <a:latin typeface="Bookman Old Style"/>
                <a:cs typeface="Bookman Old Style"/>
              </a:rPr>
              <a:t>data  </a:t>
            </a:r>
            <a:r>
              <a:rPr sz="2650" b="0" spc="-80" dirty="0">
                <a:latin typeface="Bookman Old Style"/>
                <a:cs typeface="Bookman Old Style"/>
              </a:rPr>
              <a:t>flows </a:t>
            </a:r>
            <a:r>
              <a:rPr sz="2650" b="0" spc="-105" dirty="0">
                <a:latin typeface="Bookman Old Style"/>
                <a:cs typeface="Bookman Old Style"/>
              </a:rPr>
              <a:t>from </a:t>
            </a:r>
            <a:r>
              <a:rPr sz="2650" b="0" spc="-170" dirty="0">
                <a:latin typeface="Bookman Old Style"/>
                <a:cs typeface="Bookman Old Style"/>
              </a:rPr>
              <a:t>source </a:t>
            </a:r>
            <a:r>
              <a:rPr sz="2650" b="0" spc="-160" dirty="0">
                <a:latin typeface="Bookman Old Style"/>
                <a:cs typeface="Bookman Old Style"/>
              </a:rPr>
              <a:t>documents </a:t>
            </a:r>
            <a:r>
              <a:rPr sz="2650" b="0" spc="-135" dirty="0">
                <a:latin typeface="Bookman Old Style"/>
                <a:cs typeface="Bookman Old Style"/>
              </a:rPr>
              <a:t>through </a:t>
            </a:r>
            <a:r>
              <a:rPr sz="2650" b="0" spc="-80" dirty="0">
                <a:latin typeface="Bookman Old Style"/>
                <a:cs typeface="Bookman Old Style"/>
              </a:rPr>
              <a:t>the </a:t>
            </a:r>
            <a:r>
              <a:rPr sz="2650" b="0" spc="-135" dirty="0">
                <a:latin typeface="Bookman Old Style"/>
                <a:cs typeface="Bookman Old Style"/>
              </a:rPr>
              <a:t>computer  </a:t>
            </a:r>
            <a:r>
              <a:rPr sz="2650" b="0" spc="-50" dirty="0">
                <a:latin typeface="Bookman Old Style"/>
                <a:cs typeface="Bookman Old Style"/>
              </a:rPr>
              <a:t>to </a:t>
            </a:r>
            <a:r>
              <a:rPr sz="2650" b="0" spc="-45" dirty="0">
                <a:latin typeface="Bookman Old Style"/>
                <a:cs typeface="Bookman Old Style"/>
              </a:rPr>
              <a:t>final </a:t>
            </a:r>
            <a:r>
              <a:rPr sz="2650" b="0" spc="-105" dirty="0">
                <a:latin typeface="Bookman Old Style"/>
                <a:cs typeface="Bookman Old Style"/>
              </a:rPr>
              <a:t>distribution </a:t>
            </a:r>
            <a:r>
              <a:rPr sz="2650" b="0" spc="-100" dirty="0">
                <a:latin typeface="Bookman Old Style"/>
                <a:cs typeface="Bookman Old Style"/>
              </a:rPr>
              <a:t>to </a:t>
            </a:r>
            <a:r>
              <a:rPr sz="2650" b="0" spc="-145" dirty="0">
                <a:latin typeface="Bookman Old Style"/>
                <a:cs typeface="Bookman Old Style"/>
              </a:rPr>
              <a:t>users. </a:t>
            </a:r>
            <a:r>
              <a:rPr sz="2650" b="0" spc="-50" dirty="0">
                <a:latin typeface="Bookman Old Style"/>
                <a:cs typeface="Bookman Old Style"/>
              </a:rPr>
              <a:t>Different </a:t>
            </a:r>
            <a:r>
              <a:rPr sz="2650" b="0" spc="-145" dirty="0">
                <a:latin typeface="Bookman Old Style"/>
                <a:cs typeface="Bookman Old Style"/>
              </a:rPr>
              <a:t>symbols </a:t>
            </a:r>
            <a:r>
              <a:rPr sz="2650" b="0" spc="-95" dirty="0">
                <a:latin typeface="Bookman Old Style"/>
                <a:cs typeface="Bookman Old Style"/>
              </a:rPr>
              <a:t>are  </a:t>
            </a:r>
            <a:r>
              <a:rPr sz="2650" b="0" spc="-170" dirty="0">
                <a:latin typeface="Bookman Old Style"/>
                <a:cs typeface="Bookman Old Style"/>
              </a:rPr>
              <a:t>used </a:t>
            </a:r>
            <a:r>
              <a:rPr sz="2650" b="0" spc="-50" dirty="0">
                <a:latin typeface="Bookman Old Style"/>
                <a:cs typeface="Bookman Old Style"/>
              </a:rPr>
              <a:t>to </a:t>
            </a:r>
            <a:r>
              <a:rPr sz="2650" b="0" spc="-125" dirty="0">
                <a:latin typeface="Bookman Old Style"/>
                <a:cs typeface="Bookman Old Style"/>
              </a:rPr>
              <a:t>draw </a:t>
            </a:r>
            <a:r>
              <a:rPr sz="2650" b="0" spc="-145" dirty="0">
                <a:latin typeface="Bookman Old Style"/>
                <a:cs typeface="Bookman Old Style"/>
              </a:rPr>
              <a:t>each </a:t>
            </a:r>
            <a:r>
              <a:rPr sz="2650" b="0" spc="-55" dirty="0">
                <a:latin typeface="Bookman Old Style"/>
                <a:cs typeface="Bookman Old Style"/>
              </a:rPr>
              <a:t>type </a:t>
            </a:r>
            <a:r>
              <a:rPr sz="2650" b="0" spc="-95" dirty="0">
                <a:latin typeface="Bookman Old Style"/>
                <a:cs typeface="Bookman Old Style"/>
              </a:rPr>
              <a:t>of</a:t>
            </a:r>
            <a:r>
              <a:rPr sz="2650" b="0" spc="385" dirty="0">
                <a:latin typeface="Bookman Old Style"/>
                <a:cs typeface="Bookman Old Style"/>
              </a:rPr>
              <a:t> </a:t>
            </a:r>
            <a:r>
              <a:rPr sz="2650" b="0" spc="-90" dirty="0">
                <a:latin typeface="Bookman Old Style"/>
                <a:cs typeface="Bookman Old Style"/>
              </a:rPr>
              <a:t>flowchart.</a:t>
            </a:r>
            <a:endParaRPr sz="2650">
              <a:latin typeface="Bookman Old Style"/>
              <a:cs typeface="Bookman Old Style"/>
            </a:endParaRPr>
          </a:p>
        </p:txBody>
      </p:sp>
      <p:sp>
        <p:nvSpPr>
          <p:cNvPr id="6" name="Title 5"/>
          <p:cNvSpPr>
            <a:spLocks noGrp="1"/>
          </p:cNvSpPr>
          <p:nvPr>
            <p:ph type="title"/>
          </p:nvPr>
        </p:nvSpPr>
        <p:spPr>
          <a:xfrm>
            <a:off x="1308099" y="425450"/>
            <a:ext cx="8153401" cy="1371600"/>
          </a:xfrm>
        </p:spPr>
        <p:txBody>
          <a:bodyPr>
            <a:normAutofit/>
          </a:bodyPr>
          <a:lstStyle/>
          <a:p>
            <a:pPr algn="ctr"/>
            <a:r>
              <a:rPr lang="en-US" sz="3200" spc="-210" dirty="0" smtClean="0">
                <a:solidFill>
                  <a:srgbClr val="13AAE4"/>
                </a:solidFill>
                <a:latin typeface="Bookman Old Style"/>
                <a:cs typeface="Bookman Old Style"/>
              </a:rPr>
              <a:t>STEPS IN PROBLEM SOLVING</a:t>
            </a:r>
            <a:br>
              <a:rPr lang="en-US" sz="3200" spc="-210" dirty="0" smtClean="0">
                <a:solidFill>
                  <a:srgbClr val="13AAE4"/>
                </a:solidFill>
                <a:latin typeface="Bookman Old Style"/>
                <a:cs typeface="Bookman Old Style"/>
              </a:rPr>
            </a:br>
            <a:r>
              <a:rPr lang="en-US" sz="3200" spc="-210" dirty="0" smtClean="0">
                <a:solidFill>
                  <a:srgbClr val="13AAE4"/>
                </a:solidFill>
                <a:latin typeface="Bookman Old Style"/>
                <a:cs typeface="Bookman Old Style"/>
              </a:rPr>
              <a:t>USING</a:t>
            </a:r>
            <a:r>
              <a:rPr lang="en-US" sz="3200" spc="20" dirty="0" smtClean="0">
                <a:solidFill>
                  <a:srgbClr val="13AAE4"/>
                </a:solidFill>
                <a:latin typeface="Bookman Old Style"/>
                <a:cs typeface="Bookman Old Style"/>
              </a:rPr>
              <a:t> </a:t>
            </a:r>
            <a:r>
              <a:rPr lang="en-US" sz="3200" spc="-360" dirty="0" smtClean="0">
                <a:solidFill>
                  <a:srgbClr val="16A7E2"/>
                </a:solidFill>
                <a:latin typeface="Bookman Old Style"/>
                <a:cs typeface="Bookman Old Style"/>
              </a:rPr>
              <a:t>FLOWCHART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195481" y="1703010"/>
            <a:ext cx="7687945" cy="3918585"/>
          </a:xfrm>
          <a:prstGeom prst="rect">
            <a:avLst/>
          </a:prstGeom>
        </p:spPr>
        <p:txBody>
          <a:bodyPr vert="horz" wrap="square" lIns="0" tIns="100330" rIns="0" bIns="0" rtlCol="0">
            <a:spAutoFit/>
          </a:bodyPr>
          <a:lstStyle/>
          <a:p>
            <a:pPr marL="12700">
              <a:lnSpc>
                <a:spcPct val="100000"/>
              </a:lnSpc>
              <a:spcBef>
                <a:spcPts val="790"/>
              </a:spcBef>
            </a:pPr>
            <a:r>
              <a:rPr sz="2650" b="0" spc="100" dirty="0">
                <a:solidFill>
                  <a:srgbClr val="FD0300"/>
                </a:solidFill>
                <a:latin typeface="Bookman Old Style"/>
                <a:cs typeface="Bookman Old Style"/>
              </a:rPr>
              <a:t>Definition:</a:t>
            </a:r>
            <a:endParaRPr sz="2650">
              <a:latin typeface="Bookman Old Style"/>
              <a:cs typeface="Bookman Old Style"/>
            </a:endParaRPr>
          </a:p>
          <a:p>
            <a:pPr marL="27940" marR="5080" indent="-13970">
              <a:lnSpc>
                <a:spcPct val="100000"/>
              </a:lnSpc>
              <a:spcBef>
                <a:spcPts val="695"/>
              </a:spcBef>
            </a:pPr>
            <a:r>
              <a:rPr sz="2650" b="0" spc="105" dirty="0">
                <a:latin typeface="Bookman Old Style"/>
                <a:cs typeface="Bookman Old Style"/>
              </a:rPr>
              <a:t>Increment </a:t>
            </a:r>
            <a:r>
              <a:rPr sz="2650" b="0" spc="85" dirty="0">
                <a:latin typeface="Bookman Old Style"/>
                <a:cs typeface="Bookman Old Style"/>
              </a:rPr>
              <a:t>Operators </a:t>
            </a:r>
            <a:r>
              <a:rPr sz="2650" b="0" spc="-95" dirty="0">
                <a:latin typeface="Bookman Old Style"/>
                <a:cs typeface="Bookman Old Style"/>
              </a:rPr>
              <a:t>are </a:t>
            </a:r>
            <a:r>
              <a:rPr sz="2650" b="0" spc="-170" dirty="0">
                <a:latin typeface="Bookman Old Style"/>
                <a:cs typeface="Bookman Old Style"/>
              </a:rPr>
              <a:t>used </a:t>
            </a:r>
            <a:r>
              <a:rPr sz="2650" b="0" spc="-100" dirty="0">
                <a:latin typeface="Bookman Old Style"/>
                <a:cs typeface="Bookman Old Style"/>
              </a:rPr>
              <a:t>to </a:t>
            </a:r>
            <a:r>
              <a:rPr sz="2650" b="0" spc="-125" dirty="0">
                <a:latin typeface="Bookman Old Style"/>
                <a:cs typeface="Bookman Old Style"/>
              </a:rPr>
              <a:t>increased </a:t>
            </a:r>
            <a:r>
              <a:rPr sz="2650" b="0" spc="-85" dirty="0">
                <a:latin typeface="Bookman Old Style"/>
                <a:cs typeface="Bookman Old Style"/>
              </a:rPr>
              <a:t>the  </a:t>
            </a:r>
            <a:r>
              <a:rPr sz="2650" b="0" spc="-95" dirty="0">
                <a:latin typeface="Bookman Old Style"/>
                <a:cs typeface="Bookman Old Style"/>
              </a:rPr>
              <a:t>value of </a:t>
            </a:r>
            <a:r>
              <a:rPr sz="2650" b="0" spc="-80" dirty="0">
                <a:latin typeface="Bookman Old Style"/>
                <a:cs typeface="Bookman Old Style"/>
              </a:rPr>
              <a:t>the </a:t>
            </a:r>
            <a:r>
              <a:rPr sz="2650" b="0" spc="-60" dirty="0">
                <a:latin typeface="Bookman Old Style"/>
                <a:cs typeface="Bookman Old Style"/>
              </a:rPr>
              <a:t>variable </a:t>
            </a:r>
            <a:r>
              <a:rPr sz="2650" b="0" spc="-105" dirty="0">
                <a:latin typeface="Bookman Old Style"/>
                <a:cs typeface="Bookman Old Style"/>
              </a:rPr>
              <a:t>by</a:t>
            </a:r>
            <a:r>
              <a:rPr sz="2650" b="0" spc="195" dirty="0">
                <a:latin typeface="Bookman Old Style"/>
                <a:cs typeface="Bookman Old Style"/>
              </a:rPr>
              <a:t> </a:t>
            </a:r>
            <a:r>
              <a:rPr sz="2650" b="0" spc="-140" dirty="0">
                <a:latin typeface="Bookman Old Style"/>
                <a:cs typeface="Bookman Old Style"/>
              </a:rPr>
              <a:t>one.</a:t>
            </a:r>
            <a:endParaRPr sz="2650">
              <a:latin typeface="Bookman Old Style"/>
              <a:cs typeface="Bookman Old Style"/>
            </a:endParaRPr>
          </a:p>
          <a:p>
            <a:pPr marL="426084">
              <a:lnSpc>
                <a:spcPct val="100000"/>
              </a:lnSpc>
              <a:spcBef>
                <a:spcPts val="570"/>
              </a:spcBef>
            </a:pPr>
            <a:r>
              <a:rPr sz="2150" b="0" spc="-25" dirty="0">
                <a:latin typeface="Bookman Old Style"/>
                <a:cs typeface="Bookman Old Style"/>
              </a:rPr>
              <a:t>-Pre-Increment:</a:t>
            </a:r>
            <a:r>
              <a:rPr sz="2150" b="0" spc="-180" dirty="0">
                <a:latin typeface="Bookman Old Style"/>
                <a:cs typeface="Bookman Old Style"/>
              </a:rPr>
              <a:t> </a:t>
            </a:r>
            <a:r>
              <a:rPr sz="2150" b="0" spc="-15" dirty="0">
                <a:latin typeface="Bookman Old Style"/>
                <a:cs typeface="Bookman Old Style"/>
              </a:rPr>
              <a:t>++variable</a:t>
            </a:r>
            <a:endParaRPr sz="2150">
              <a:latin typeface="Bookman Old Style"/>
              <a:cs typeface="Bookman Old Style"/>
            </a:endParaRPr>
          </a:p>
          <a:p>
            <a:pPr marL="426084">
              <a:lnSpc>
                <a:spcPct val="100000"/>
              </a:lnSpc>
              <a:spcBef>
                <a:spcPts val="670"/>
              </a:spcBef>
            </a:pPr>
            <a:r>
              <a:rPr sz="2150" b="0" spc="-95" dirty="0">
                <a:latin typeface="Bookman Old Style"/>
                <a:cs typeface="Bookman Old Style"/>
              </a:rPr>
              <a:t>-Post- </a:t>
            </a:r>
            <a:r>
              <a:rPr sz="2150" b="0" spc="-60" dirty="0">
                <a:latin typeface="Bookman Old Style"/>
                <a:cs typeface="Bookman Old Style"/>
              </a:rPr>
              <a:t>increment:</a:t>
            </a:r>
            <a:r>
              <a:rPr sz="2150" b="0" spc="-190" dirty="0">
                <a:latin typeface="Bookman Old Style"/>
                <a:cs typeface="Bookman Old Style"/>
              </a:rPr>
              <a:t> </a:t>
            </a:r>
            <a:r>
              <a:rPr sz="2150" b="0" spc="-10" dirty="0">
                <a:latin typeface="Bookman Old Style"/>
                <a:cs typeface="Bookman Old Style"/>
              </a:rPr>
              <a:t>variable++</a:t>
            </a:r>
            <a:endParaRPr sz="2150">
              <a:latin typeface="Bookman Old Style"/>
              <a:cs typeface="Bookman Old Style"/>
            </a:endParaRPr>
          </a:p>
          <a:p>
            <a:pPr marL="27940" marR="53975" indent="-15875">
              <a:lnSpc>
                <a:spcPct val="100000"/>
              </a:lnSpc>
              <a:spcBef>
                <a:spcPts val="640"/>
              </a:spcBef>
            </a:pPr>
            <a:r>
              <a:rPr sz="2650" b="0" spc="80" dirty="0">
                <a:latin typeface="Bookman Old Style"/>
                <a:cs typeface="Bookman Old Style"/>
              </a:rPr>
              <a:t>Decrement </a:t>
            </a:r>
            <a:r>
              <a:rPr sz="2650" b="0" spc="85" dirty="0">
                <a:latin typeface="Bookman Old Style"/>
                <a:cs typeface="Bookman Old Style"/>
              </a:rPr>
              <a:t>Operators </a:t>
            </a:r>
            <a:r>
              <a:rPr sz="2650" b="0" spc="-95" dirty="0">
                <a:latin typeface="Bookman Old Style"/>
                <a:cs typeface="Bookman Old Style"/>
              </a:rPr>
              <a:t>are </a:t>
            </a:r>
            <a:r>
              <a:rPr sz="2650" b="0" spc="-170" dirty="0">
                <a:latin typeface="Bookman Old Style"/>
                <a:cs typeface="Bookman Old Style"/>
              </a:rPr>
              <a:t>used </a:t>
            </a:r>
            <a:r>
              <a:rPr sz="2650" b="0" spc="-50" dirty="0">
                <a:latin typeface="Bookman Old Style"/>
                <a:cs typeface="Bookman Old Style"/>
              </a:rPr>
              <a:t>to </a:t>
            </a:r>
            <a:r>
              <a:rPr sz="2650" b="0" spc="-125" dirty="0">
                <a:latin typeface="Bookman Old Style"/>
                <a:cs typeface="Bookman Old Style"/>
              </a:rPr>
              <a:t>decrease </a:t>
            </a:r>
            <a:r>
              <a:rPr sz="2650" b="0" spc="-85" dirty="0">
                <a:latin typeface="Bookman Old Style"/>
                <a:cs typeface="Bookman Old Style"/>
              </a:rPr>
              <a:t>the  </a:t>
            </a:r>
            <a:r>
              <a:rPr sz="2650" b="0" spc="-95" dirty="0">
                <a:latin typeface="Bookman Old Style"/>
                <a:cs typeface="Bookman Old Style"/>
              </a:rPr>
              <a:t>value of </a:t>
            </a:r>
            <a:r>
              <a:rPr sz="2650" b="0" spc="-80" dirty="0">
                <a:latin typeface="Bookman Old Style"/>
                <a:cs typeface="Bookman Old Style"/>
              </a:rPr>
              <a:t>the </a:t>
            </a:r>
            <a:r>
              <a:rPr sz="2650" b="0" spc="-60" dirty="0">
                <a:latin typeface="Bookman Old Style"/>
                <a:cs typeface="Bookman Old Style"/>
              </a:rPr>
              <a:t>variable </a:t>
            </a:r>
            <a:r>
              <a:rPr sz="2650" b="0" spc="-105" dirty="0">
                <a:latin typeface="Bookman Old Style"/>
                <a:cs typeface="Bookman Old Style"/>
              </a:rPr>
              <a:t>by</a:t>
            </a:r>
            <a:r>
              <a:rPr sz="2650" b="0" spc="195" dirty="0">
                <a:latin typeface="Bookman Old Style"/>
                <a:cs typeface="Bookman Old Style"/>
              </a:rPr>
              <a:t> </a:t>
            </a:r>
            <a:r>
              <a:rPr sz="2650" b="0" spc="-140" dirty="0">
                <a:latin typeface="Bookman Old Style"/>
                <a:cs typeface="Bookman Old Style"/>
              </a:rPr>
              <a:t>one.</a:t>
            </a:r>
            <a:endParaRPr sz="2650">
              <a:latin typeface="Bookman Old Style"/>
              <a:cs typeface="Bookman Old Style"/>
            </a:endParaRPr>
          </a:p>
          <a:p>
            <a:pPr marL="426720">
              <a:lnSpc>
                <a:spcPct val="100000"/>
              </a:lnSpc>
              <a:spcBef>
                <a:spcPts val="620"/>
              </a:spcBef>
            </a:pPr>
            <a:r>
              <a:rPr sz="2100" b="0" spc="10" dirty="0">
                <a:latin typeface="Bookman Old Style"/>
                <a:cs typeface="Bookman Old Style"/>
              </a:rPr>
              <a:t>-Pre-Increment:</a:t>
            </a:r>
            <a:r>
              <a:rPr sz="2100" b="0" spc="-295" dirty="0">
                <a:latin typeface="Bookman Old Style"/>
                <a:cs typeface="Bookman Old Style"/>
              </a:rPr>
              <a:t> </a:t>
            </a:r>
            <a:r>
              <a:rPr sz="2100" b="0" spc="20" dirty="0">
                <a:latin typeface="Bookman Old Style"/>
                <a:cs typeface="Bookman Old Style"/>
              </a:rPr>
              <a:t>++variable</a:t>
            </a:r>
            <a:endParaRPr sz="2100">
              <a:latin typeface="Bookman Old Style"/>
              <a:cs typeface="Bookman Old Style"/>
            </a:endParaRPr>
          </a:p>
          <a:p>
            <a:pPr marL="426720">
              <a:lnSpc>
                <a:spcPct val="100000"/>
              </a:lnSpc>
              <a:spcBef>
                <a:spcPts val="660"/>
              </a:spcBef>
            </a:pPr>
            <a:r>
              <a:rPr sz="2100" b="0" spc="-65" dirty="0">
                <a:latin typeface="Bookman Old Style"/>
                <a:cs typeface="Bookman Old Style"/>
              </a:rPr>
              <a:t>-Post- </a:t>
            </a:r>
            <a:r>
              <a:rPr sz="2100" b="0" spc="-25" dirty="0">
                <a:latin typeface="Bookman Old Style"/>
                <a:cs typeface="Bookman Old Style"/>
              </a:rPr>
              <a:t>increment:</a:t>
            </a:r>
            <a:r>
              <a:rPr sz="2100" b="0" spc="250" dirty="0">
                <a:latin typeface="Bookman Old Style"/>
                <a:cs typeface="Bookman Old Style"/>
              </a:rPr>
              <a:t> </a:t>
            </a:r>
            <a:r>
              <a:rPr sz="2100" b="0" spc="25" dirty="0">
                <a:latin typeface="Bookman Old Style"/>
                <a:cs typeface="Bookman Old Style"/>
              </a:rPr>
              <a:t>variable++</a:t>
            </a:r>
            <a:endParaRPr sz="2100">
              <a:latin typeface="Bookman Old Style"/>
              <a:cs typeface="Bookman Old Style"/>
            </a:endParaRPr>
          </a:p>
        </p:txBody>
      </p:sp>
      <p:sp>
        <p:nvSpPr>
          <p:cNvPr id="5" name="object 5"/>
          <p:cNvSpPr txBox="1"/>
          <p:nvPr/>
        </p:nvSpPr>
        <p:spPr>
          <a:xfrm>
            <a:off x="896578" y="6091289"/>
            <a:ext cx="7421245" cy="564515"/>
          </a:xfrm>
          <a:prstGeom prst="rect">
            <a:avLst/>
          </a:prstGeom>
        </p:spPr>
        <p:txBody>
          <a:bodyPr vert="horz" wrap="square" lIns="0" tIns="27939" rIns="0" bIns="0" rtlCol="0">
            <a:spAutoFit/>
          </a:bodyPr>
          <a:lstStyle/>
          <a:p>
            <a:pPr marL="318135" marR="5080" indent="-306070">
              <a:lnSpc>
                <a:spcPts val="2090"/>
              </a:lnSpc>
              <a:spcBef>
                <a:spcPts val="219"/>
              </a:spcBef>
              <a:tabLst>
                <a:tab pos="810260" algn="l"/>
              </a:tabLst>
            </a:pPr>
            <a:r>
              <a:rPr sz="1800" b="0" u="heavy" dirty="0">
                <a:uFill>
                  <a:solidFill>
                    <a:srgbClr val="000000"/>
                  </a:solidFill>
                </a:uFill>
                <a:latin typeface="Bookman Old Style"/>
                <a:cs typeface="Bookman Old Style"/>
              </a:rPr>
              <a:t>NOTE	</a:t>
            </a:r>
            <a:r>
              <a:rPr sz="1800" b="0" spc="-105" dirty="0">
                <a:latin typeface="Bookman Old Style"/>
                <a:cs typeface="Bookman Old Style"/>
              </a:rPr>
              <a:t>Both </a:t>
            </a:r>
            <a:r>
              <a:rPr sz="1800" b="0" spc="20" dirty="0">
                <a:latin typeface="Bookman Old Style"/>
                <a:cs typeface="Bookman Old Style"/>
              </a:rPr>
              <a:t>increment </a:t>
            </a:r>
            <a:r>
              <a:rPr sz="1800" b="0" spc="10" dirty="0">
                <a:latin typeface="Bookman Old Style"/>
                <a:cs typeface="Bookman Old Style"/>
              </a:rPr>
              <a:t>and </a:t>
            </a:r>
            <a:r>
              <a:rPr sz="1800" b="0" spc="30" dirty="0">
                <a:latin typeface="Bookman Old Style"/>
                <a:cs typeface="Bookman Old Style"/>
              </a:rPr>
              <a:t>decrement </a:t>
            </a:r>
            <a:r>
              <a:rPr sz="1800" b="0" spc="-95" dirty="0">
                <a:latin typeface="Bookman Old Style"/>
                <a:cs typeface="Bookman Old Style"/>
              </a:rPr>
              <a:t>operator </a:t>
            </a:r>
            <a:r>
              <a:rPr sz="1800" b="0" spc="-55" dirty="0">
                <a:latin typeface="Bookman Old Style"/>
                <a:cs typeface="Bookman Old Style"/>
              </a:rPr>
              <a:t>are </a:t>
            </a:r>
            <a:r>
              <a:rPr sz="1800" b="0" spc="-135" dirty="0">
                <a:latin typeface="Bookman Old Style"/>
                <a:cs typeface="Bookman Old Style"/>
              </a:rPr>
              <a:t>used </a:t>
            </a:r>
            <a:r>
              <a:rPr sz="1800" b="0" spc="-100" dirty="0">
                <a:latin typeface="Bookman Old Style"/>
                <a:cs typeface="Bookman Old Style"/>
              </a:rPr>
              <a:t>on </a:t>
            </a:r>
            <a:r>
              <a:rPr sz="1800" b="0" spc="-155" dirty="0">
                <a:latin typeface="Bookman Old Style"/>
                <a:cs typeface="Bookman Old Style"/>
              </a:rPr>
              <a:t>a </a:t>
            </a:r>
            <a:r>
              <a:rPr sz="1800" b="0" spc="-55" dirty="0">
                <a:latin typeface="Bookman Old Style"/>
                <a:cs typeface="Bookman Old Style"/>
              </a:rPr>
              <a:t>single  </a:t>
            </a:r>
            <a:r>
              <a:rPr sz="1800" b="0" spc="-114" dirty="0">
                <a:latin typeface="Bookman Old Style"/>
                <a:cs typeface="Bookman Old Style"/>
              </a:rPr>
              <a:t>operand or </a:t>
            </a:r>
            <a:r>
              <a:rPr sz="1800" b="0" spc="-65" dirty="0">
                <a:latin typeface="Bookman Old Style"/>
                <a:cs typeface="Bookman Old Style"/>
              </a:rPr>
              <a:t>variable, </a:t>
            </a:r>
            <a:r>
              <a:rPr sz="1800" b="0" spc="-150" dirty="0">
                <a:latin typeface="Bookman Old Style"/>
                <a:cs typeface="Bookman Old Style"/>
              </a:rPr>
              <a:t>so </a:t>
            </a:r>
            <a:r>
              <a:rPr sz="1800" b="0" spc="-45" dirty="0">
                <a:latin typeface="Bookman Old Style"/>
                <a:cs typeface="Bookman Old Style"/>
              </a:rPr>
              <a:t>it </a:t>
            </a:r>
            <a:r>
              <a:rPr sz="1800" b="0" spc="-25" dirty="0">
                <a:latin typeface="Bookman Old Style"/>
                <a:cs typeface="Bookman Old Style"/>
              </a:rPr>
              <a:t>is </a:t>
            </a:r>
            <a:r>
              <a:rPr sz="1800" b="0" spc="-65" dirty="0">
                <a:latin typeface="Bookman Old Style"/>
                <a:cs typeface="Bookman Old Style"/>
              </a:rPr>
              <a:t>called </a:t>
            </a:r>
            <a:r>
              <a:rPr sz="1800" b="0" spc="-90" dirty="0">
                <a:latin typeface="Bookman Old Style"/>
                <a:cs typeface="Bookman Old Style"/>
              </a:rPr>
              <a:t>as </a:t>
            </a:r>
            <a:r>
              <a:rPr sz="1800" b="0" spc="-155" dirty="0">
                <a:latin typeface="Bookman Old Style"/>
                <a:cs typeface="Bookman Old Style"/>
              </a:rPr>
              <a:t>a </a:t>
            </a:r>
            <a:r>
              <a:rPr sz="1800" b="0" spc="-10" dirty="0">
                <a:latin typeface="Bookman Old Style"/>
                <a:cs typeface="Bookman Old Style"/>
              </a:rPr>
              <a:t>unary</a:t>
            </a:r>
            <a:r>
              <a:rPr sz="1800" b="0" spc="-20" dirty="0">
                <a:latin typeface="Bookman Old Style"/>
                <a:cs typeface="Bookman Old Style"/>
              </a:rPr>
              <a:t> </a:t>
            </a:r>
            <a:r>
              <a:rPr sz="1800" b="0" spc="40" dirty="0">
                <a:latin typeface="Bookman Old Style"/>
                <a:cs typeface="Bookman Old Style"/>
              </a:rPr>
              <a:t>operator.</a:t>
            </a:r>
            <a:endParaRPr sz="1800">
              <a:latin typeface="Bookman Old Style"/>
              <a:cs typeface="Bookman Old Style"/>
            </a:endParaRPr>
          </a:p>
        </p:txBody>
      </p:sp>
      <p:sp>
        <p:nvSpPr>
          <p:cNvPr id="9" name="Title 8"/>
          <p:cNvSpPr>
            <a:spLocks noGrp="1"/>
          </p:cNvSpPr>
          <p:nvPr>
            <p:ph type="title"/>
          </p:nvPr>
        </p:nvSpPr>
        <p:spPr>
          <a:xfrm>
            <a:off x="622300" y="654050"/>
            <a:ext cx="9556435" cy="507831"/>
          </a:xfrm>
        </p:spPr>
        <p:txBody>
          <a:bodyPr>
            <a:normAutofit fontScale="90000"/>
          </a:bodyPr>
          <a:lstStyle/>
          <a:p>
            <a:r>
              <a:rPr lang="en-US" dirty="0" smtClean="0"/>
              <a:t>INCREMENT AND DECREMENT OPERATORS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25220" y="4466994"/>
            <a:ext cx="206622" cy="1092150"/>
          </a:xfrm>
          <a:prstGeom prst="rect">
            <a:avLst/>
          </a:prstGeom>
        </p:spPr>
      </p:pic>
      <p:pic>
        <p:nvPicPr>
          <p:cNvPr id="3" name="object 3"/>
          <p:cNvPicPr/>
          <p:nvPr/>
        </p:nvPicPr>
        <p:blipFill>
          <a:blip r:embed="rId3" cstate="print"/>
          <a:stretch>
            <a:fillRect/>
          </a:stretch>
        </p:blipFill>
        <p:spPr>
          <a:xfrm>
            <a:off x="5986243" y="4181656"/>
            <a:ext cx="108231" cy="49195"/>
          </a:xfrm>
          <a:prstGeom prst="rect">
            <a:avLst/>
          </a:prstGeom>
        </p:spPr>
      </p:pic>
      <p:pic>
        <p:nvPicPr>
          <p:cNvPr id="4" name="object 4"/>
          <p:cNvPicPr/>
          <p:nvPr/>
        </p:nvPicPr>
        <p:blipFill>
          <a:blip r:embed="rId4" cstate="print"/>
          <a:stretch>
            <a:fillRect/>
          </a:stretch>
        </p:blipFill>
        <p:spPr>
          <a:xfrm>
            <a:off x="2975452" y="2873044"/>
            <a:ext cx="206622" cy="1082311"/>
          </a:xfrm>
          <a:prstGeom prst="rect">
            <a:avLst/>
          </a:prstGeom>
        </p:spPr>
      </p:pic>
      <p:pic>
        <p:nvPicPr>
          <p:cNvPr id="5" name="object 5"/>
          <p:cNvPicPr/>
          <p:nvPr/>
        </p:nvPicPr>
        <p:blipFill>
          <a:blip r:embed="rId5" cstate="print"/>
          <a:stretch>
            <a:fillRect/>
          </a:stretch>
        </p:blipFill>
        <p:spPr>
          <a:xfrm>
            <a:off x="7029198" y="2823848"/>
            <a:ext cx="206622" cy="1092150"/>
          </a:xfrm>
          <a:prstGeom prst="rect">
            <a:avLst/>
          </a:prstGeom>
        </p:spPr>
      </p:pic>
      <p:sp>
        <p:nvSpPr>
          <p:cNvPr id="7" name="object 7"/>
          <p:cNvSpPr txBox="1">
            <a:spLocks noGrp="1"/>
          </p:cNvSpPr>
          <p:nvPr>
            <p:ph type="title"/>
          </p:nvPr>
        </p:nvSpPr>
        <p:spPr>
          <a:xfrm>
            <a:off x="1658446" y="1647663"/>
            <a:ext cx="3517900" cy="1073785"/>
          </a:xfrm>
          <a:prstGeom prst="rect">
            <a:avLst/>
          </a:prstGeom>
        </p:spPr>
        <p:txBody>
          <a:bodyPr vert="horz" wrap="square" lIns="0" tIns="48895" rIns="0" bIns="0" rtlCol="0">
            <a:spAutoFit/>
          </a:bodyPr>
          <a:lstStyle/>
          <a:p>
            <a:pPr marL="26670" marR="5080" indent="-14604">
              <a:lnSpc>
                <a:spcPts val="2670"/>
              </a:lnSpc>
              <a:spcBef>
                <a:spcPts val="385"/>
              </a:spcBef>
              <a:tabLst>
                <a:tab pos="2247900" algn="l"/>
              </a:tabLst>
            </a:pPr>
            <a:r>
              <a:rPr sz="2400" spc="135" dirty="0">
                <a:solidFill>
                  <a:srgbClr val="2F1FF2"/>
                </a:solidFill>
                <a:latin typeface="Arial"/>
                <a:cs typeface="Arial"/>
              </a:rPr>
              <a:t>First</a:t>
            </a:r>
            <a:r>
              <a:rPr sz="2400" spc="150" dirty="0">
                <a:solidFill>
                  <a:srgbClr val="2F1FF2"/>
                </a:solidFill>
                <a:latin typeface="Arial"/>
                <a:cs typeface="Arial"/>
              </a:rPr>
              <a:t> </a:t>
            </a:r>
            <a:r>
              <a:rPr sz="2400" spc="150" dirty="0">
                <a:solidFill>
                  <a:srgbClr val="3308EF"/>
                </a:solidFill>
                <a:latin typeface="Arial"/>
                <a:cs typeface="Arial"/>
              </a:rPr>
              <a:t>used</a:t>
            </a:r>
            <a:r>
              <a:rPr sz="2400" spc="140" dirty="0">
                <a:solidFill>
                  <a:srgbClr val="3308EF"/>
                </a:solidFill>
                <a:latin typeface="Arial"/>
                <a:cs typeface="Arial"/>
              </a:rPr>
              <a:t> </a:t>
            </a:r>
            <a:r>
              <a:rPr sz="2400" spc="125" dirty="0">
                <a:solidFill>
                  <a:srgbClr val="2B1CF2"/>
                </a:solidFill>
                <a:latin typeface="Arial"/>
                <a:cs typeface="Arial"/>
              </a:rPr>
              <a:t>the	</a:t>
            </a:r>
            <a:r>
              <a:rPr sz="2400" spc="195" dirty="0">
                <a:solidFill>
                  <a:srgbClr val="0513EB"/>
                </a:solidFill>
                <a:latin typeface="Arial"/>
                <a:cs typeface="Arial"/>
              </a:rPr>
              <a:t>value </a:t>
            </a:r>
            <a:r>
              <a:rPr sz="2400" spc="90" dirty="0">
                <a:solidFill>
                  <a:srgbClr val="1831ED"/>
                </a:solidFill>
                <a:latin typeface="Arial"/>
                <a:cs typeface="Arial"/>
              </a:rPr>
              <a:t>of  </a:t>
            </a:r>
            <a:r>
              <a:rPr sz="2400" spc="75" dirty="0">
                <a:solidFill>
                  <a:srgbClr val="1313E9"/>
                </a:solidFill>
                <a:latin typeface="Arial"/>
                <a:cs typeface="Arial"/>
              </a:rPr>
              <a:t>a </a:t>
            </a:r>
            <a:r>
              <a:rPr sz="2400" spc="204" dirty="0">
                <a:solidFill>
                  <a:srgbClr val="3B1AF0"/>
                </a:solidFill>
                <a:latin typeface="Arial"/>
                <a:cs typeface="Arial"/>
              </a:rPr>
              <a:t>into</a:t>
            </a:r>
            <a:r>
              <a:rPr sz="2400" spc="260" dirty="0">
                <a:solidFill>
                  <a:srgbClr val="3B1AF0"/>
                </a:solidFill>
                <a:latin typeface="Arial"/>
                <a:cs typeface="Arial"/>
              </a:rPr>
              <a:t> </a:t>
            </a:r>
            <a:r>
              <a:rPr sz="2400" spc="165" dirty="0">
                <a:solidFill>
                  <a:srgbClr val="0013EB"/>
                </a:solidFill>
                <a:latin typeface="Arial"/>
                <a:cs typeface="Arial"/>
              </a:rPr>
              <a:t>expression</a:t>
            </a:r>
            <a:endParaRPr sz="2400">
              <a:latin typeface="Arial"/>
              <a:cs typeface="Arial"/>
            </a:endParaRPr>
          </a:p>
          <a:p>
            <a:pPr marL="12700">
              <a:lnSpc>
                <a:spcPts val="2620"/>
              </a:lnSpc>
              <a:tabLst>
                <a:tab pos="2369185" algn="l"/>
              </a:tabLst>
            </a:pPr>
            <a:r>
              <a:rPr sz="2400" spc="204" dirty="0">
                <a:solidFill>
                  <a:srgbClr val="262AEF"/>
                </a:solidFill>
                <a:latin typeface="Arial"/>
                <a:cs typeface="Arial"/>
              </a:rPr>
              <a:t>then</a:t>
            </a:r>
            <a:r>
              <a:rPr sz="2400" spc="220" dirty="0">
                <a:solidFill>
                  <a:srgbClr val="262AEF"/>
                </a:solidFill>
                <a:latin typeface="Arial"/>
                <a:cs typeface="Arial"/>
              </a:rPr>
              <a:t> </a:t>
            </a:r>
            <a:r>
              <a:rPr sz="2400" spc="155" dirty="0">
                <a:solidFill>
                  <a:srgbClr val="1808EF"/>
                </a:solidFill>
                <a:latin typeface="Arial"/>
                <a:cs typeface="Arial"/>
              </a:rPr>
              <a:t>decrease	</a:t>
            </a:r>
            <a:r>
              <a:rPr sz="2400" spc="120" dirty="0">
                <a:solidFill>
                  <a:srgbClr val="1C0FE4"/>
                </a:solidFill>
                <a:latin typeface="Arial"/>
                <a:cs typeface="Arial"/>
              </a:rPr>
              <a:t>by</a:t>
            </a:r>
            <a:r>
              <a:rPr sz="2400" spc="215" dirty="0">
                <a:solidFill>
                  <a:srgbClr val="1C0FE4"/>
                </a:solidFill>
                <a:latin typeface="Arial"/>
                <a:cs typeface="Arial"/>
              </a:rPr>
              <a:t> </a:t>
            </a:r>
            <a:r>
              <a:rPr sz="2400" spc="130" dirty="0">
                <a:solidFill>
                  <a:srgbClr val="0700F2"/>
                </a:solidFill>
                <a:latin typeface="Arial"/>
                <a:cs typeface="Arial"/>
              </a:rPr>
              <a:t>1</a:t>
            </a:r>
            <a:endParaRPr sz="2400">
              <a:latin typeface="Arial"/>
              <a:cs typeface="Arial"/>
            </a:endParaRPr>
          </a:p>
        </p:txBody>
      </p:sp>
      <p:sp>
        <p:nvSpPr>
          <p:cNvPr id="8" name="object 8"/>
          <p:cNvSpPr txBox="1"/>
          <p:nvPr/>
        </p:nvSpPr>
        <p:spPr>
          <a:xfrm>
            <a:off x="5663500" y="1643974"/>
            <a:ext cx="2987675" cy="1071245"/>
          </a:xfrm>
          <a:prstGeom prst="rect">
            <a:avLst/>
          </a:prstGeom>
        </p:spPr>
        <p:txBody>
          <a:bodyPr vert="horz" wrap="square" lIns="0" tIns="31750" rIns="0" bIns="0" rtlCol="0">
            <a:spAutoFit/>
          </a:bodyPr>
          <a:lstStyle/>
          <a:p>
            <a:pPr marL="23495" marR="5080" indent="-11430">
              <a:lnSpc>
                <a:spcPct val="95500"/>
              </a:lnSpc>
              <a:spcBef>
                <a:spcPts val="250"/>
              </a:spcBef>
              <a:tabLst>
                <a:tab pos="1183640" algn="l"/>
                <a:tab pos="2236470" algn="l"/>
              </a:tabLst>
            </a:pPr>
            <a:r>
              <a:rPr sz="2350" spc="130" dirty="0">
                <a:solidFill>
                  <a:srgbClr val="EB38A7"/>
                </a:solidFill>
                <a:latin typeface="Arial"/>
                <a:cs typeface="Arial"/>
              </a:rPr>
              <a:t>First</a:t>
            </a:r>
            <a:r>
              <a:rPr sz="2350" spc="305" dirty="0">
                <a:solidFill>
                  <a:srgbClr val="EB38A7"/>
                </a:solidFill>
                <a:latin typeface="Arial"/>
                <a:cs typeface="Arial"/>
              </a:rPr>
              <a:t> </a:t>
            </a:r>
            <a:r>
              <a:rPr sz="2350" spc="170" dirty="0">
                <a:solidFill>
                  <a:srgbClr val="F61D99"/>
                </a:solidFill>
                <a:latin typeface="Arial"/>
                <a:cs typeface="Arial"/>
              </a:rPr>
              <a:t>increase	</a:t>
            </a:r>
            <a:r>
              <a:rPr sz="2350" spc="170" dirty="0">
                <a:solidFill>
                  <a:srgbClr val="F70C85"/>
                </a:solidFill>
                <a:latin typeface="Arial"/>
                <a:cs typeface="Arial"/>
              </a:rPr>
              <a:t>the  </a:t>
            </a:r>
            <a:r>
              <a:rPr sz="2350" spc="160" dirty="0">
                <a:solidFill>
                  <a:srgbClr val="DB1174"/>
                </a:solidFill>
                <a:latin typeface="Arial"/>
                <a:cs typeface="Arial"/>
              </a:rPr>
              <a:t>val </a:t>
            </a:r>
            <a:r>
              <a:rPr sz="2350" spc="204" dirty="0">
                <a:solidFill>
                  <a:srgbClr val="F42BA8"/>
                </a:solidFill>
                <a:latin typeface="Arial"/>
                <a:cs typeface="Arial"/>
              </a:rPr>
              <a:t>ue </a:t>
            </a:r>
            <a:r>
              <a:rPr sz="2350" spc="75" dirty="0">
                <a:solidFill>
                  <a:srgbClr val="CD388C"/>
                </a:solidFill>
                <a:latin typeface="Arial"/>
                <a:cs typeface="Arial"/>
              </a:rPr>
              <a:t>of </a:t>
            </a:r>
            <a:r>
              <a:rPr sz="2350" spc="-5" dirty="0">
                <a:solidFill>
                  <a:srgbClr val="DD1C80"/>
                </a:solidFill>
                <a:latin typeface="Arial"/>
                <a:cs typeface="Arial"/>
              </a:rPr>
              <a:t>c </a:t>
            </a:r>
            <a:r>
              <a:rPr sz="2350" spc="200" dirty="0">
                <a:solidFill>
                  <a:srgbClr val="F60785"/>
                </a:solidFill>
                <a:latin typeface="Arial"/>
                <a:cs typeface="Arial"/>
              </a:rPr>
              <a:t>then  </a:t>
            </a:r>
            <a:r>
              <a:rPr sz="2350" spc="50" dirty="0">
                <a:solidFill>
                  <a:srgbClr val="E82AA3"/>
                </a:solidFill>
                <a:latin typeface="Arial"/>
                <a:cs typeface="Arial"/>
              </a:rPr>
              <a:t>isecl</a:t>
            </a:r>
            <a:r>
              <a:rPr sz="2350" spc="335" dirty="0">
                <a:solidFill>
                  <a:srgbClr val="E82AA3"/>
                </a:solidFill>
                <a:latin typeface="Arial"/>
                <a:cs typeface="Arial"/>
              </a:rPr>
              <a:t> </a:t>
            </a:r>
            <a:r>
              <a:rPr sz="2350" spc="50" dirty="0">
                <a:solidFill>
                  <a:srgbClr val="F6189A"/>
                </a:solidFill>
                <a:latin typeface="Arial"/>
                <a:cs typeface="Arial"/>
              </a:rPr>
              <a:t>in	</a:t>
            </a:r>
            <a:r>
              <a:rPr sz="2350" spc="25" dirty="0">
                <a:solidFill>
                  <a:srgbClr val="F71A8C"/>
                </a:solidFill>
                <a:latin typeface="Arial"/>
                <a:cs typeface="Arial"/>
              </a:rPr>
              <a:t>e</a:t>
            </a:r>
            <a:r>
              <a:rPr sz="2350" spc="-325" dirty="0">
                <a:solidFill>
                  <a:srgbClr val="F71A8C"/>
                </a:solidFill>
                <a:latin typeface="Arial"/>
                <a:cs typeface="Arial"/>
              </a:rPr>
              <a:t> </a:t>
            </a:r>
            <a:r>
              <a:rPr sz="2350" spc="180" dirty="0">
                <a:solidFill>
                  <a:srgbClr val="FB0385"/>
                </a:solidFill>
                <a:latin typeface="Arial"/>
                <a:cs typeface="Arial"/>
              </a:rPr>
              <a:t>xpression</a:t>
            </a:r>
            <a:endParaRPr sz="2350">
              <a:latin typeface="Arial"/>
              <a:cs typeface="Arial"/>
            </a:endParaRPr>
          </a:p>
        </p:txBody>
      </p:sp>
      <p:sp>
        <p:nvSpPr>
          <p:cNvPr id="9" name="object 9"/>
          <p:cNvSpPr txBox="1"/>
          <p:nvPr/>
        </p:nvSpPr>
        <p:spPr>
          <a:xfrm>
            <a:off x="1809427" y="3915598"/>
            <a:ext cx="1521460" cy="454025"/>
          </a:xfrm>
          <a:prstGeom prst="rect">
            <a:avLst/>
          </a:prstGeom>
        </p:spPr>
        <p:txBody>
          <a:bodyPr vert="horz" wrap="square" lIns="0" tIns="13335" rIns="0" bIns="0" rtlCol="0">
            <a:spAutoFit/>
          </a:bodyPr>
          <a:lstStyle/>
          <a:p>
            <a:pPr marL="12700">
              <a:lnSpc>
                <a:spcPct val="100000"/>
              </a:lnSpc>
              <a:spcBef>
                <a:spcPts val="105"/>
              </a:spcBef>
              <a:tabLst>
                <a:tab pos="427355" algn="l"/>
                <a:tab pos="857885" algn="l"/>
              </a:tabLst>
            </a:pPr>
            <a:r>
              <a:rPr sz="2800" spc="210" dirty="0">
                <a:latin typeface="Arial"/>
                <a:cs typeface="Arial"/>
              </a:rPr>
              <a:t>x	</a:t>
            </a:r>
            <a:r>
              <a:rPr sz="2800" spc="250" dirty="0">
                <a:latin typeface="Arial"/>
                <a:cs typeface="Arial"/>
              </a:rPr>
              <a:t>=	</a:t>
            </a:r>
            <a:r>
              <a:rPr sz="2800" spc="125" dirty="0">
                <a:solidFill>
                  <a:srgbClr val="00083F"/>
                </a:solidFill>
                <a:latin typeface="Arial"/>
                <a:cs typeface="Arial"/>
              </a:rPr>
              <a:t>a </a:t>
            </a:r>
            <a:r>
              <a:rPr sz="2800" spc="-10" dirty="0">
                <a:latin typeface="Arial"/>
                <a:cs typeface="Arial"/>
              </a:rPr>
              <a:t>-</a:t>
            </a:r>
            <a:r>
              <a:rPr sz="2800" spc="-185" dirty="0">
                <a:latin typeface="Arial"/>
                <a:cs typeface="Arial"/>
              </a:rPr>
              <a:t> </a:t>
            </a:r>
            <a:r>
              <a:rPr sz="2800" spc="-10" dirty="0">
                <a:latin typeface="Arial"/>
                <a:cs typeface="Arial"/>
              </a:rPr>
              <a:t>-</a:t>
            </a:r>
            <a:endParaRPr sz="2800">
              <a:latin typeface="Arial"/>
              <a:cs typeface="Arial"/>
            </a:endParaRPr>
          </a:p>
        </p:txBody>
      </p:sp>
      <p:sp>
        <p:nvSpPr>
          <p:cNvPr id="10" name="object 10"/>
          <p:cNvSpPr txBox="1"/>
          <p:nvPr/>
        </p:nvSpPr>
        <p:spPr>
          <a:xfrm>
            <a:off x="3729914" y="3915598"/>
            <a:ext cx="1678305" cy="454025"/>
          </a:xfrm>
          <a:prstGeom prst="rect">
            <a:avLst/>
          </a:prstGeom>
        </p:spPr>
        <p:txBody>
          <a:bodyPr vert="horz" wrap="square" lIns="0" tIns="13335" rIns="0" bIns="0" rtlCol="0">
            <a:spAutoFit/>
          </a:bodyPr>
          <a:lstStyle/>
          <a:p>
            <a:pPr marL="12700">
              <a:lnSpc>
                <a:spcPct val="100000"/>
              </a:lnSpc>
              <a:spcBef>
                <a:spcPts val="105"/>
              </a:spcBef>
              <a:tabLst>
                <a:tab pos="835660" algn="l"/>
                <a:tab pos="1183005" algn="l"/>
              </a:tabLst>
            </a:pPr>
            <a:r>
              <a:rPr sz="2800" spc="-15" dirty="0">
                <a:solidFill>
                  <a:srgbClr val="032149"/>
                </a:solidFill>
                <a:latin typeface="Arial"/>
                <a:cs typeface="Arial"/>
              </a:rPr>
              <a:t>+	</a:t>
            </a:r>
            <a:r>
              <a:rPr sz="2800" spc="-15" dirty="0">
                <a:solidFill>
                  <a:srgbClr val="420003"/>
                </a:solidFill>
                <a:latin typeface="Arial"/>
                <a:cs typeface="Arial"/>
              </a:rPr>
              <a:t>b	</a:t>
            </a:r>
            <a:r>
              <a:rPr sz="2800" spc="-15" dirty="0">
                <a:latin typeface="Arial"/>
                <a:cs typeface="Arial"/>
              </a:rPr>
              <a:t>+</a:t>
            </a:r>
            <a:r>
              <a:rPr sz="2800" spc="-315" dirty="0">
                <a:latin typeface="Arial"/>
                <a:cs typeface="Arial"/>
              </a:rPr>
              <a:t> </a:t>
            </a:r>
            <a:r>
              <a:rPr sz="2800" spc="-15" dirty="0">
                <a:solidFill>
                  <a:srgbClr val="00162F"/>
                </a:solidFill>
                <a:latin typeface="Arial"/>
                <a:cs typeface="Arial"/>
              </a:rPr>
              <a:t>+</a:t>
            </a:r>
            <a:endParaRPr sz="2800">
              <a:latin typeface="Arial"/>
              <a:cs typeface="Arial"/>
            </a:endParaRPr>
          </a:p>
        </p:txBody>
      </p:sp>
      <p:sp>
        <p:nvSpPr>
          <p:cNvPr id="11" name="object 11"/>
          <p:cNvSpPr txBox="1"/>
          <p:nvPr/>
        </p:nvSpPr>
        <p:spPr>
          <a:xfrm>
            <a:off x="6583280" y="3915598"/>
            <a:ext cx="906144" cy="454025"/>
          </a:xfrm>
          <a:prstGeom prst="rect">
            <a:avLst/>
          </a:prstGeom>
        </p:spPr>
        <p:txBody>
          <a:bodyPr vert="horz" wrap="square" lIns="0" tIns="13335" rIns="0" bIns="0" rtlCol="0">
            <a:spAutoFit/>
          </a:bodyPr>
          <a:lstStyle/>
          <a:p>
            <a:pPr marL="12700">
              <a:lnSpc>
                <a:spcPct val="100000"/>
              </a:lnSpc>
              <a:spcBef>
                <a:spcPts val="105"/>
              </a:spcBef>
            </a:pPr>
            <a:r>
              <a:rPr sz="2800" spc="-15" dirty="0">
                <a:solidFill>
                  <a:srgbClr val="051F4D"/>
                </a:solidFill>
                <a:latin typeface="Arial"/>
                <a:cs typeface="Arial"/>
              </a:rPr>
              <a:t>+ </a:t>
            </a:r>
            <a:r>
              <a:rPr sz="2800" spc="-15" dirty="0">
                <a:solidFill>
                  <a:srgbClr val="071F49"/>
                </a:solidFill>
                <a:latin typeface="Arial"/>
                <a:cs typeface="Arial"/>
              </a:rPr>
              <a:t>+</a:t>
            </a:r>
            <a:r>
              <a:rPr sz="2800" spc="-105" dirty="0">
                <a:solidFill>
                  <a:srgbClr val="071F49"/>
                </a:solidFill>
                <a:latin typeface="Arial"/>
                <a:cs typeface="Arial"/>
              </a:rPr>
              <a:t> </a:t>
            </a:r>
            <a:r>
              <a:rPr sz="2800" spc="-10" dirty="0">
                <a:solidFill>
                  <a:srgbClr val="0C053A"/>
                </a:solidFill>
                <a:latin typeface="Arial"/>
                <a:cs typeface="Arial"/>
              </a:rPr>
              <a:t>c;</a:t>
            </a:r>
            <a:endParaRPr sz="2800">
              <a:latin typeface="Arial"/>
              <a:cs typeface="Arial"/>
            </a:endParaRPr>
          </a:p>
        </p:txBody>
      </p:sp>
      <p:sp>
        <p:nvSpPr>
          <p:cNvPr id="12" name="object 12"/>
          <p:cNvSpPr txBox="1"/>
          <p:nvPr/>
        </p:nvSpPr>
        <p:spPr>
          <a:xfrm>
            <a:off x="3420569" y="5744458"/>
            <a:ext cx="3145155" cy="1051560"/>
          </a:xfrm>
          <a:prstGeom prst="rect">
            <a:avLst/>
          </a:prstGeom>
        </p:spPr>
        <p:txBody>
          <a:bodyPr vert="horz" wrap="square" lIns="0" tIns="30480" rIns="0" bIns="0" rtlCol="0">
            <a:spAutoFit/>
          </a:bodyPr>
          <a:lstStyle/>
          <a:p>
            <a:pPr marL="12700" marR="5080" algn="just">
              <a:lnSpc>
                <a:spcPts val="2670"/>
              </a:lnSpc>
              <a:spcBef>
                <a:spcPts val="240"/>
              </a:spcBef>
            </a:pPr>
            <a:r>
              <a:rPr sz="2250" spc="190" dirty="0">
                <a:solidFill>
                  <a:srgbClr val="338949"/>
                </a:solidFill>
                <a:latin typeface="Arial"/>
                <a:cs typeface="Arial"/>
              </a:rPr>
              <a:t>First </a:t>
            </a:r>
            <a:r>
              <a:rPr sz="2250" spc="220" dirty="0">
                <a:solidFill>
                  <a:srgbClr val="247E3A"/>
                </a:solidFill>
                <a:latin typeface="Arial"/>
                <a:cs typeface="Arial"/>
              </a:rPr>
              <a:t>used </a:t>
            </a:r>
            <a:r>
              <a:rPr sz="2250" spc="185" dirty="0">
                <a:solidFill>
                  <a:srgbClr val="1A9056"/>
                </a:solidFill>
                <a:latin typeface="Arial"/>
                <a:cs typeface="Arial"/>
              </a:rPr>
              <a:t>the </a:t>
            </a:r>
            <a:r>
              <a:rPr sz="2250" spc="250" dirty="0">
                <a:solidFill>
                  <a:srgbClr val="0A7911"/>
                </a:solidFill>
                <a:latin typeface="Arial"/>
                <a:cs typeface="Arial"/>
              </a:rPr>
              <a:t>value  </a:t>
            </a:r>
            <a:r>
              <a:rPr sz="2250" spc="215" dirty="0">
                <a:solidFill>
                  <a:srgbClr val="169044"/>
                </a:solidFill>
                <a:latin typeface="Arial"/>
                <a:cs typeface="Arial"/>
              </a:rPr>
              <a:t>of </a:t>
            </a:r>
            <a:r>
              <a:rPr sz="2250" spc="-225" dirty="0">
                <a:solidFill>
                  <a:srgbClr val="288226"/>
                </a:solidFill>
                <a:latin typeface="Arial"/>
                <a:cs typeface="Arial"/>
              </a:rPr>
              <a:t>la </a:t>
            </a:r>
            <a:r>
              <a:rPr sz="2250" spc="225" dirty="0">
                <a:solidFill>
                  <a:srgbClr val="237749"/>
                </a:solidFill>
                <a:latin typeface="Arial"/>
                <a:cs typeface="Arial"/>
              </a:rPr>
              <a:t>into </a:t>
            </a:r>
            <a:r>
              <a:rPr sz="2250" spc="225" dirty="0">
                <a:solidFill>
                  <a:srgbClr val="11902B"/>
                </a:solidFill>
                <a:latin typeface="Arial"/>
                <a:cs typeface="Arial"/>
              </a:rPr>
              <a:t>expression  </a:t>
            </a:r>
            <a:r>
              <a:rPr sz="2250" spc="250" dirty="0">
                <a:solidFill>
                  <a:srgbClr val="219552"/>
                </a:solidFill>
                <a:latin typeface="Arial"/>
                <a:cs typeface="Arial"/>
              </a:rPr>
              <a:t>then </a:t>
            </a:r>
            <a:r>
              <a:rPr sz="2250" spc="235" dirty="0">
                <a:solidFill>
                  <a:srgbClr val="287E46"/>
                </a:solidFill>
                <a:latin typeface="Arial"/>
                <a:cs typeface="Arial"/>
              </a:rPr>
              <a:t>increased </a:t>
            </a:r>
            <a:r>
              <a:rPr sz="2250" spc="260" dirty="0">
                <a:solidFill>
                  <a:srgbClr val="137B1F"/>
                </a:solidFill>
                <a:latin typeface="Arial"/>
                <a:cs typeface="Arial"/>
              </a:rPr>
              <a:t>by</a:t>
            </a:r>
            <a:r>
              <a:rPr sz="2250" spc="370" dirty="0">
                <a:solidFill>
                  <a:srgbClr val="137B1F"/>
                </a:solidFill>
                <a:latin typeface="Arial"/>
                <a:cs typeface="Arial"/>
              </a:rPr>
              <a:t> </a:t>
            </a:r>
            <a:r>
              <a:rPr sz="2250" spc="280" dirty="0">
                <a:solidFill>
                  <a:srgbClr val="087E1D"/>
                </a:solidFill>
                <a:latin typeface="Arial"/>
                <a:cs typeface="Arial"/>
              </a:rPr>
              <a:t>1</a:t>
            </a:r>
            <a:endParaRPr sz="2250">
              <a:latin typeface="Arial"/>
              <a:cs typeface="Aria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31081" y="3620823"/>
            <a:ext cx="167266" cy="98391"/>
          </a:xfrm>
          <a:prstGeom prst="rect">
            <a:avLst/>
          </a:prstGeom>
        </p:spPr>
      </p:pic>
      <p:pic>
        <p:nvPicPr>
          <p:cNvPr id="3" name="object 3"/>
          <p:cNvPicPr/>
          <p:nvPr/>
        </p:nvPicPr>
        <p:blipFill>
          <a:blip r:embed="rId3" cstate="print"/>
          <a:stretch>
            <a:fillRect/>
          </a:stretch>
        </p:blipFill>
        <p:spPr>
          <a:xfrm>
            <a:off x="5179430" y="3502752"/>
            <a:ext cx="68874" cy="2292531"/>
          </a:xfrm>
          <a:prstGeom prst="rect">
            <a:avLst/>
          </a:prstGeom>
        </p:spPr>
      </p:pic>
      <p:pic>
        <p:nvPicPr>
          <p:cNvPr id="4" name="object 4"/>
          <p:cNvPicPr/>
          <p:nvPr/>
        </p:nvPicPr>
        <p:blipFill>
          <a:blip r:embed="rId4" cstate="print"/>
          <a:stretch>
            <a:fillRect/>
          </a:stretch>
        </p:blipFill>
        <p:spPr>
          <a:xfrm>
            <a:off x="6674987" y="4850721"/>
            <a:ext cx="2213817" cy="777296"/>
          </a:xfrm>
          <a:prstGeom prst="rect">
            <a:avLst/>
          </a:prstGeom>
        </p:spPr>
      </p:pic>
      <p:pic>
        <p:nvPicPr>
          <p:cNvPr id="5" name="object 5"/>
          <p:cNvPicPr/>
          <p:nvPr/>
        </p:nvPicPr>
        <p:blipFill>
          <a:blip r:embed="rId5" cstate="print"/>
          <a:stretch>
            <a:fillRect/>
          </a:stretch>
        </p:blipFill>
        <p:spPr>
          <a:xfrm>
            <a:off x="7816334" y="3610983"/>
            <a:ext cx="167266" cy="98391"/>
          </a:xfrm>
          <a:prstGeom prst="rect">
            <a:avLst/>
          </a:prstGeom>
        </p:spPr>
      </p:pic>
      <p:pic>
        <p:nvPicPr>
          <p:cNvPr id="6" name="object 6"/>
          <p:cNvPicPr/>
          <p:nvPr/>
        </p:nvPicPr>
        <p:blipFill>
          <a:blip r:embed="rId6" cstate="print"/>
          <a:stretch>
            <a:fillRect/>
          </a:stretch>
        </p:blipFill>
        <p:spPr>
          <a:xfrm>
            <a:off x="810831" y="1682502"/>
            <a:ext cx="9032374" cy="777296"/>
          </a:xfrm>
          <a:prstGeom prst="rect">
            <a:avLst/>
          </a:prstGeom>
        </p:spPr>
      </p:pic>
      <p:sp>
        <p:nvSpPr>
          <p:cNvPr id="8" name="object 8"/>
          <p:cNvSpPr txBox="1"/>
          <p:nvPr/>
        </p:nvSpPr>
        <p:spPr>
          <a:xfrm>
            <a:off x="1282367" y="2689388"/>
            <a:ext cx="3396615" cy="401955"/>
          </a:xfrm>
          <a:prstGeom prst="rect">
            <a:avLst/>
          </a:prstGeom>
        </p:spPr>
        <p:txBody>
          <a:bodyPr vert="horz" wrap="square" lIns="0" tIns="15240" rIns="0" bIns="0" rtlCol="0">
            <a:spAutoFit/>
          </a:bodyPr>
          <a:lstStyle/>
          <a:p>
            <a:pPr marL="12700">
              <a:lnSpc>
                <a:spcPct val="100000"/>
              </a:lnSpc>
              <a:spcBef>
                <a:spcPts val="120"/>
              </a:spcBef>
              <a:tabLst>
                <a:tab pos="640080" algn="l"/>
              </a:tabLst>
            </a:pPr>
            <a:r>
              <a:rPr sz="2450" spc="-50" dirty="0">
                <a:solidFill>
                  <a:srgbClr val="3F3F3F"/>
                </a:solidFill>
                <a:latin typeface="Arial"/>
                <a:cs typeface="Arial"/>
              </a:rPr>
              <a:t>++	</a:t>
            </a:r>
            <a:r>
              <a:rPr sz="2450" spc="5" dirty="0">
                <a:solidFill>
                  <a:srgbClr val="3B3B3B"/>
                </a:solidFill>
                <a:latin typeface="Arial"/>
                <a:cs typeface="Arial"/>
              </a:rPr>
              <a:t>Increment</a:t>
            </a:r>
            <a:r>
              <a:rPr sz="2450" spc="250" dirty="0">
                <a:solidFill>
                  <a:srgbClr val="3B3B3B"/>
                </a:solidFill>
                <a:latin typeface="Arial"/>
                <a:cs typeface="Arial"/>
              </a:rPr>
              <a:t> </a:t>
            </a:r>
            <a:r>
              <a:rPr sz="2450" spc="-10" dirty="0">
                <a:solidFill>
                  <a:srgbClr val="3B3B3B"/>
                </a:solidFill>
                <a:latin typeface="Arial"/>
                <a:cs typeface="Arial"/>
              </a:rPr>
              <a:t>Operator</a:t>
            </a:r>
            <a:endParaRPr sz="2450">
              <a:latin typeface="Arial"/>
              <a:cs typeface="Arial"/>
            </a:endParaRPr>
          </a:p>
        </p:txBody>
      </p:sp>
      <p:sp>
        <p:nvSpPr>
          <p:cNvPr id="9" name="object 9"/>
          <p:cNvSpPr txBox="1"/>
          <p:nvPr/>
        </p:nvSpPr>
        <p:spPr>
          <a:xfrm>
            <a:off x="1914719" y="3405189"/>
            <a:ext cx="1334135" cy="1282700"/>
          </a:xfrm>
          <a:prstGeom prst="rect">
            <a:avLst/>
          </a:prstGeom>
        </p:spPr>
        <p:txBody>
          <a:bodyPr vert="horz" wrap="square" lIns="0" tIns="12700" rIns="0" bIns="0" rtlCol="0">
            <a:spAutoFit/>
          </a:bodyPr>
          <a:lstStyle/>
          <a:p>
            <a:pPr marL="22225">
              <a:lnSpc>
                <a:spcPct val="100000"/>
              </a:lnSpc>
              <a:spcBef>
                <a:spcPts val="100"/>
              </a:spcBef>
              <a:tabLst>
                <a:tab pos="1020444" algn="l"/>
              </a:tabLst>
            </a:pPr>
            <a:r>
              <a:rPr sz="2950" spc="-90" dirty="0">
                <a:solidFill>
                  <a:srgbClr val="49626E"/>
                </a:solidFill>
                <a:latin typeface="Arial"/>
                <a:cs typeface="Arial"/>
              </a:rPr>
              <a:t>int</a:t>
            </a:r>
            <a:r>
              <a:rPr sz="2950" spc="190" dirty="0">
                <a:solidFill>
                  <a:srgbClr val="49626E"/>
                </a:solidFill>
                <a:latin typeface="Arial"/>
                <a:cs typeface="Arial"/>
              </a:rPr>
              <a:t> </a:t>
            </a:r>
            <a:r>
              <a:rPr sz="2950" spc="-275" dirty="0">
                <a:solidFill>
                  <a:srgbClr val="546472"/>
                </a:solidFill>
                <a:latin typeface="Arial"/>
                <a:cs typeface="Arial"/>
              </a:rPr>
              <a:t>i	</a:t>
            </a:r>
            <a:r>
              <a:rPr sz="2950" spc="-90" dirty="0">
                <a:solidFill>
                  <a:srgbClr val="46667C"/>
                </a:solidFill>
                <a:latin typeface="Arial"/>
                <a:cs typeface="Arial"/>
              </a:rPr>
              <a:t>2;</a:t>
            </a:r>
            <a:endParaRPr sz="2950">
              <a:latin typeface="Arial"/>
              <a:cs typeface="Arial"/>
            </a:endParaRPr>
          </a:p>
          <a:p>
            <a:pPr marL="12700">
              <a:lnSpc>
                <a:spcPct val="100000"/>
              </a:lnSpc>
              <a:spcBef>
                <a:spcPts val="2815"/>
              </a:spcBef>
            </a:pPr>
            <a:r>
              <a:rPr sz="2950" spc="-85" dirty="0">
                <a:solidFill>
                  <a:srgbClr val="4B6B7C"/>
                </a:solidFill>
                <a:latin typeface="Arial"/>
                <a:cs typeface="Arial"/>
              </a:rPr>
              <a:t>i </a:t>
            </a:r>
            <a:r>
              <a:rPr sz="2950" spc="-140" dirty="0">
                <a:solidFill>
                  <a:srgbClr val="466B6E"/>
                </a:solidFill>
                <a:latin typeface="Arial"/>
                <a:cs typeface="Arial"/>
              </a:rPr>
              <a:t>=  </a:t>
            </a:r>
            <a:r>
              <a:rPr sz="2950" spc="-85" dirty="0">
                <a:solidFill>
                  <a:srgbClr val="4B6D79"/>
                </a:solidFill>
                <a:latin typeface="Arial"/>
                <a:cs typeface="Arial"/>
              </a:rPr>
              <a:t>i </a:t>
            </a:r>
            <a:r>
              <a:rPr sz="2950" spc="-140" dirty="0">
                <a:solidFill>
                  <a:srgbClr val="3D7287"/>
                </a:solidFill>
                <a:latin typeface="Arial"/>
                <a:cs typeface="Arial"/>
              </a:rPr>
              <a:t>+</a:t>
            </a:r>
            <a:r>
              <a:rPr sz="2950" spc="-50" dirty="0">
                <a:solidFill>
                  <a:srgbClr val="3D7287"/>
                </a:solidFill>
                <a:latin typeface="Arial"/>
                <a:cs typeface="Arial"/>
              </a:rPr>
              <a:t> </a:t>
            </a:r>
            <a:r>
              <a:rPr sz="2950" spc="-90" dirty="0">
                <a:solidFill>
                  <a:srgbClr val="3F6B6D"/>
                </a:solidFill>
                <a:latin typeface="Arial"/>
                <a:cs typeface="Arial"/>
              </a:rPr>
              <a:t>1,</a:t>
            </a:r>
            <a:endParaRPr sz="2950">
              <a:latin typeface="Arial"/>
              <a:cs typeface="Arial"/>
            </a:endParaRPr>
          </a:p>
        </p:txBody>
      </p:sp>
      <p:sp>
        <p:nvSpPr>
          <p:cNvPr id="10" name="object 10"/>
          <p:cNvSpPr txBox="1"/>
          <p:nvPr/>
        </p:nvSpPr>
        <p:spPr>
          <a:xfrm>
            <a:off x="1470548" y="4889587"/>
            <a:ext cx="2202180" cy="767715"/>
          </a:xfrm>
          <a:prstGeom prst="rect">
            <a:avLst/>
          </a:prstGeom>
          <a:ln w="14758">
            <a:solidFill>
              <a:srgbClr val="B33838"/>
            </a:solidFill>
          </a:ln>
        </p:spPr>
        <p:txBody>
          <a:bodyPr vert="horz" wrap="square" lIns="0" tIns="102870" rIns="0" bIns="0" rtlCol="0">
            <a:spAutoFit/>
          </a:bodyPr>
          <a:lstStyle/>
          <a:p>
            <a:pPr marL="299085">
              <a:lnSpc>
                <a:spcPct val="100000"/>
              </a:lnSpc>
              <a:spcBef>
                <a:spcPts val="810"/>
              </a:spcBef>
              <a:tabLst>
                <a:tab pos="1029969" algn="l"/>
              </a:tabLst>
            </a:pPr>
            <a:r>
              <a:rPr sz="2950" spc="-75" dirty="0">
                <a:solidFill>
                  <a:srgbClr val="4D696D"/>
                </a:solidFill>
                <a:latin typeface="Arial"/>
                <a:cs typeface="Arial"/>
              </a:rPr>
              <a:t>i++	</a:t>
            </a:r>
            <a:r>
              <a:rPr sz="2950" spc="-120" dirty="0">
                <a:solidFill>
                  <a:srgbClr val="44677B"/>
                </a:solidFill>
                <a:latin typeface="Arial"/>
                <a:cs typeface="Arial"/>
              </a:rPr>
              <a:t>or</a:t>
            </a:r>
            <a:r>
              <a:rPr sz="2950" spc="170" dirty="0">
                <a:solidFill>
                  <a:srgbClr val="44677B"/>
                </a:solidFill>
                <a:latin typeface="Arial"/>
                <a:cs typeface="Arial"/>
              </a:rPr>
              <a:t> </a:t>
            </a:r>
            <a:r>
              <a:rPr sz="2950" spc="-60" dirty="0">
                <a:solidFill>
                  <a:srgbClr val="566E72"/>
                </a:solidFill>
                <a:latin typeface="Arial"/>
                <a:cs typeface="Arial"/>
              </a:rPr>
              <a:t>++i</a:t>
            </a:r>
            <a:endParaRPr sz="2950">
              <a:latin typeface="Arial"/>
              <a:cs typeface="Arial"/>
            </a:endParaRPr>
          </a:p>
        </p:txBody>
      </p:sp>
      <p:sp>
        <p:nvSpPr>
          <p:cNvPr id="11" name="object 11"/>
          <p:cNvSpPr txBox="1"/>
          <p:nvPr/>
        </p:nvSpPr>
        <p:spPr>
          <a:xfrm>
            <a:off x="1438859" y="5862528"/>
            <a:ext cx="2534920" cy="372745"/>
          </a:xfrm>
          <a:prstGeom prst="rect">
            <a:avLst/>
          </a:prstGeom>
        </p:spPr>
        <p:txBody>
          <a:bodyPr vert="horz" wrap="square" lIns="0" tIns="15875" rIns="0" bIns="0" rtlCol="0">
            <a:spAutoFit/>
          </a:bodyPr>
          <a:lstStyle/>
          <a:p>
            <a:pPr marL="12700">
              <a:lnSpc>
                <a:spcPct val="100000"/>
              </a:lnSpc>
              <a:spcBef>
                <a:spcPts val="125"/>
              </a:spcBef>
            </a:pPr>
            <a:r>
              <a:rPr sz="2250" spc="-60" dirty="0">
                <a:solidFill>
                  <a:srgbClr val="803442"/>
                </a:solidFill>
                <a:latin typeface="Arial"/>
                <a:cs typeface="Arial"/>
              </a:rPr>
              <a:t>lncrement</a:t>
            </a:r>
            <a:r>
              <a:rPr sz="2250" spc="175" dirty="0">
                <a:solidFill>
                  <a:srgbClr val="803442"/>
                </a:solidFill>
                <a:latin typeface="Arial"/>
                <a:cs typeface="Arial"/>
              </a:rPr>
              <a:t> </a:t>
            </a:r>
            <a:r>
              <a:rPr sz="2250" spc="-60" dirty="0">
                <a:solidFill>
                  <a:srgbClr val="A82A38"/>
                </a:solidFill>
                <a:latin typeface="Arial"/>
                <a:cs typeface="Arial"/>
              </a:rPr>
              <a:t>Operators</a:t>
            </a:r>
            <a:endParaRPr sz="2250">
              <a:latin typeface="Arial"/>
              <a:cs typeface="Arial"/>
            </a:endParaRPr>
          </a:p>
        </p:txBody>
      </p:sp>
      <p:sp>
        <p:nvSpPr>
          <p:cNvPr id="12" name="object 12"/>
          <p:cNvSpPr txBox="1"/>
          <p:nvPr/>
        </p:nvSpPr>
        <p:spPr>
          <a:xfrm>
            <a:off x="6182312" y="2682008"/>
            <a:ext cx="2917825" cy="1995805"/>
          </a:xfrm>
          <a:prstGeom prst="rect">
            <a:avLst/>
          </a:prstGeom>
        </p:spPr>
        <p:txBody>
          <a:bodyPr vert="horz" wrap="square" lIns="0" tIns="14604" rIns="0" bIns="0" rtlCol="0">
            <a:spAutoFit/>
          </a:bodyPr>
          <a:lstStyle/>
          <a:p>
            <a:pPr marL="12700">
              <a:lnSpc>
                <a:spcPct val="100000"/>
              </a:lnSpc>
              <a:spcBef>
                <a:spcPts val="114"/>
              </a:spcBef>
            </a:pPr>
            <a:r>
              <a:rPr sz="2550" spc="55" dirty="0">
                <a:solidFill>
                  <a:srgbClr val="383838"/>
                </a:solidFill>
                <a:latin typeface="Calibri"/>
                <a:cs typeface="Calibri"/>
              </a:rPr>
              <a:t>Decrement</a:t>
            </a:r>
            <a:r>
              <a:rPr sz="2550" spc="270" dirty="0">
                <a:solidFill>
                  <a:srgbClr val="383838"/>
                </a:solidFill>
                <a:latin typeface="Calibri"/>
                <a:cs typeface="Calibri"/>
              </a:rPr>
              <a:t> </a:t>
            </a:r>
            <a:r>
              <a:rPr sz="2550" spc="25" dirty="0">
                <a:solidFill>
                  <a:srgbClr val="3F3F3F"/>
                </a:solidFill>
                <a:latin typeface="Calibri"/>
                <a:cs typeface="Calibri"/>
              </a:rPr>
              <a:t>Operator</a:t>
            </a:r>
            <a:endParaRPr sz="2550">
              <a:latin typeface="Calibri"/>
              <a:cs typeface="Calibri"/>
            </a:endParaRPr>
          </a:p>
          <a:p>
            <a:pPr>
              <a:lnSpc>
                <a:spcPct val="100000"/>
              </a:lnSpc>
              <a:spcBef>
                <a:spcPts val="20"/>
              </a:spcBef>
            </a:pPr>
            <a:endParaRPr sz="2150">
              <a:latin typeface="Calibri"/>
              <a:cs typeface="Calibri"/>
            </a:endParaRPr>
          </a:p>
          <a:p>
            <a:pPr marL="950594">
              <a:lnSpc>
                <a:spcPct val="100000"/>
              </a:lnSpc>
              <a:tabLst>
                <a:tab pos="1948180" algn="l"/>
              </a:tabLst>
            </a:pPr>
            <a:r>
              <a:rPr sz="2850" spc="-85" dirty="0">
                <a:solidFill>
                  <a:srgbClr val="5D7B8C"/>
                </a:solidFill>
                <a:latin typeface="Arial"/>
                <a:cs typeface="Arial"/>
              </a:rPr>
              <a:t>int</a:t>
            </a:r>
            <a:r>
              <a:rPr sz="2850" spc="229" dirty="0">
                <a:solidFill>
                  <a:srgbClr val="5D7B8C"/>
                </a:solidFill>
                <a:latin typeface="Arial"/>
                <a:cs typeface="Arial"/>
              </a:rPr>
              <a:t> </a:t>
            </a:r>
            <a:r>
              <a:rPr sz="2850" spc="-65" dirty="0">
                <a:solidFill>
                  <a:srgbClr val="4D646B"/>
                </a:solidFill>
                <a:latin typeface="Arial"/>
                <a:cs typeface="Arial"/>
              </a:rPr>
              <a:t>i	</a:t>
            </a:r>
            <a:r>
              <a:rPr sz="2850" spc="-75" dirty="0">
                <a:solidFill>
                  <a:srgbClr val="446479"/>
                </a:solidFill>
                <a:latin typeface="Arial"/>
                <a:cs typeface="Arial"/>
              </a:rPr>
              <a:t>2</a:t>
            </a:r>
            <a:r>
              <a:rPr sz="2850" spc="-75" dirty="0">
                <a:solidFill>
                  <a:srgbClr val="778C8A"/>
                </a:solidFill>
                <a:latin typeface="Arial"/>
                <a:cs typeface="Arial"/>
              </a:rPr>
              <a:t>:</a:t>
            </a:r>
            <a:endParaRPr sz="2850">
              <a:latin typeface="Arial"/>
              <a:cs typeface="Arial"/>
            </a:endParaRPr>
          </a:p>
          <a:p>
            <a:pPr marL="979169">
              <a:lnSpc>
                <a:spcPct val="100000"/>
              </a:lnSpc>
              <a:spcBef>
                <a:spcPts val="2830"/>
              </a:spcBef>
            </a:pPr>
            <a:r>
              <a:rPr sz="2950" spc="-85" dirty="0">
                <a:solidFill>
                  <a:srgbClr val="4F6770"/>
                </a:solidFill>
                <a:latin typeface="Arial"/>
                <a:cs typeface="Arial"/>
              </a:rPr>
              <a:t>i </a:t>
            </a:r>
            <a:r>
              <a:rPr sz="2950" spc="-140" dirty="0">
                <a:solidFill>
                  <a:srgbClr val="4F6E82"/>
                </a:solidFill>
                <a:latin typeface="Arial"/>
                <a:cs typeface="Arial"/>
              </a:rPr>
              <a:t>= </a:t>
            </a:r>
            <a:r>
              <a:rPr sz="2950" spc="-275" dirty="0">
                <a:solidFill>
                  <a:srgbClr val="4F6B79"/>
                </a:solidFill>
                <a:latin typeface="Arial"/>
                <a:cs typeface="Arial"/>
              </a:rPr>
              <a:t>i</a:t>
            </a:r>
            <a:r>
              <a:rPr sz="2950" spc="125" dirty="0">
                <a:solidFill>
                  <a:srgbClr val="4F6B79"/>
                </a:solidFill>
                <a:latin typeface="Arial"/>
                <a:cs typeface="Arial"/>
              </a:rPr>
              <a:t> </a:t>
            </a:r>
            <a:r>
              <a:rPr sz="2950" spc="-2245" dirty="0">
                <a:solidFill>
                  <a:srgbClr val="7C8A8E"/>
                </a:solidFill>
                <a:latin typeface="Arial"/>
                <a:cs typeface="Arial"/>
              </a:rPr>
              <a:t>—</a:t>
            </a:r>
            <a:r>
              <a:rPr sz="2950" spc="160" dirty="0">
                <a:solidFill>
                  <a:srgbClr val="7C8A8E"/>
                </a:solidFill>
                <a:latin typeface="Arial"/>
                <a:cs typeface="Arial"/>
              </a:rPr>
              <a:t> </a:t>
            </a:r>
            <a:r>
              <a:rPr sz="2950" spc="-130" dirty="0">
                <a:solidFill>
                  <a:srgbClr val="4B7082"/>
                </a:solidFill>
                <a:latin typeface="Arial"/>
                <a:cs typeface="Arial"/>
              </a:rPr>
              <a:t>1</a:t>
            </a:r>
            <a:r>
              <a:rPr sz="2950" spc="-130" dirty="0">
                <a:solidFill>
                  <a:srgbClr val="6B7980"/>
                </a:solidFill>
                <a:latin typeface="Arial"/>
                <a:cs typeface="Arial"/>
              </a:rPr>
              <a:t>;</a:t>
            </a:r>
            <a:endParaRPr sz="2950">
              <a:latin typeface="Arial"/>
              <a:cs typeface="Arial"/>
            </a:endParaRPr>
          </a:p>
        </p:txBody>
      </p:sp>
      <p:sp>
        <p:nvSpPr>
          <p:cNvPr id="13" name="object 13"/>
          <p:cNvSpPr txBox="1"/>
          <p:nvPr/>
        </p:nvSpPr>
        <p:spPr>
          <a:xfrm>
            <a:off x="6611935" y="5807182"/>
            <a:ext cx="2670810" cy="350520"/>
          </a:xfrm>
          <a:prstGeom prst="rect">
            <a:avLst/>
          </a:prstGeom>
        </p:spPr>
        <p:txBody>
          <a:bodyPr vert="horz" wrap="square" lIns="0" tIns="16510" rIns="0" bIns="0" rtlCol="0">
            <a:spAutoFit/>
          </a:bodyPr>
          <a:lstStyle/>
          <a:p>
            <a:pPr marL="12700">
              <a:lnSpc>
                <a:spcPct val="100000"/>
              </a:lnSpc>
              <a:spcBef>
                <a:spcPts val="130"/>
              </a:spcBef>
            </a:pPr>
            <a:r>
              <a:rPr sz="2100" spc="10" dirty="0">
                <a:solidFill>
                  <a:srgbClr val="9C314B"/>
                </a:solidFill>
                <a:latin typeface="Arial"/>
                <a:cs typeface="Arial"/>
              </a:rPr>
              <a:t>Decrement</a:t>
            </a:r>
            <a:r>
              <a:rPr sz="2100" spc="300" dirty="0">
                <a:solidFill>
                  <a:srgbClr val="9C314B"/>
                </a:solidFill>
                <a:latin typeface="Arial"/>
                <a:cs typeface="Arial"/>
              </a:rPr>
              <a:t> </a:t>
            </a:r>
            <a:r>
              <a:rPr sz="2100" spc="10" dirty="0">
                <a:solidFill>
                  <a:srgbClr val="973A49"/>
                </a:solidFill>
                <a:latin typeface="Arial"/>
                <a:cs typeface="Arial"/>
              </a:rPr>
              <a:t>Operators</a:t>
            </a:r>
            <a:endParaRPr sz="2100">
              <a:latin typeface="Arial"/>
              <a:cs typeface="Aria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1900" y="1035050"/>
            <a:ext cx="7453176" cy="548227"/>
          </a:xfrm>
          <a:prstGeom prst="rect">
            <a:avLst/>
          </a:prstGeom>
        </p:spPr>
        <p:txBody>
          <a:bodyPr vert="horz" wrap="square" lIns="0" tIns="17145" rIns="0" bIns="0" rtlCol="0">
            <a:spAutoFit/>
          </a:bodyPr>
          <a:lstStyle/>
          <a:p>
            <a:pPr marL="12700">
              <a:lnSpc>
                <a:spcPct val="100000"/>
              </a:lnSpc>
              <a:spcBef>
                <a:spcPts val="135"/>
              </a:spcBef>
              <a:tabLst>
                <a:tab pos="1334770" algn="l"/>
              </a:tabLst>
            </a:pPr>
            <a:r>
              <a:rPr lang="en-US" sz="3450" dirty="0" smtClean="0">
                <a:latin typeface="Bookman Old Style"/>
                <a:cs typeface="Bookman Old Style"/>
              </a:rPr>
              <a:t>EXPRESSION IN C LANGUAGE</a:t>
            </a:r>
            <a:endParaRPr sz="3450">
              <a:latin typeface="Bookman Old Style"/>
              <a:cs typeface="Bookman Old Style"/>
            </a:endParaRPr>
          </a:p>
        </p:txBody>
      </p:sp>
      <p:sp>
        <p:nvSpPr>
          <p:cNvPr id="3" name="object 3"/>
          <p:cNvSpPr txBox="1"/>
          <p:nvPr/>
        </p:nvSpPr>
        <p:spPr>
          <a:xfrm>
            <a:off x="1195819" y="1683023"/>
            <a:ext cx="8656955" cy="4897755"/>
          </a:xfrm>
          <a:prstGeom prst="rect">
            <a:avLst/>
          </a:prstGeom>
        </p:spPr>
        <p:txBody>
          <a:bodyPr vert="horz" wrap="square" lIns="0" tIns="120014" rIns="0" bIns="0" rtlCol="0">
            <a:spAutoFit/>
          </a:bodyPr>
          <a:lstStyle/>
          <a:p>
            <a:pPr marL="12700">
              <a:lnSpc>
                <a:spcPct val="100000"/>
              </a:lnSpc>
              <a:spcBef>
                <a:spcPts val="944"/>
              </a:spcBef>
            </a:pPr>
            <a:r>
              <a:rPr sz="2650" b="0" spc="-50" dirty="0">
                <a:latin typeface="Bookman Old Style"/>
                <a:cs typeface="Bookman Old Style"/>
              </a:rPr>
              <a:t>Logical</a:t>
            </a:r>
            <a:r>
              <a:rPr sz="2650" b="0" spc="45" dirty="0">
                <a:latin typeface="Bookman Old Style"/>
                <a:cs typeface="Bookman Old Style"/>
              </a:rPr>
              <a:t> </a:t>
            </a:r>
            <a:r>
              <a:rPr sz="2650" b="0" spc="-100" dirty="0">
                <a:latin typeface="Bookman Old Style"/>
                <a:cs typeface="Bookman Old Style"/>
              </a:rPr>
              <a:t>Operators</a:t>
            </a:r>
            <a:endParaRPr sz="2650">
              <a:latin typeface="Bookman Old Style"/>
              <a:cs typeface="Bookman Old Style"/>
            </a:endParaRPr>
          </a:p>
          <a:p>
            <a:pPr marL="438150">
              <a:lnSpc>
                <a:spcPct val="100000"/>
              </a:lnSpc>
              <a:spcBef>
                <a:spcPts val="705"/>
              </a:spcBef>
              <a:tabLst>
                <a:tab pos="1503045" algn="l"/>
                <a:tab pos="2118995" algn="l"/>
                <a:tab pos="2319655" algn="l"/>
              </a:tabLst>
            </a:pPr>
            <a:r>
              <a:rPr lang="en-US" sz="2100" b="0" spc="-75" dirty="0" smtClean="0">
                <a:latin typeface="Bookman Old Style"/>
                <a:cs typeface="Bookman Old Style"/>
              </a:rPr>
              <a:t>&amp;&amp;</a:t>
            </a:r>
            <a:r>
              <a:rPr sz="2100" b="0" spc="-375" smtClean="0">
                <a:latin typeface="Bookman Old Style"/>
                <a:cs typeface="Bookman Old Style"/>
              </a:rPr>
              <a:t> </a:t>
            </a:r>
            <a:r>
              <a:rPr sz="2100" b="0" spc="-45" smtClean="0">
                <a:latin typeface="Bookman Old Style"/>
                <a:cs typeface="Bookman Old Style"/>
              </a:rPr>
              <a:t>,</a:t>
            </a:r>
            <a:r>
              <a:rPr lang="en-US" sz="2100" b="0" spc="-45" dirty="0" smtClean="0">
                <a:latin typeface="Bookman Old Style"/>
                <a:cs typeface="Bookman Old Style"/>
              </a:rPr>
              <a:t> ||</a:t>
            </a:r>
            <a:r>
              <a:rPr sz="2100" b="0" spc="-45" dirty="0">
                <a:latin typeface="Bookman Old Style"/>
                <a:cs typeface="Bookman Old Style"/>
              </a:rPr>
              <a:t>	</a:t>
            </a:r>
            <a:r>
              <a:rPr sz="2100" b="0" spc="-25" dirty="0">
                <a:latin typeface="Bookman Old Style"/>
                <a:cs typeface="Bookman Old Style"/>
              </a:rPr>
              <a:t>and	</a:t>
            </a:r>
            <a:r>
              <a:rPr sz="2100" b="0" spc="-75" dirty="0">
                <a:latin typeface="Bookman Old Style"/>
                <a:cs typeface="Bookman Old Style"/>
              </a:rPr>
              <a:t>!	</a:t>
            </a:r>
            <a:r>
              <a:rPr sz="2100" b="0" spc="-25" dirty="0">
                <a:latin typeface="Bookman Old Style"/>
                <a:cs typeface="Bookman Old Style"/>
              </a:rPr>
              <a:t>are </a:t>
            </a:r>
            <a:r>
              <a:rPr sz="2100" b="0" spc="-10" dirty="0">
                <a:latin typeface="Bookman Old Style"/>
                <a:cs typeface="Bookman Old Style"/>
              </a:rPr>
              <a:t>the </a:t>
            </a:r>
            <a:r>
              <a:rPr sz="2100" b="0" spc="-15" dirty="0">
                <a:latin typeface="Bookman Old Style"/>
                <a:cs typeface="Bookman Old Style"/>
              </a:rPr>
              <a:t>three </a:t>
            </a:r>
            <a:r>
              <a:rPr sz="2100" b="0" spc="-10" dirty="0">
                <a:latin typeface="Bookman Old Style"/>
                <a:cs typeface="Bookman Old Style"/>
              </a:rPr>
              <a:t>logical</a:t>
            </a:r>
            <a:r>
              <a:rPr sz="2100" b="0" spc="195" dirty="0">
                <a:latin typeface="Bookman Old Style"/>
                <a:cs typeface="Bookman Old Style"/>
              </a:rPr>
              <a:t> </a:t>
            </a:r>
            <a:r>
              <a:rPr sz="2100" b="0" spc="-25" dirty="0">
                <a:latin typeface="Bookman Old Style"/>
                <a:cs typeface="Bookman Old Style"/>
              </a:rPr>
              <a:t>operators.</a:t>
            </a:r>
            <a:endParaRPr sz="2100">
              <a:latin typeface="Bookman Old Style"/>
              <a:cs typeface="Bookman Old Style"/>
            </a:endParaRPr>
          </a:p>
          <a:p>
            <a:pPr marL="413384" marR="1456690" indent="15875">
              <a:lnSpc>
                <a:spcPct val="104500"/>
              </a:lnSpc>
              <a:spcBef>
                <a:spcPts val="540"/>
              </a:spcBef>
              <a:tabLst>
                <a:tab pos="1438910" algn="l"/>
                <a:tab pos="1935480" algn="l"/>
                <a:tab pos="5812790" algn="l"/>
              </a:tabLst>
            </a:pPr>
            <a:r>
              <a:rPr sz="2100" b="0" spc="140" dirty="0">
                <a:latin typeface="Bookman Old Style"/>
                <a:cs typeface="Bookman Old Style"/>
              </a:rPr>
              <a:t>expr1	</a:t>
            </a:r>
            <a:r>
              <a:rPr sz="2100" b="0" spc="-420" dirty="0">
                <a:latin typeface="Bookman Old Style"/>
                <a:cs typeface="Bookman Old Style"/>
              </a:rPr>
              <a:t>S</a:t>
            </a:r>
            <a:r>
              <a:rPr sz="2100" b="0" spc="-325" dirty="0">
                <a:latin typeface="Bookman Old Style"/>
                <a:cs typeface="Bookman Old Style"/>
              </a:rPr>
              <a:t> </a:t>
            </a:r>
            <a:r>
              <a:rPr sz="2100" b="0" spc="-420" dirty="0">
                <a:latin typeface="Bookman Old Style"/>
                <a:cs typeface="Bookman Old Style"/>
              </a:rPr>
              <a:t>S	</a:t>
            </a:r>
            <a:r>
              <a:rPr sz="2100" b="0" spc="70" dirty="0">
                <a:latin typeface="Bookman Old Style"/>
                <a:cs typeface="Bookman Old Style"/>
              </a:rPr>
              <a:t>e </a:t>
            </a:r>
            <a:r>
              <a:rPr sz="2100" b="0" spc="-25" dirty="0">
                <a:latin typeface="Bookman Old Style"/>
                <a:cs typeface="Bookman Old Style"/>
              </a:rPr>
              <a:t>xp </a:t>
            </a:r>
            <a:r>
              <a:rPr sz="2100" b="0" spc="-15" dirty="0">
                <a:latin typeface="Bookman Old Style"/>
                <a:cs typeface="Bookman Old Style"/>
              </a:rPr>
              <a:t>r</a:t>
            </a:r>
            <a:r>
              <a:rPr sz="2100" b="0" spc="-545" dirty="0">
                <a:latin typeface="Bookman Old Style"/>
                <a:cs typeface="Bookman Old Style"/>
              </a:rPr>
              <a:t> </a:t>
            </a:r>
            <a:r>
              <a:rPr sz="2100" b="0" spc="-170" dirty="0">
                <a:latin typeface="Bookman Old Style"/>
                <a:cs typeface="Bookman Old Style"/>
              </a:rPr>
              <a:t>2 </a:t>
            </a:r>
            <a:r>
              <a:rPr sz="2100" b="0" spc="-75" dirty="0">
                <a:latin typeface="Bookman Old Style"/>
                <a:cs typeface="Bookman Old Style"/>
              </a:rPr>
              <a:t>has </a:t>
            </a:r>
            <a:r>
              <a:rPr sz="2100" b="0" spc="-85" dirty="0">
                <a:latin typeface="Bookman Old Style"/>
                <a:cs typeface="Bookman Old Style"/>
              </a:rPr>
              <a:t>a </a:t>
            </a:r>
            <a:r>
              <a:rPr sz="2100" b="0" spc="-20" dirty="0">
                <a:latin typeface="Bookman Old Style"/>
                <a:cs typeface="Bookman Old Style"/>
              </a:rPr>
              <a:t>value </a:t>
            </a:r>
            <a:r>
              <a:rPr sz="2100" b="0" spc="-25" dirty="0">
                <a:latin typeface="Bookman Old Style"/>
                <a:cs typeface="Bookman Old Style"/>
              </a:rPr>
              <a:t>1 </a:t>
            </a:r>
            <a:r>
              <a:rPr sz="2100" b="0" spc="5" dirty="0">
                <a:latin typeface="Bookman Old Style"/>
                <a:cs typeface="Bookman Old Style"/>
              </a:rPr>
              <a:t>if </a:t>
            </a:r>
            <a:r>
              <a:rPr sz="2100" b="0" spc="114" dirty="0">
                <a:latin typeface="Bookman Old Style"/>
                <a:cs typeface="Bookman Old Style"/>
              </a:rPr>
              <a:t>expr</a:t>
            </a:r>
            <a:r>
              <a:rPr sz="2100" b="0" spc="-270" dirty="0">
                <a:latin typeface="Bookman Old Style"/>
                <a:cs typeface="Bookman Old Style"/>
              </a:rPr>
              <a:t> </a:t>
            </a:r>
            <a:r>
              <a:rPr sz="2100" b="0" spc="65" dirty="0">
                <a:solidFill>
                  <a:srgbClr val="161616"/>
                </a:solidFill>
                <a:latin typeface="Bookman Old Style"/>
                <a:cs typeface="Bookman Old Style"/>
              </a:rPr>
              <a:t>l	</a:t>
            </a:r>
            <a:r>
              <a:rPr sz="2100" b="0" spc="-55" dirty="0">
                <a:latin typeface="Bookman Old Style"/>
                <a:cs typeface="Bookman Old Style"/>
              </a:rPr>
              <a:t>and</a:t>
            </a:r>
            <a:r>
              <a:rPr sz="2100" b="0" spc="85" dirty="0">
                <a:latin typeface="Bookman Old Style"/>
                <a:cs typeface="Bookman Old Style"/>
              </a:rPr>
              <a:t> </a:t>
            </a:r>
            <a:r>
              <a:rPr sz="2100" b="0" spc="50" dirty="0">
                <a:latin typeface="Bookman Old Style"/>
                <a:cs typeface="Bookman Old Style"/>
              </a:rPr>
              <a:t>exp</a:t>
            </a:r>
            <a:r>
              <a:rPr sz="2100" b="0" spc="-450" dirty="0">
                <a:latin typeface="Bookman Old Style"/>
                <a:cs typeface="Bookman Old Style"/>
              </a:rPr>
              <a:t> </a:t>
            </a:r>
            <a:r>
              <a:rPr sz="2100" b="0" spc="40" dirty="0">
                <a:latin typeface="Bookman Old Style"/>
                <a:cs typeface="Bookman Old Style"/>
              </a:rPr>
              <a:t>r</a:t>
            </a:r>
            <a:r>
              <a:rPr sz="2100" b="0" spc="-370" dirty="0">
                <a:latin typeface="Bookman Old Style"/>
                <a:cs typeface="Bookman Old Style"/>
              </a:rPr>
              <a:t> </a:t>
            </a:r>
            <a:r>
              <a:rPr sz="2100" b="0" spc="-260" dirty="0">
                <a:latin typeface="Bookman Old Style"/>
                <a:cs typeface="Bookman Old Style"/>
              </a:rPr>
              <a:t>2  </a:t>
            </a:r>
            <a:r>
              <a:rPr sz="2100" b="0" spc="-50" dirty="0">
                <a:latin typeface="Bookman Old Style"/>
                <a:cs typeface="Bookman Old Style"/>
              </a:rPr>
              <a:t>both </a:t>
            </a:r>
            <a:r>
              <a:rPr sz="2100" b="0" spc="10" dirty="0">
                <a:latin typeface="Bookman Old Style"/>
                <a:cs typeface="Bookman Old Style"/>
              </a:rPr>
              <a:t>are</a:t>
            </a:r>
            <a:r>
              <a:rPr sz="2100" b="0" spc="50" dirty="0">
                <a:latin typeface="Bookman Old Style"/>
                <a:cs typeface="Bookman Old Style"/>
              </a:rPr>
              <a:t> </a:t>
            </a:r>
            <a:r>
              <a:rPr sz="2100" b="0" spc="-35" dirty="0">
                <a:latin typeface="Bookman Old Style"/>
                <a:cs typeface="Bookman Old Style"/>
              </a:rPr>
              <a:t>nonzero.</a:t>
            </a:r>
            <a:endParaRPr sz="2100">
              <a:latin typeface="Bookman Old Style"/>
              <a:cs typeface="Bookman Old Style"/>
            </a:endParaRPr>
          </a:p>
          <a:p>
            <a:pPr marL="413384" marR="1445895" indent="15875">
              <a:lnSpc>
                <a:spcPct val="107600"/>
              </a:lnSpc>
              <a:spcBef>
                <a:spcPts val="465"/>
              </a:spcBef>
              <a:tabLst>
                <a:tab pos="1431925" algn="l"/>
                <a:tab pos="1935480" algn="l"/>
              </a:tabLst>
            </a:pPr>
            <a:r>
              <a:rPr sz="2100" b="0" spc="114" dirty="0">
                <a:latin typeface="Bookman Old Style"/>
                <a:cs typeface="Bookman Old Style"/>
              </a:rPr>
              <a:t>expr</a:t>
            </a:r>
            <a:r>
              <a:rPr sz="2100" b="0" spc="-275" dirty="0">
                <a:latin typeface="Bookman Old Style"/>
                <a:cs typeface="Bookman Old Style"/>
              </a:rPr>
              <a:t> </a:t>
            </a:r>
            <a:r>
              <a:rPr sz="2100" b="0" spc="65" dirty="0">
                <a:solidFill>
                  <a:srgbClr val="151515"/>
                </a:solidFill>
                <a:latin typeface="Bookman Old Style"/>
                <a:cs typeface="Bookman Old Style"/>
              </a:rPr>
              <a:t>l	</a:t>
            </a:r>
            <a:r>
              <a:rPr sz="2100" b="0" spc="-635" dirty="0">
                <a:latin typeface="Bookman Old Style"/>
                <a:cs typeface="Bookman Old Style"/>
              </a:rPr>
              <a:t>|                 </a:t>
            </a:r>
            <a:r>
              <a:rPr sz="2100" b="0" spc="-605" dirty="0">
                <a:latin typeface="Bookman Old Style"/>
                <a:cs typeface="Bookman Old Style"/>
              </a:rPr>
              <a:t> </a:t>
            </a:r>
            <a:r>
              <a:rPr sz="2100" b="0" spc="-635" dirty="0">
                <a:latin typeface="Bookman Old Style"/>
                <a:cs typeface="Bookman Old Style"/>
              </a:rPr>
              <a:t>|	</a:t>
            </a:r>
            <a:r>
              <a:rPr sz="2100" b="0" spc="70" dirty="0">
                <a:latin typeface="Bookman Old Style"/>
                <a:cs typeface="Bookman Old Style"/>
              </a:rPr>
              <a:t>e</a:t>
            </a:r>
            <a:r>
              <a:rPr sz="2100" b="0" spc="-434" dirty="0">
                <a:latin typeface="Bookman Old Style"/>
                <a:cs typeface="Bookman Old Style"/>
              </a:rPr>
              <a:t> </a:t>
            </a:r>
            <a:r>
              <a:rPr sz="2100" b="0" spc="-25" dirty="0">
                <a:latin typeface="Bookman Old Style"/>
                <a:cs typeface="Bookman Old Style"/>
              </a:rPr>
              <a:t>xp</a:t>
            </a:r>
            <a:r>
              <a:rPr sz="2100" b="0" spc="-475" dirty="0">
                <a:latin typeface="Bookman Old Style"/>
                <a:cs typeface="Bookman Old Style"/>
              </a:rPr>
              <a:t> </a:t>
            </a:r>
            <a:r>
              <a:rPr sz="2100" b="0" spc="-15" dirty="0">
                <a:latin typeface="Bookman Old Style"/>
                <a:cs typeface="Bookman Old Style"/>
              </a:rPr>
              <a:t>r</a:t>
            </a:r>
            <a:r>
              <a:rPr sz="2100" b="0" spc="-300" dirty="0">
                <a:latin typeface="Bookman Old Style"/>
                <a:cs typeface="Bookman Old Style"/>
              </a:rPr>
              <a:t> </a:t>
            </a:r>
            <a:r>
              <a:rPr sz="2100" b="0" spc="-170" dirty="0">
                <a:latin typeface="Bookman Old Style"/>
                <a:cs typeface="Bookman Old Style"/>
              </a:rPr>
              <a:t>2</a:t>
            </a:r>
            <a:r>
              <a:rPr sz="2100" b="0" spc="80" dirty="0">
                <a:latin typeface="Bookman Old Style"/>
                <a:cs typeface="Bookman Old Style"/>
              </a:rPr>
              <a:t> </a:t>
            </a:r>
            <a:r>
              <a:rPr sz="2100" b="0" spc="-75" dirty="0">
                <a:latin typeface="Bookman Old Style"/>
                <a:cs typeface="Bookman Old Style"/>
              </a:rPr>
              <a:t>has</a:t>
            </a:r>
            <a:r>
              <a:rPr sz="2100" b="0" spc="10" dirty="0">
                <a:latin typeface="Bookman Old Style"/>
                <a:cs typeface="Bookman Old Style"/>
              </a:rPr>
              <a:t> </a:t>
            </a:r>
            <a:r>
              <a:rPr sz="2100" b="0" spc="-85" dirty="0">
                <a:latin typeface="Bookman Old Style"/>
                <a:cs typeface="Bookman Old Style"/>
              </a:rPr>
              <a:t>a</a:t>
            </a:r>
            <a:r>
              <a:rPr sz="2100" b="0" spc="55" dirty="0">
                <a:latin typeface="Bookman Old Style"/>
                <a:cs typeface="Bookman Old Style"/>
              </a:rPr>
              <a:t> </a:t>
            </a:r>
            <a:r>
              <a:rPr sz="2100" b="0" spc="-20" dirty="0">
                <a:latin typeface="Bookman Old Style"/>
                <a:cs typeface="Bookman Old Style"/>
              </a:rPr>
              <a:t>value</a:t>
            </a:r>
            <a:r>
              <a:rPr sz="2100" b="0" spc="30" dirty="0">
                <a:latin typeface="Bookman Old Style"/>
                <a:cs typeface="Bookman Old Style"/>
              </a:rPr>
              <a:t> </a:t>
            </a:r>
            <a:r>
              <a:rPr sz="2100" b="0" spc="-25" dirty="0">
                <a:latin typeface="Bookman Old Style"/>
                <a:cs typeface="Bookman Old Style"/>
              </a:rPr>
              <a:t>1</a:t>
            </a:r>
            <a:r>
              <a:rPr sz="2100" b="0" spc="-45" dirty="0">
                <a:latin typeface="Bookman Old Style"/>
                <a:cs typeface="Bookman Old Style"/>
              </a:rPr>
              <a:t> </a:t>
            </a:r>
            <a:r>
              <a:rPr sz="2100" b="0" spc="5" dirty="0">
                <a:latin typeface="Bookman Old Style"/>
                <a:cs typeface="Bookman Old Style"/>
              </a:rPr>
              <a:t>if</a:t>
            </a:r>
            <a:r>
              <a:rPr sz="2100" b="0" spc="160" dirty="0">
                <a:latin typeface="Bookman Old Style"/>
                <a:cs typeface="Bookman Old Style"/>
              </a:rPr>
              <a:t> </a:t>
            </a:r>
            <a:r>
              <a:rPr sz="2100" b="0" spc="140" dirty="0">
                <a:latin typeface="Bookman Old Style"/>
                <a:cs typeface="Bookman Old Style"/>
              </a:rPr>
              <a:t>expr1</a:t>
            </a:r>
            <a:r>
              <a:rPr sz="2100" b="0" spc="-60" dirty="0">
                <a:latin typeface="Bookman Old Style"/>
                <a:cs typeface="Bookman Old Style"/>
              </a:rPr>
              <a:t> </a:t>
            </a:r>
            <a:r>
              <a:rPr sz="2100" b="0" spc="-55" dirty="0">
                <a:latin typeface="Bookman Old Style"/>
                <a:cs typeface="Bookman Old Style"/>
              </a:rPr>
              <a:t>and</a:t>
            </a:r>
            <a:r>
              <a:rPr sz="2100" b="0" spc="125" dirty="0">
                <a:latin typeface="Bookman Old Style"/>
                <a:cs typeface="Bookman Old Style"/>
              </a:rPr>
              <a:t> </a:t>
            </a:r>
            <a:r>
              <a:rPr sz="2100" b="0" spc="50" dirty="0">
                <a:latin typeface="Bookman Old Style"/>
                <a:cs typeface="Bookman Old Style"/>
              </a:rPr>
              <a:t>exp</a:t>
            </a:r>
            <a:r>
              <a:rPr sz="2100" b="0" spc="-440" dirty="0">
                <a:latin typeface="Bookman Old Style"/>
                <a:cs typeface="Bookman Old Style"/>
              </a:rPr>
              <a:t> </a:t>
            </a:r>
            <a:r>
              <a:rPr sz="2100" b="0" spc="40" dirty="0">
                <a:latin typeface="Bookman Old Style"/>
                <a:cs typeface="Bookman Old Style"/>
              </a:rPr>
              <a:t>r</a:t>
            </a:r>
            <a:r>
              <a:rPr sz="2100" b="0" spc="-355" dirty="0">
                <a:latin typeface="Bookman Old Style"/>
                <a:cs typeface="Bookman Old Style"/>
              </a:rPr>
              <a:t> </a:t>
            </a:r>
            <a:r>
              <a:rPr sz="2100" b="0" spc="-170" dirty="0">
                <a:latin typeface="Bookman Old Style"/>
                <a:cs typeface="Bookman Old Style"/>
              </a:rPr>
              <a:t>2  </a:t>
            </a:r>
            <a:r>
              <a:rPr sz="2100" b="0" spc="-50" dirty="0">
                <a:latin typeface="Bookman Old Style"/>
                <a:cs typeface="Bookman Old Style"/>
              </a:rPr>
              <a:t>both </a:t>
            </a:r>
            <a:r>
              <a:rPr sz="2100" b="0" spc="10" dirty="0">
                <a:latin typeface="Bookman Old Style"/>
                <a:cs typeface="Bookman Old Style"/>
              </a:rPr>
              <a:t>are</a:t>
            </a:r>
            <a:r>
              <a:rPr sz="2100" b="0" spc="50" dirty="0">
                <a:latin typeface="Bookman Old Style"/>
                <a:cs typeface="Bookman Old Style"/>
              </a:rPr>
              <a:t> </a:t>
            </a:r>
            <a:r>
              <a:rPr sz="2100" b="0" spc="-35" dirty="0">
                <a:latin typeface="Bookman Old Style"/>
                <a:cs typeface="Bookman Old Style"/>
              </a:rPr>
              <a:t>nonzero.</a:t>
            </a:r>
            <a:endParaRPr sz="2100">
              <a:latin typeface="Bookman Old Style"/>
              <a:cs typeface="Bookman Old Style"/>
            </a:endParaRPr>
          </a:p>
          <a:p>
            <a:pPr marL="135890" marR="2560320" indent="329565">
              <a:lnSpc>
                <a:spcPct val="123100"/>
              </a:lnSpc>
              <a:spcBef>
                <a:spcPts val="10"/>
              </a:spcBef>
              <a:tabLst>
                <a:tab pos="427990" algn="l"/>
                <a:tab pos="1503680" algn="l"/>
              </a:tabLst>
            </a:pPr>
            <a:r>
              <a:rPr sz="2150" b="0" spc="-90" dirty="0">
                <a:latin typeface="Bookman Old Style"/>
                <a:cs typeface="Bookman Old Style"/>
              </a:rPr>
              <a:t>!</a:t>
            </a:r>
            <a:r>
              <a:rPr sz="2150" b="0" spc="-210" dirty="0">
                <a:latin typeface="Bookman Old Style"/>
                <a:cs typeface="Bookman Old Style"/>
              </a:rPr>
              <a:t> </a:t>
            </a:r>
            <a:r>
              <a:rPr sz="2150" b="0" spc="85" dirty="0">
                <a:latin typeface="Bookman Old Style"/>
                <a:cs typeface="Bookman Old Style"/>
              </a:rPr>
              <a:t>expr</a:t>
            </a:r>
            <a:r>
              <a:rPr sz="2150" b="0" spc="-260" dirty="0">
                <a:latin typeface="Bookman Old Style"/>
                <a:cs typeface="Bookman Old Style"/>
              </a:rPr>
              <a:t> </a:t>
            </a:r>
            <a:r>
              <a:rPr sz="2150" b="0" spc="45" dirty="0">
                <a:solidFill>
                  <a:srgbClr val="161616"/>
                </a:solidFill>
                <a:latin typeface="Bookman Old Style"/>
                <a:cs typeface="Bookman Old Style"/>
              </a:rPr>
              <a:t>l	</a:t>
            </a:r>
            <a:r>
              <a:rPr sz="2150" b="0" spc="-80" dirty="0">
                <a:latin typeface="Bookman Old Style"/>
                <a:cs typeface="Bookman Old Style"/>
              </a:rPr>
              <a:t>has </a:t>
            </a:r>
            <a:r>
              <a:rPr sz="2150" b="0" spc="-110" dirty="0">
                <a:latin typeface="Bookman Old Style"/>
                <a:cs typeface="Bookman Old Style"/>
              </a:rPr>
              <a:t>a </a:t>
            </a:r>
            <a:r>
              <a:rPr sz="2150" b="0" spc="-20" dirty="0">
                <a:latin typeface="Bookman Old Style"/>
                <a:cs typeface="Bookman Old Style"/>
              </a:rPr>
              <a:t>value </a:t>
            </a:r>
            <a:r>
              <a:rPr sz="2150" b="0" spc="125" dirty="0">
                <a:latin typeface="Bookman Old Style"/>
                <a:cs typeface="Bookman Old Style"/>
              </a:rPr>
              <a:t>1 </a:t>
            </a:r>
            <a:r>
              <a:rPr sz="2150" b="0" spc="-10" dirty="0">
                <a:latin typeface="Bookman Old Style"/>
                <a:cs typeface="Bookman Old Style"/>
              </a:rPr>
              <a:t>if </a:t>
            </a:r>
            <a:r>
              <a:rPr sz="2150" b="0" spc="55" dirty="0">
                <a:latin typeface="Bookman Old Style"/>
                <a:cs typeface="Bookman Old Style"/>
              </a:rPr>
              <a:t>exprl </a:t>
            </a:r>
            <a:r>
              <a:rPr sz="2150" b="0" spc="-45" dirty="0">
                <a:latin typeface="Bookman Old Style"/>
                <a:cs typeface="Bookman Old Style"/>
              </a:rPr>
              <a:t>is zero </a:t>
            </a:r>
            <a:r>
              <a:rPr sz="2150" b="0" spc="-30" dirty="0">
                <a:latin typeface="Bookman Old Style"/>
                <a:cs typeface="Bookman Old Style"/>
              </a:rPr>
              <a:t>else</a:t>
            </a:r>
            <a:r>
              <a:rPr sz="2150" b="0" spc="-125" dirty="0">
                <a:latin typeface="Bookman Old Style"/>
                <a:cs typeface="Bookman Old Style"/>
              </a:rPr>
              <a:t> </a:t>
            </a:r>
            <a:r>
              <a:rPr sz="2150" b="0" spc="-75" dirty="0">
                <a:latin typeface="Bookman Old Style"/>
                <a:cs typeface="Bookman Old Style"/>
              </a:rPr>
              <a:t>0.  </a:t>
            </a:r>
            <a:r>
              <a:rPr sz="2150" b="0" spc="-60" dirty="0">
                <a:solidFill>
                  <a:srgbClr val="F98234"/>
                </a:solidFill>
                <a:latin typeface="Bookman Old Style"/>
                <a:cs typeface="Bookman Old Style"/>
              </a:rPr>
              <a:t>"	</a:t>
            </a:r>
            <a:r>
              <a:rPr sz="2150" b="0" spc="-45" dirty="0">
                <a:latin typeface="Bookman Old Style"/>
                <a:cs typeface="Bookman Old Style"/>
              </a:rPr>
              <a:t>Example</a:t>
            </a:r>
            <a:endParaRPr sz="2150">
              <a:latin typeface="Bookman Old Style"/>
              <a:cs typeface="Bookman Old Style"/>
            </a:endParaRPr>
          </a:p>
          <a:p>
            <a:pPr marL="426084">
              <a:lnSpc>
                <a:spcPct val="100000"/>
              </a:lnSpc>
              <a:spcBef>
                <a:spcPts val="650"/>
              </a:spcBef>
            </a:pPr>
            <a:r>
              <a:rPr sz="2100" spc="-10" dirty="0">
                <a:latin typeface="Courier New"/>
                <a:cs typeface="Courier New"/>
              </a:rPr>
              <a:t>if </a:t>
            </a:r>
            <a:r>
              <a:rPr sz="2100" spc="120" dirty="0">
                <a:latin typeface="Courier New"/>
                <a:cs typeface="Courier New"/>
              </a:rPr>
              <a:t>( </a:t>
            </a:r>
            <a:r>
              <a:rPr sz="2100" spc="25" dirty="0">
                <a:latin typeface="Courier New"/>
                <a:cs typeface="Courier New"/>
              </a:rPr>
              <a:t>marks </a:t>
            </a:r>
            <a:r>
              <a:rPr sz="2100" dirty="0">
                <a:latin typeface="Courier New"/>
                <a:cs typeface="Courier New"/>
              </a:rPr>
              <a:t>&gt;= </a:t>
            </a:r>
            <a:r>
              <a:rPr sz="2100" spc="40" dirty="0">
                <a:latin typeface="Courier New"/>
                <a:cs typeface="Courier New"/>
              </a:rPr>
              <a:t>40 &amp;&amp; </a:t>
            </a:r>
            <a:r>
              <a:rPr sz="2100" spc="35" dirty="0">
                <a:latin typeface="Courier New"/>
                <a:cs typeface="Courier New"/>
              </a:rPr>
              <a:t>attendance </a:t>
            </a:r>
            <a:r>
              <a:rPr sz="2100" dirty="0">
                <a:latin typeface="Courier New"/>
                <a:cs typeface="Courier New"/>
              </a:rPr>
              <a:t>&gt;= </a:t>
            </a:r>
            <a:r>
              <a:rPr sz="2100" spc="15" dirty="0">
                <a:solidFill>
                  <a:srgbClr val="1A1A1A"/>
                </a:solidFill>
                <a:latin typeface="Courier New"/>
                <a:cs typeface="Courier New"/>
              </a:rPr>
              <a:t>75</a:t>
            </a:r>
            <a:r>
              <a:rPr sz="2100" spc="1005" dirty="0">
                <a:solidFill>
                  <a:srgbClr val="1A1A1A"/>
                </a:solidFill>
                <a:latin typeface="Courier New"/>
                <a:cs typeface="Courier New"/>
              </a:rPr>
              <a:t> </a:t>
            </a:r>
            <a:r>
              <a:rPr sz="2100" spc="120" dirty="0">
                <a:latin typeface="Courier New"/>
                <a:cs typeface="Courier New"/>
              </a:rPr>
              <a:t>)</a:t>
            </a:r>
            <a:endParaRPr sz="2100">
              <a:latin typeface="Courier New"/>
              <a:cs typeface="Courier New"/>
            </a:endParaRPr>
          </a:p>
          <a:p>
            <a:pPr marL="425450">
              <a:lnSpc>
                <a:spcPct val="100000"/>
              </a:lnSpc>
              <a:spcBef>
                <a:spcPts val="210"/>
              </a:spcBef>
            </a:pPr>
            <a:r>
              <a:rPr sz="2000" spc="85" dirty="0">
                <a:latin typeface="Courier New"/>
                <a:cs typeface="Courier New"/>
              </a:rPr>
              <a:t>grade </a:t>
            </a:r>
            <a:r>
              <a:rPr sz="2000" spc="-20" dirty="0">
                <a:solidFill>
                  <a:srgbClr val="626262"/>
                </a:solidFill>
                <a:latin typeface="Courier New"/>
                <a:cs typeface="Courier New"/>
              </a:rPr>
              <a:t>=</a:t>
            </a:r>
            <a:r>
              <a:rPr sz="2000" spc="685" dirty="0">
                <a:solidFill>
                  <a:srgbClr val="626262"/>
                </a:solidFill>
                <a:latin typeface="Courier New"/>
                <a:cs typeface="Courier New"/>
              </a:rPr>
              <a:t> </a:t>
            </a:r>
            <a:r>
              <a:rPr sz="2000" spc="-35" dirty="0">
                <a:latin typeface="Courier New"/>
                <a:cs typeface="Courier New"/>
              </a:rPr>
              <a:t>’P’</a:t>
            </a:r>
            <a:endParaRPr sz="2000">
              <a:latin typeface="Courier New"/>
              <a:cs typeface="Courier New"/>
            </a:endParaRPr>
          </a:p>
          <a:p>
            <a:pPr marL="419734">
              <a:lnSpc>
                <a:spcPct val="100000"/>
              </a:lnSpc>
              <a:spcBef>
                <a:spcPts val="705"/>
              </a:spcBef>
            </a:pPr>
            <a:r>
              <a:rPr sz="2150" spc="-15" dirty="0">
                <a:latin typeface="Courier New"/>
                <a:cs typeface="Courier New"/>
              </a:rPr>
              <a:t>If </a:t>
            </a:r>
            <a:r>
              <a:rPr sz="2150" spc="95" dirty="0">
                <a:latin typeface="Courier New"/>
                <a:cs typeface="Courier New"/>
              </a:rPr>
              <a:t>( </a:t>
            </a:r>
            <a:r>
              <a:rPr sz="2150" dirty="0">
                <a:latin typeface="Courier New"/>
                <a:cs typeface="Courier New"/>
              </a:rPr>
              <a:t>marks </a:t>
            </a:r>
            <a:r>
              <a:rPr sz="2150" spc="-65" dirty="0">
                <a:latin typeface="Courier New"/>
                <a:cs typeface="Courier New"/>
              </a:rPr>
              <a:t>&lt; </a:t>
            </a:r>
            <a:r>
              <a:rPr sz="2150" dirty="0">
                <a:latin typeface="Courier New"/>
                <a:cs typeface="Courier New"/>
              </a:rPr>
              <a:t>40 </a:t>
            </a:r>
            <a:r>
              <a:rPr sz="2150" spc="-180" dirty="0">
                <a:latin typeface="Courier New"/>
                <a:cs typeface="Courier New"/>
              </a:rPr>
              <a:t>| | </a:t>
            </a:r>
            <a:r>
              <a:rPr sz="2150" spc="-5" dirty="0">
                <a:latin typeface="Courier New"/>
                <a:cs typeface="Courier New"/>
              </a:rPr>
              <a:t>attendance </a:t>
            </a:r>
            <a:r>
              <a:rPr sz="2150" spc="-65" dirty="0">
                <a:latin typeface="Courier New"/>
                <a:cs typeface="Courier New"/>
              </a:rPr>
              <a:t>&lt; </a:t>
            </a:r>
            <a:r>
              <a:rPr sz="2150" spc="-15" dirty="0">
                <a:latin typeface="Courier New"/>
                <a:cs typeface="Courier New"/>
              </a:rPr>
              <a:t>75 </a:t>
            </a:r>
            <a:r>
              <a:rPr sz="2150" spc="95" dirty="0">
                <a:latin typeface="Courier New"/>
                <a:cs typeface="Courier New"/>
              </a:rPr>
              <a:t>)</a:t>
            </a:r>
            <a:r>
              <a:rPr sz="2150" spc="-560" dirty="0">
                <a:latin typeface="Courier New"/>
                <a:cs typeface="Courier New"/>
              </a:rPr>
              <a:t> </a:t>
            </a:r>
            <a:r>
              <a:rPr sz="2150" spc="-5" dirty="0">
                <a:latin typeface="Courier New"/>
                <a:cs typeface="Courier New"/>
              </a:rPr>
              <a:t>grade</a:t>
            </a:r>
            <a:endParaRPr sz="2150">
              <a:latin typeface="Courier New"/>
              <a:cs typeface="Courier New"/>
            </a:endParaRPr>
          </a:p>
          <a:p>
            <a:pPr marL="427355">
              <a:lnSpc>
                <a:spcPts val="2325"/>
              </a:lnSpc>
              <a:spcBef>
                <a:spcPts val="55"/>
              </a:spcBef>
            </a:pPr>
            <a:r>
              <a:rPr sz="2150" spc="-114" dirty="0">
                <a:solidFill>
                  <a:srgbClr val="626262"/>
                </a:solidFill>
                <a:latin typeface="Courier New"/>
                <a:cs typeface="Courier New"/>
              </a:rPr>
              <a:t>=</a:t>
            </a:r>
            <a:r>
              <a:rPr sz="2150" spc="345" dirty="0">
                <a:solidFill>
                  <a:srgbClr val="626262"/>
                </a:solidFill>
                <a:latin typeface="Courier New"/>
                <a:cs typeface="Courier New"/>
              </a:rPr>
              <a:t> </a:t>
            </a:r>
            <a:r>
              <a:rPr sz="2150" spc="-135" dirty="0">
                <a:latin typeface="Courier New"/>
                <a:cs typeface="Courier New"/>
              </a:rPr>
              <a:t>’N’</a:t>
            </a:r>
            <a:endParaRPr sz="2150">
              <a:latin typeface="Courier New"/>
              <a:cs typeface="Courier New"/>
            </a:endParaRPr>
          </a:p>
          <a:p>
            <a:pPr marR="5080" algn="r">
              <a:lnSpc>
                <a:spcPts val="1605"/>
              </a:lnSpc>
            </a:pPr>
            <a:r>
              <a:rPr sz="1550" b="0" spc="-295" dirty="0">
                <a:solidFill>
                  <a:srgbClr val="FB8533"/>
                </a:solidFill>
                <a:latin typeface="Bookman Old Style"/>
                <a:cs typeface="Bookman Old Style"/>
              </a:rPr>
              <a:t>.</a:t>
            </a:r>
            <a:endParaRPr sz="1550">
              <a:latin typeface="Bookman Old Style"/>
              <a:cs typeface="Bookman Old Style"/>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8100" y="425450"/>
            <a:ext cx="5942965" cy="1063625"/>
          </a:xfrm>
          <a:prstGeom prst="rect">
            <a:avLst/>
          </a:prstGeom>
        </p:spPr>
        <p:txBody>
          <a:bodyPr vert="horz" wrap="square" lIns="0" tIns="17145" rIns="0" bIns="0" rtlCol="0">
            <a:spAutoFit/>
          </a:bodyPr>
          <a:lstStyle/>
          <a:p>
            <a:pPr marL="12700">
              <a:lnSpc>
                <a:spcPts val="4004"/>
              </a:lnSpc>
              <a:spcBef>
                <a:spcPts val="135"/>
              </a:spcBef>
            </a:pPr>
            <a:r>
              <a:rPr lang="en-US" sz="3400" spc="105" dirty="0" smtClean="0">
                <a:solidFill>
                  <a:srgbClr val="15A7DF"/>
                </a:solidFill>
              </a:rPr>
              <a:t>TERNARY OPERATORS</a:t>
            </a:r>
            <a:endParaRPr sz="3400"/>
          </a:p>
          <a:p>
            <a:pPr marL="24765">
              <a:lnSpc>
                <a:spcPts val="4125"/>
              </a:lnSpc>
              <a:tabLst>
                <a:tab pos="3451860" algn="l"/>
              </a:tabLst>
            </a:pPr>
            <a:r>
              <a:rPr sz="3500" spc="35" smtClean="0">
                <a:solidFill>
                  <a:srgbClr val="0CACE6"/>
                </a:solidFill>
              </a:rPr>
              <a:t>(</a:t>
            </a:r>
            <a:r>
              <a:rPr lang="en-US" sz="3500" spc="35" dirty="0" smtClean="0">
                <a:solidFill>
                  <a:srgbClr val="0CACE6"/>
                </a:solidFill>
              </a:rPr>
              <a:t>Conditional Operators</a:t>
            </a:r>
            <a:r>
              <a:rPr sz="3500" spc="-235" smtClean="0">
                <a:solidFill>
                  <a:srgbClr val="03AFF6"/>
                </a:solidFill>
              </a:rPr>
              <a:t>)</a:t>
            </a:r>
            <a:endParaRPr sz="3500"/>
          </a:p>
        </p:txBody>
      </p:sp>
      <p:sp>
        <p:nvSpPr>
          <p:cNvPr id="3" name="object 3"/>
          <p:cNvSpPr txBox="1"/>
          <p:nvPr/>
        </p:nvSpPr>
        <p:spPr>
          <a:xfrm>
            <a:off x="1197510" y="1795252"/>
            <a:ext cx="7740015" cy="3524555"/>
          </a:xfrm>
          <a:prstGeom prst="rect">
            <a:avLst/>
          </a:prstGeom>
        </p:spPr>
        <p:txBody>
          <a:bodyPr vert="horz" wrap="square" lIns="0" tIns="11430" rIns="0" bIns="0" rtlCol="0">
            <a:spAutoFit/>
          </a:bodyPr>
          <a:lstStyle/>
          <a:p>
            <a:pPr marL="12700" marR="5080" indent="16510" algn="just">
              <a:lnSpc>
                <a:spcPct val="100800"/>
              </a:lnSpc>
              <a:spcBef>
                <a:spcPts val="90"/>
              </a:spcBef>
            </a:pPr>
            <a:r>
              <a:rPr sz="2600" b="0" spc="-40" dirty="0">
                <a:latin typeface="Bookman Old Style"/>
                <a:cs typeface="Bookman Old Style"/>
              </a:rPr>
              <a:t>Ternary </a:t>
            </a:r>
            <a:r>
              <a:rPr sz="2600" b="0" spc="-80" dirty="0">
                <a:latin typeface="Bookman Old Style"/>
                <a:cs typeface="Bookman Old Style"/>
              </a:rPr>
              <a:t>operator </a:t>
            </a:r>
            <a:r>
              <a:rPr sz="2600" b="0" spc="-100" dirty="0">
                <a:latin typeface="Bookman Old Style"/>
                <a:cs typeface="Bookman Old Style"/>
              </a:rPr>
              <a:t>needs </a:t>
            </a:r>
            <a:r>
              <a:rPr sz="2600" b="0" spc="-60" dirty="0">
                <a:latin typeface="Bookman Old Style"/>
                <a:cs typeface="Bookman Old Style"/>
              </a:rPr>
              <a:t>exactly </a:t>
            </a:r>
            <a:r>
              <a:rPr sz="2600" b="0" spc="-220" dirty="0">
                <a:latin typeface="Bookman Old Style"/>
                <a:cs typeface="Bookman Old Style"/>
              </a:rPr>
              <a:t>3 </a:t>
            </a:r>
            <a:r>
              <a:rPr sz="2600" b="0" spc="-114" dirty="0">
                <a:latin typeface="Bookman Old Style"/>
                <a:cs typeface="Bookman Old Style"/>
              </a:rPr>
              <a:t>operands</a:t>
            </a:r>
            <a:r>
              <a:rPr sz="2600" b="0" spc="600" dirty="0">
                <a:latin typeface="Bookman Old Style"/>
                <a:cs typeface="Bookman Old Style"/>
              </a:rPr>
              <a:t> </a:t>
            </a:r>
            <a:r>
              <a:rPr sz="2600" b="0" spc="-75" dirty="0">
                <a:latin typeface="Bookman Old Style"/>
                <a:cs typeface="Bookman Old Style"/>
              </a:rPr>
              <a:t>to  </a:t>
            </a:r>
            <a:r>
              <a:rPr sz="2650" b="0" spc="-155" dirty="0">
                <a:latin typeface="Bookman Old Style"/>
                <a:cs typeface="Bookman Old Style"/>
              </a:rPr>
              <a:t>compute </a:t>
            </a:r>
            <a:r>
              <a:rPr sz="2650" b="0" spc="-80" dirty="0">
                <a:latin typeface="Bookman Old Style"/>
                <a:cs typeface="Bookman Old Style"/>
              </a:rPr>
              <a:t>the </a:t>
            </a:r>
            <a:r>
              <a:rPr sz="2650" b="0" spc="-85" dirty="0">
                <a:latin typeface="Bookman Old Style"/>
                <a:cs typeface="Bookman Old Style"/>
              </a:rPr>
              <a:t>result. </a:t>
            </a:r>
            <a:r>
              <a:rPr sz="2650" b="0" spc="15" dirty="0">
                <a:latin typeface="Bookman Old Style"/>
                <a:cs typeface="Bookman Old Style"/>
              </a:rPr>
              <a:t>In </a:t>
            </a:r>
            <a:r>
              <a:rPr sz="2650" b="0" spc="-155" dirty="0">
                <a:latin typeface="Bookman Old Style"/>
                <a:cs typeface="Bookman Old Style"/>
              </a:rPr>
              <a:t>C, </a:t>
            </a:r>
            <a:r>
              <a:rPr sz="2650" b="0" spc="80" dirty="0">
                <a:latin typeface="Bookman Old Style"/>
                <a:cs typeface="Bookman Old Style"/>
              </a:rPr>
              <a:t>If </a:t>
            </a:r>
            <a:r>
              <a:rPr sz="2650" b="0" spc="-95" dirty="0">
                <a:latin typeface="Bookman Old Style"/>
                <a:cs typeface="Bookman Old Style"/>
              </a:rPr>
              <a:t>statement </a:t>
            </a:r>
            <a:r>
              <a:rPr sz="2650" b="0" spc="-135" dirty="0">
                <a:latin typeface="Bookman Old Style"/>
                <a:cs typeface="Bookman Old Style"/>
              </a:rPr>
              <a:t>can </a:t>
            </a:r>
            <a:r>
              <a:rPr sz="2650" b="0" spc="-105" dirty="0">
                <a:latin typeface="Bookman Old Style"/>
                <a:cs typeface="Bookman Old Style"/>
              </a:rPr>
              <a:t>be  </a:t>
            </a:r>
            <a:r>
              <a:rPr sz="2600" b="0" spc="-40" dirty="0">
                <a:latin typeface="Bookman Old Style"/>
                <a:cs typeface="Bookman Old Style"/>
              </a:rPr>
              <a:t>written </a:t>
            </a:r>
            <a:r>
              <a:rPr sz="2600" b="0" spc="-155" dirty="0">
                <a:latin typeface="Bookman Old Style"/>
                <a:cs typeface="Bookman Old Style"/>
              </a:rPr>
              <a:t>as </a:t>
            </a:r>
            <a:r>
              <a:rPr sz="2600" b="0" spc="-50" dirty="0">
                <a:latin typeface="Bookman Old Style"/>
                <a:cs typeface="Bookman Old Style"/>
              </a:rPr>
              <a:t>ternary </a:t>
            </a:r>
            <a:r>
              <a:rPr sz="2600" b="0" spc="-80" dirty="0">
                <a:latin typeface="Bookman Old Style"/>
                <a:cs typeface="Bookman Old Style"/>
              </a:rPr>
              <a:t>operator </a:t>
            </a:r>
            <a:r>
              <a:rPr sz="2600" b="0" spc="-50" dirty="0">
                <a:latin typeface="Bookman Old Style"/>
                <a:cs typeface="Bookman Old Style"/>
              </a:rPr>
              <a:t>(?:).</a:t>
            </a:r>
            <a:endParaRPr sz="2600">
              <a:latin typeface="Bookman Old Style"/>
              <a:cs typeface="Bookman Old Style"/>
            </a:endParaRPr>
          </a:p>
          <a:p>
            <a:pPr marL="1503680">
              <a:lnSpc>
                <a:spcPct val="100000"/>
              </a:lnSpc>
              <a:spcBef>
                <a:spcPts val="365"/>
              </a:spcBef>
            </a:pPr>
            <a:r>
              <a:rPr sz="1900" b="0" spc="-130">
                <a:solidFill>
                  <a:srgbClr val="000059"/>
                </a:solidFill>
                <a:latin typeface="Bookman Old Style"/>
                <a:cs typeface="Bookman Old Style"/>
              </a:rPr>
              <a:t>if(a&lt;b</a:t>
            </a:r>
            <a:r>
              <a:rPr sz="1900" b="0" spc="-130" smtClean="0">
                <a:solidFill>
                  <a:srgbClr val="000059"/>
                </a:solidFill>
                <a:latin typeface="Bookman Old Style"/>
                <a:cs typeface="Bookman Old Style"/>
              </a:rPr>
              <a:t>)</a:t>
            </a:r>
            <a:endParaRPr lang="en-US" sz="1900" b="0" spc="-130" dirty="0" smtClean="0">
              <a:solidFill>
                <a:srgbClr val="000059"/>
              </a:solidFill>
              <a:latin typeface="Bookman Old Style"/>
              <a:cs typeface="Bookman Old Style"/>
            </a:endParaRPr>
          </a:p>
          <a:p>
            <a:pPr marL="1503680">
              <a:lnSpc>
                <a:spcPct val="100000"/>
              </a:lnSpc>
              <a:spcBef>
                <a:spcPts val="365"/>
              </a:spcBef>
            </a:pPr>
            <a:r>
              <a:rPr lang="en-US" sz="1900" dirty="0" smtClean="0">
                <a:latin typeface="Bookman Old Style"/>
                <a:cs typeface="Bookman Old Style"/>
              </a:rPr>
              <a:t>{</a:t>
            </a:r>
          </a:p>
          <a:p>
            <a:pPr marL="1503680">
              <a:lnSpc>
                <a:spcPct val="100000"/>
              </a:lnSpc>
              <a:spcBef>
                <a:spcPts val="365"/>
              </a:spcBef>
            </a:pPr>
            <a:r>
              <a:rPr lang="en-US" sz="1900" dirty="0" smtClean="0">
                <a:latin typeface="Bookman Old Style"/>
                <a:cs typeface="Bookman Old Style"/>
              </a:rPr>
              <a:t>C-5;</a:t>
            </a:r>
          </a:p>
          <a:p>
            <a:pPr marL="1503680">
              <a:lnSpc>
                <a:spcPct val="100000"/>
              </a:lnSpc>
              <a:spcBef>
                <a:spcPts val="365"/>
              </a:spcBef>
            </a:pPr>
            <a:r>
              <a:rPr lang="en-US" sz="1900" dirty="0" smtClean="0">
                <a:latin typeface="Bookman Old Style"/>
                <a:cs typeface="Bookman Old Style"/>
              </a:rPr>
              <a:t>}</a:t>
            </a:r>
            <a:endParaRPr sz="2400">
              <a:latin typeface="Bookman Old Style"/>
              <a:cs typeface="Bookman Old Style"/>
            </a:endParaRPr>
          </a:p>
          <a:p>
            <a:pPr marL="1502410">
              <a:lnSpc>
                <a:spcPct val="100000"/>
              </a:lnSpc>
            </a:pPr>
            <a:r>
              <a:rPr lang="en-US" spc="-105" dirty="0" smtClean="0">
                <a:solidFill>
                  <a:srgbClr val="000356"/>
                </a:solidFill>
                <a:latin typeface="Bookman Old Style"/>
                <a:cs typeface="Bookman Old Style"/>
              </a:rPr>
              <a:t>e</a:t>
            </a:r>
            <a:r>
              <a:rPr sz="1800" b="0" spc="-105" smtClean="0">
                <a:solidFill>
                  <a:srgbClr val="000356"/>
                </a:solidFill>
                <a:latin typeface="Bookman Old Style"/>
                <a:cs typeface="Bookman Old Style"/>
              </a:rPr>
              <a:t>lse</a:t>
            </a:r>
            <a:r>
              <a:rPr lang="en-US" sz="1800" b="0" spc="-105" dirty="0" smtClean="0">
                <a:solidFill>
                  <a:srgbClr val="000356"/>
                </a:solidFill>
                <a:latin typeface="Bookman Old Style"/>
                <a:cs typeface="Bookman Old Style"/>
              </a:rPr>
              <a:t>{</a:t>
            </a:r>
            <a:endParaRPr sz="1800">
              <a:latin typeface="Bookman Old Style"/>
              <a:cs typeface="Bookman Old Style"/>
            </a:endParaRPr>
          </a:p>
          <a:p>
            <a:pPr marL="1494790">
              <a:lnSpc>
                <a:spcPct val="100000"/>
              </a:lnSpc>
              <a:spcBef>
                <a:spcPts val="445"/>
              </a:spcBef>
            </a:pPr>
            <a:r>
              <a:rPr sz="1750" spc="-80">
                <a:solidFill>
                  <a:srgbClr val="1A185E"/>
                </a:solidFill>
                <a:latin typeface="Consolas"/>
                <a:cs typeface="Consolas"/>
              </a:rPr>
              <a:t>c=l0</a:t>
            </a:r>
            <a:r>
              <a:rPr sz="1750" spc="-80" smtClean="0">
                <a:solidFill>
                  <a:srgbClr val="1A185E"/>
                </a:solidFill>
                <a:latin typeface="Consolas"/>
                <a:cs typeface="Consolas"/>
              </a:rPr>
              <a:t>;</a:t>
            </a:r>
            <a:endParaRPr lang="en-US" sz="1750" spc="-80" dirty="0" smtClean="0">
              <a:solidFill>
                <a:srgbClr val="1A185E"/>
              </a:solidFill>
              <a:latin typeface="Consolas"/>
              <a:cs typeface="Consolas"/>
            </a:endParaRPr>
          </a:p>
          <a:p>
            <a:pPr marL="1494790">
              <a:lnSpc>
                <a:spcPct val="100000"/>
              </a:lnSpc>
              <a:spcBef>
                <a:spcPts val="445"/>
              </a:spcBef>
            </a:pPr>
            <a:r>
              <a:rPr lang="en-US" sz="1750" spc="-80" dirty="0" smtClean="0">
                <a:solidFill>
                  <a:srgbClr val="1A185E"/>
                </a:solidFill>
                <a:latin typeface="Consolas"/>
                <a:cs typeface="Consolas"/>
              </a:rPr>
              <a:t>}</a:t>
            </a:r>
            <a:endParaRPr sz="1750">
              <a:latin typeface="Consolas"/>
              <a:cs typeface="Consolas"/>
            </a:endParaRPr>
          </a:p>
        </p:txBody>
      </p:sp>
      <p:sp>
        <p:nvSpPr>
          <p:cNvPr id="4" name="object 4"/>
          <p:cNvSpPr txBox="1"/>
          <p:nvPr/>
        </p:nvSpPr>
        <p:spPr>
          <a:xfrm>
            <a:off x="1155700" y="5683250"/>
            <a:ext cx="7738745" cy="640715"/>
          </a:xfrm>
          <a:prstGeom prst="rect">
            <a:avLst/>
          </a:prstGeom>
        </p:spPr>
        <p:txBody>
          <a:bodyPr vert="horz" wrap="square" lIns="0" tIns="16510" rIns="0" bIns="0" rtlCol="0">
            <a:spAutoFit/>
          </a:bodyPr>
          <a:lstStyle/>
          <a:p>
            <a:pPr marL="12700" marR="5080" indent="10795">
              <a:lnSpc>
                <a:spcPct val="100000"/>
              </a:lnSpc>
              <a:spcBef>
                <a:spcPts val="130"/>
              </a:spcBef>
              <a:tabLst>
                <a:tab pos="1341120" algn="l"/>
                <a:tab pos="4485005" algn="l"/>
                <a:tab pos="6209030" algn="l"/>
                <a:tab pos="7294880" algn="l"/>
              </a:tabLst>
            </a:pPr>
            <a:r>
              <a:rPr sz="2000" b="0" spc="-75" dirty="0">
                <a:latin typeface="Bookman Old Style"/>
                <a:cs typeface="Bookman Old Style"/>
              </a:rPr>
              <a:t>Th</a:t>
            </a:r>
            <a:r>
              <a:rPr sz="2000" b="0" spc="-60" dirty="0">
                <a:latin typeface="Bookman Old Style"/>
                <a:cs typeface="Bookman Old Style"/>
              </a:rPr>
              <a:t>e</a:t>
            </a:r>
            <a:r>
              <a:rPr sz="2000" b="0" spc="195" dirty="0">
                <a:latin typeface="Bookman Old Style"/>
                <a:cs typeface="Bookman Old Style"/>
              </a:rPr>
              <a:t> </a:t>
            </a:r>
            <a:r>
              <a:rPr sz="2000" b="0" spc="-105" dirty="0">
                <a:latin typeface="Bookman Old Style"/>
                <a:cs typeface="Bookman Old Style"/>
              </a:rPr>
              <a:t>abov</a:t>
            </a:r>
            <a:r>
              <a:rPr sz="2000" b="0" spc="-90" dirty="0">
                <a:latin typeface="Bookman Old Style"/>
                <a:cs typeface="Bookman Old Style"/>
              </a:rPr>
              <a:t>e</a:t>
            </a:r>
            <a:r>
              <a:rPr sz="2000" b="0" dirty="0">
                <a:latin typeface="Bookman Old Style"/>
                <a:cs typeface="Bookman Old Style"/>
              </a:rPr>
              <a:t>	</a:t>
            </a:r>
            <a:r>
              <a:rPr sz="2000" b="0" spc="-35" dirty="0">
                <a:latin typeface="Bookman Old Style"/>
                <a:cs typeface="Bookman Old Style"/>
              </a:rPr>
              <a:t>i</a:t>
            </a:r>
            <a:r>
              <a:rPr sz="2000" b="0" spc="-30" dirty="0">
                <a:latin typeface="Bookman Old Style"/>
                <a:cs typeface="Bookman Old Style"/>
              </a:rPr>
              <a:t>f</a:t>
            </a:r>
            <a:r>
              <a:rPr sz="2000" b="0" spc="195" dirty="0">
                <a:latin typeface="Bookman Old Style"/>
                <a:cs typeface="Bookman Old Style"/>
              </a:rPr>
              <a:t> </a:t>
            </a:r>
            <a:r>
              <a:rPr sz="2000" b="0" spc="-114" dirty="0">
                <a:latin typeface="Bookman Old Style"/>
                <a:cs typeface="Bookman Old Style"/>
              </a:rPr>
              <a:t>bloc</a:t>
            </a:r>
            <a:r>
              <a:rPr sz="2000" b="0" spc="-135" dirty="0">
                <a:latin typeface="Bookman Old Style"/>
                <a:cs typeface="Bookman Old Style"/>
              </a:rPr>
              <a:t>k</a:t>
            </a:r>
            <a:r>
              <a:rPr sz="2000" b="0" spc="300" dirty="0">
                <a:latin typeface="Bookman Old Style"/>
                <a:cs typeface="Bookman Old Style"/>
              </a:rPr>
              <a:t> </a:t>
            </a:r>
            <a:r>
              <a:rPr sz="2000" b="0" spc="-150" dirty="0">
                <a:latin typeface="Bookman Old Style"/>
                <a:cs typeface="Bookman Old Style"/>
              </a:rPr>
              <a:t>can</a:t>
            </a:r>
            <a:r>
              <a:rPr sz="2000" b="0" spc="254" dirty="0">
                <a:latin typeface="Bookman Old Style"/>
                <a:cs typeface="Bookman Old Style"/>
              </a:rPr>
              <a:t> </a:t>
            </a:r>
            <a:r>
              <a:rPr sz="2000" b="0" spc="-114" dirty="0">
                <a:latin typeface="Bookman Old Style"/>
                <a:cs typeface="Bookman Old Style"/>
              </a:rPr>
              <a:t>b</a:t>
            </a:r>
            <a:r>
              <a:rPr sz="2000" b="0" spc="-90" dirty="0">
                <a:latin typeface="Bookman Old Style"/>
                <a:cs typeface="Bookman Old Style"/>
              </a:rPr>
              <a:t>e</a:t>
            </a:r>
            <a:r>
              <a:rPr sz="2000" b="0" spc="204" dirty="0">
                <a:latin typeface="Bookman Old Style"/>
                <a:cs typeface="Bookman Old Style"/>
              </a:rPr>
              <a:t> </a:t>
            </a:r>
            <a:r>
              <a:rPr sz="2000" b="0" spc="-60" dirty="0">
                <a:latin typeface="Bookman Old Style"/>
                <a:cs typeface="Bookman Old Style"/>
              </a:rPr>
              <a:t>re-writte</a:t>
            </a:r>
            <a:r>
              <a:rPr sz="2000" b="0" spc="-75" dirty="0">
                <a:latin typeface="Bookman Old Style"/>
                <a:cs typeface="Bookman Old Style"/>
              </a:rPr>
              <a:t>n</a:t>
            </a:r>
            <a:r>
              <a:rPr sz="2000" b="0" dirty="0">
                <a:latin typeface="Bookman Old Style"/>
                <a:cs typeface="Bookman Old Style"/>
              </a:rPr>
              <a:t>	</a:t>
            </a:r>
            <a:r>
              <a:rPr sz="2000" b="0" spc="-100" dirty="0">
                <a:latin typeface="Bookman Old Style"/>
                <a:cs typeface="Bookman Old Style"/>
              </a:rPr>
              <a:t>usin</a:t>
            </a:r>
            <a:r>
              <a:rPr sz="2000" b="0" spc="-95" dirty="0">
                <a:latin typeface="Bookman Old Style"/>
                <a:cs typeface="Bookman Old Style"/>
              </a:rPr>
              <a:t>g</a:t>
            </a:r>
            <a:r>
              <a:rPr sz="2000" b="0" spc="260" dirty="0">
                <a:latin typeface="Bookman Old Style"/>
                <a:cs typeface="Bookman Old Style"/>
              </a:rPr>
              <a:t> </a:t>
            </a:r>
            <a:r>
              <a:rPr sz="2000" b="0" spc="-60" dirty="0">
                <a:latin typeface="Bookman Old Style"/>
                <a:cs typeface="Bookman Old Style"/>
              </a:rPr>
              <a:t>ternary</a:t>
            </a:r>
            <a:r>
              <a:rPr sz="2000" b="0" dirty="0">
                <a:latin typeface="Bookman Old Style"/>
                <a:cs typeface="Bookman Old Style"/>
              </a:rPr>
              <a:t>	</a:t>
            </a:r>
            <a:r>
              <a:rPr sz="2000" b="0" spc="-95" dirty="0">
                <a:latin typeface="Bookman Old Style"/>
                <a:cs typeface="Bookman Old Style"/>
              </a:rPr>
              <a:t>operato</a:t>
            </a:r>
            <a:r>
              <a:rPr sz="2000" b="0" spc="-75" dirty="0">
                <a:latin typeface="Bookman Old Style"/>
                <a:cs typeface="Bookman Old Style"/>
              </a:rPr>
              <a:t>r</a:t>
            </a:r>
            <a:r>
              <a:rPr sz="2000" b="0" dirty="0">
                <a:latin typeface="Bookman Old Style"/>
                <a:cs typeface="Bookman Old Style"/>
              </a:rPr>
              <a:t>	</a:t>
            </a:r>
            <a:r>
              <a:rPr sz="2000" b="0" spc="-25" dirty="0">
                <a:latin typeface="Bookman Old Style"/>
                <a:cs typeface="Bookman Old Style"/>
              </a:rPr>
              <a:t>like  </a:t>
            </a:r>
            <a:r>
              <a:rPr sz="2000" b="0" spc="-65" dirty="0">
                <a:latin typeface="Bookman Old Style"/>
                <a:cs typeface="Bookman Old Style"/>
              </a:rPr>
              <a:t>this</a:t>
            </a:r>
            <a:r>
              <a:rPr sz="2000" b="0" spc="-125" dirty="0">
                <a:latin typeface="Bookman Old Style"/>
                <a:cs typeface="Bookman Old Style"/>
              </a:rPr>
              <a:t> </a:t>
            </a:r>
            <a:r>
              <a:rPr sz="2000" b="0" spc="-50" dirty="0">
                <a:latin typeface="Bookman Old Style"/>
                <a:cs typeface="Bookman Old Style"/>
              </a:rPr>
              <a:t>(below).</a:t>
            </a:r>
            <a:endParaRPr sz="2000">
              <a:latin typeface="Bookman Old Style"/>
              <a:cs typeface="Bookman Old Style"/>
            </a:endParaRPr>
          </a:p>
        </p:txBody>
      </p:sp>
      <p:sp>
        <p:nvSpPr>
          <p:cNvPr id="5" name="object 5"/>
          <p:cNvSpPr txBox="1"/>
          <p:nvPr/>
        </p:nvSpPr>
        <p:spPr>
          <a:xfrm>
            <a:off x="2603500" y="6445250"/>
            <a:ext cx="1470660" cy="306070"/>
          </a:xfrm>
          <a:prstGeom prst="rect">
            <a:avLst/>
          </a:prstGeom>
        </p:spPr>
        <p:txBody>
          <a:bodyPr vert="horz" wrap="square" lIns="0" tIns="11430" rIns="0" bIns="0" rtlCol="0">
            <a:spAutoFit/>
          </a:bodyPr>
          <a:lstStyle/>
          <a:p>
            <a:pPr marL="12700">
              <a:lnSpc>
                <a:spcPct val="100000"/>
              </a:lnSpc>
              <a:spcBef>
                <a:spcPts val="90"/>
              </a:spcBef>
            </a:pPr>
            <a:r>
              <a:rPr sz="1850" b="0" spc="-70" dirty="0">
                <a:solidFill>
                  <a:srgbClr val="000057"/>
                </a:solidFill>
                <a:latin typeface="Bookman Old Style"/>
                <a:cs typeface="Bookman Old Style"/>
              </a:rPr>
              <a:t>c=(a4b)?5:10,</a:t>
            </a:r>
            <a:endParaRPr sz="1850">
              <a:latin typeface="Bookman Old Style"/>
              <a:cs typeface="Bookman Old Style"/>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194804" y="1339851"/>
            <a:ext cx="7131684" cy="2863475"/>
          </a:xfrm>
          <a:prstGeom prst="rect">
            <a:avLst/>
          </a:prstGeom>
        </p:spPr>
        <p:txBody>
          <a:bodyPr vert="horz" wrap="square" lIns="0" tIns="120014" rIns="0" bIns="0" rtlCol="0">
            <a:spAutoFit/>
          </a:bodyPr>
          <a:lstStyle/>
          <a:p>
            <a:pPr marL="12700">
              <a:lnSpc>
                <a:spcPct val="100000"/>
              </a:lnSpc>
              <a:spcBef>
                <a:spcPts val="944"/>
              </a:spcBef>
            </a:pPr>
            <a:r>
              <a:rPr sz="2650" b="0" spc="-65" dirty="0">
                <a:solidFill>
                  <a:srgbClr val="F40305"/>
                </a:solidFill>
                <a:latin typeface="Bookman Old Style"/>
                <a:cs typeface="Bookman Old Style"/>
              </a:rPr>
              <a:t>Relational</a:t>
            </a:r>
            <a:r>
              <a:rPr sz="2650" b="0" spc="150" dirty="0">
                <a:solidFill>
                  <a:srgbClr val="F40305"/>
                </a:solidFill>
                <a:latin typeface="Bookman Old Style"/>
                <a:cs typeface="Bookman Old Style"/>
              </a:rPr>
              <a:t> </a:t>
            </a:r>
            <a:r>
              <a:rPr sz="2650" b="0" spc="-100" dirty="0">
                <a:solidFill>
                  <a:srgbClr val="F20301"/>
                </a:solidFill>
                <a:latin typeface="Bookman Old Style"/>
                <a:cs typeface="Bookman Old Style"/>
              </a:rPr>
              <a:t>Operators</a:t>
            </a:r>
            <a:endParaRPr sz="2650">
              <a:latin typeface="Bookman Old Style"/>
              <a:cs typeface="Bookman Old Style"/>
            </a:endParaRPr>
          </a:p>
          <a:p>
            <a:pPr marL="421005" marR="116205" indent="-6350">
              <a:lnSpc>
                <a:spcPct val="104500"/>
              </a:lnSpc>
              <a:spcBef>
                <a:spcPts val="590"/>
              </a:spcBef>
              <a:tabLst>
                <a:tab pos="913130" algn="l"/>
                <a:tab pos="1663700" algn="l"/>
                <a:tab pos="2474595" algn="l"/>
                <a:tab pos="2802890" algn="l"/>
              </a:tabLst>
            </a:pPr>
            <a:r>
              <a:rPr sz="2100" i="1" spc="-50" smtClean="0">
                <a:latin typeface="Cambria"/>
                <a:cs typeface="Cambria"/>
              </a:rPr>
              <a:t>&lt;,</a:t>
            </a:r>
            <a:r>
              <a:rPr lang="en-US" sz="2100" i="1" spc="-50" dirty="0" smtClean="0">
                <a:latin typeface="Cambria"/>
                <a:cs typeface="Cambria"/>
              </a:rPr>
              <a:t> &lt;=</a:t>
            </a:r>
            <a:r>
              <a:rPr sz="2100" i="1" spc="-340" smtClean="0">
                <a:latin typeface="Cambria"/>
                <a:cs typeface="Cambria"/>
              </a:rPr>
              <a:t>,</a:t>
            </a:r>
            <a:r>
              <a:rPr lang="en-US" sz="2100" i="1" spc="-340" dirty="0" smtClean="0">
                <a:latin typeface="Cambria"/>
                <a:cs typeface="Cambria"/>
              </a:rPr>
              <a:t>   &gt;,        &gt;=</a:t>
            </a:r>
            <a:r>
              <a:rPr sz="2100" b="0" spc="-475" smtClean="0">
                <a:latin typeface="Bookman Old Style"/>
                <a:cs typeface="Bookman Old Style"/>
              </a:rPr>
              <a:t>,  </a:t>
            </a:r>
            <a:r>
              <a:rPr sz="2100" b="0" spc="-465" smtClean="0">
                <a:latin typeface="Bookman Old Style"/>
                <a:cs typeface="Bookman Old Style"/>
              </a:rPr>
              <a:t> </a:t>
            </a:r>
            <a:r>
              <a:rPr lang="en-US" sz="2100" b="0" spc="-465" dirty="0" smtClean="0">
                <a:latin typeface="Bookman Old Style"/>
                <a:cs typeface="Bookman Old Style"/>
              </a:rPr>
              <a:t> =  =  ,    </a:t>
            </a:r>
            <a:r>
              <a:rPr sz="2100" b="0" spc="-254" smtClean="0">
                <a:latin typeface="Bookman Old Style"/>
                <a:cs typeface="Bookman Old Style"/>
              </a:rPr>
              <a:t>!-</a:t>
            </a:r>
            <a:r>
              <a:rPr sz="2100" b="0" spc="-254" dirty="0">
                <a:latin typeface="Bookman Old Style"/>
                <a:cs typeface="Bookman Old Style"/>
              </a:rPr>
              <a:t>	</a:t>
            </a:r>
            <a:r>
              <a:rPr sz="2100" b="0" spc="-25" dirty="0">
                <a:latin typeface="Bookman Old Style"/>
                <a:cs typeface="Bookman Old Style"/>
              </a:rPr>
              <a:t>are </a:t>
            </a:r>
            <a:r>
              <a:rPr sz="2100" b="0" spc="-35" dirty="0">
                <a:latin typeface="Bookman Old Style"/>
                <a:cs typeface="Bookman Old Style"/>
              </a:rPr>
              <a:t>the </a:t>
            </a:r>
            <a:r>
              <a:rPr sz="2100" b="0" spc="-5" dirty="0">
                <a:latin typeface="Bookman Old Style"/>
                <a:cs typeface="Bookman Old Style"/>
              </a:rPr>
              <a:t>relational </a:t>
            </a:r>
            <a:r>
              <a:rPr sz="2100" b="0" spc="-25" dirty="0">
                <a:latin typeface="Bookman Old Style"/>
                <a:cs typeface="Bookman Old Style"/>
              </a:rPr>
              <a:t>operators. The  </a:t>
            </a:r>
            <a:r>
              <a:rPr sz="2100" b="0" spc="-40" dirty="0">
                <a:latin typeface="Bookman Old Style"/>
                <a:cs typeface="Bookman Old Style"/>
              </a:rPr>
              <a:t>expression</a:t>
            </a:r>
            <a:endParaRPr sz="2100">
              <a:latin typeface="Bookman Old Style"/>
              <a:cs typeface="Bookman Old Style"/>
            </a:endParaRPr>
          </a:p>
          <a:p>
            <a:pPr marL="418465" marR="5080" indent="4445">
              <a:lnSpc>
                <a:spcPct val="114599"/>
              </a:lnSpc>
              <a:spcBef>
                <a:spcPts val="290"/>
              </a:spcBef>
            </a:pPr>
            <a:r>
              <a:rPr sz="2100" spc="25" dirty="0">
                <a:latin typeface="Courier New"/>
                <a:cs typeface="Courier New"/>
              </a:rPr>
              <a:t>operandl </a:t>
            </a:r>
            <a:r>
              <a:rPr sz="2100" spc="60" dirty="0">
                <a:latin typeface="Courier New"/>
                <a:cs typeface="Courier New"/>
              </a:rPr>
              <a:t>relational-operator </a:t>
            </a:r>
            <a:r>
              <a:rPr sz="2100" spc="25" dirty="0">
                <a:latin typeface="Courier New"/>
                <a:cs typeface="Courier New"/>
              </a:rPr>
              <a:t>operand2  </a:t>
            </a:r>
            <a:r>
              <a:rPr sz="2150" b="0" spc="-50" dirty="0">
                <a:latin typeface="Bookman Old Style"/>
                <a:cs typeface="Bookman Old Style"/>
              </a:rPr>
              <a:t>takes </a:t>
            </a:r>
            <a:r>
              <a:rPr sz="2150" b="0" spc="-110" dirty="0">
                <a:latin typeface="Bookman Old Style"/>
                <a:cs typeface="Bookman Old Style"/>
              </a:rPr>
              <a:t>a </a:t>
            </a:r>
            <a:r>
              <a:rPr sz="2150" b="0" spc="-45" dirty="0">
                <a:latin typeface="Bookman Old Style"/>
                <a:cs typeface="Bookman Old Style"/>
              </a:rPr>
              <a:t>value </a:t>
            </a:r>
            <a:r>
              <a:rPr sz="2150" b="0" spc="-90" dirty="0">
                <a:latin typeface="Bookman Old Style"/>
                <a:cs typeface="Bookman Old Style"/>
              </a:rPr>
              <a:t>of </a:t>
            </a:r>
            <a:r>
              <a:rPr sz="2150" b="0" spc="35" dirty="0">
                <a:latin typeface="Bookman Old Style"/>
                <a:cs typeface="Bookman Old Style"/>
              </a:rPr>
              <a:t>1(int) </a:t>
            </a:r>
            <a:r>
              <a:rPr sz="2150" b="0" spc="25" dirty="0">
                <a:latin typeface="Bookman Old Style"/>
                <a:cs typeface="Bookman Old Style"/>
              </a:rPr>
              <a:t>if </a:t>
            </a:r>
            <a:r>
              <a:rPr sz="2150" b="0" spc="-60" dirty="0">
                <a:latin typeface="Bookman Old Style"/>
                <a:cs typeface="Bookman Old Style"/>
              </a:rPr>
              <a:t>the </a:t>
            </a:r>
            <a:r>
              <a:rPr sz="2150" b="0" spc="-45" dirty="0">
                <a:latin typeface="Bookman Old Style"/>
                <a:cs typeface="Bookman Old Style"/>
              </a:rPr>
              <a:t>relationship is true </a:t>
            </a:r>
            <a:r>
              <a:rPr sz="2150" b="0" spc="-85" dirty="0">
                <a:latin typeface="Bookman Old Style"/>
                <a:cs typeface="Bookman Old Style"/>
              </a:rPr>
              <a:t>and  </a:t>
            </a:r>
            <a:r>
              <a:rPr sz="2150" b="0" spc="15" dirty="0">
                <a:latin typeface="Bookman Old Style"/>
                <a:cs typeface="Bookman Old Style"/>
              </a:rPr>
              <a:t>0(int) </a:t>
            </a:r>
            <a:r>
              <a:rPr sz="2150" b="0" spc="-10" dirty="0">
                <a:latin typeface="Bookman Old Style"/>
                <a:cs typeface="Bookman Old Style"/>
              </a:rPr>
              <a:t>if </a:t>
            </a:r>
            <a:r>
              <a:rPr sz="2150" b="0" spc="-45" dirty="0">
                <a:latin typeface="Bookman Old Style"/>
                <a:cs typeface="Bookman Old Style"/>
              </a:rPr>
              <a:t>relationship is</a:t>
            </a:r>
            <a:r>
              <a:rPr sz="2150" b="0" spc="-475" dirty="0">
                <a:latin typeface="Bookman Old Style"/>
                <a:cs typeface="Bookman Old Style"/>
              </a:rPr>
              <a:t> </a:t>
            </a:r>
            <a:r>
              <a:rPr sz="2150" b="0" spc="-30" dirty="0">
                <a:latin typeface="Bookman Old Style"/>
                <a:cs typeface="Bookman Old Style"/>
              </a:rPr>
              <a:t>false.</a:t>
            </a:r>
            <a:endParaRPr sz="2150">
              <a:latin typeface="Bookman Old Style"/>
              <a:cs typeface="Bookman Old Style"/>
            </a:endParaRPr>
          </a:p>
          <a:p>
            <a:pPr marL="166370">
              <a:lnSpc>
                <a:spcPct val="100000"/>
              </a:lnSpc>
              <a:spcBef>
                <a:spcPts val="595"/>
              </a:spcBef>
              <a:tabLst>
                <a:tab pos="428625" algn="l"/>
              </a:tabLst>
            </a:pPr>
            <a:r>
              <a:rPr sz="2150" b="0" spc="-215" dirty="0">
                <a:solidFill>
                  <a:srgbClr val="FD8334"/>
                </a:solidFill>
                <a:latin typeface="Bookman Old Style"/>
                <a:cs typeface="Bookman Old Style"/>
              </a:rPr>
              <a:t>“	</a:t>
            </a:r>
            <a:r>
              <a:rPr sz="2150" b="0" spc="-45" dirty="0">
                <a:latin typeface="Bookman Old Style"/>
                <a:cs typeface="Bookman Old Style"/>
              </a:rPr>
              <a:t>Example</a:t>
            </a:r>
            <a:endParaRPr sz="2150">
              <a:latin typeface="Bookman Old Style"/>
              <a:cs typeface="Bookman Old Style"/>
            </a:endParaRPr>
          </a:p>
        </p:txBody>
      </p:sp>
      <p:graphicFrame>
        <p:nvGraphicFramePr>
          <p:cNvPr id="5" name="object 5"/>
          <p:cNvGraphicFramePr>
            <a:graphicFrameLocks noGrp="1"/>
          </p:cNvGraphicFramePr>
          <p:nvPr/>
        </p:nvGraphicFramePr>
        <p:xfrm>
          <a:off x="1582845" y="4625261"/>
          <a:ext cx="4240528" cy="1131979"/>
        </p:xfrm>
        <a:graphic>
          <a:graphicData uri="http://schemas.openxmlformats.org/drawingml/2006/table">
            <a:tbl>
              <a:tblPr firstRow="1" bandRow="1">
                <a:tableStyleId>{2D5ABB26-0587-4C30-8999-92F81FD0307C}</a:tableStyleId>
              </a:tblPr>
              <a:tblGrid>
                <a:gridCol w="615315"/>
                <a:gridCol w="335279"/>
                <a:gridCol w="339090"/>
                <a:gridCol w="676275"/>
                <a:gridCol w="335280"/>
                <a:gridCol w="330835"/>
                <a:gridCol w="666115"/>
                <a:gridCol w="508635"/>
                <a:gridCol w="433704"/>
              </a:tblGrid>
              <a:tr h="363463">
                <a:tc>
                  <a:txBody>
                    <a:bodyPr/>
                    <a:lstStyle/>
                    <a:p>
                      <a:pPr marL="38100">
                        <a:lnSpc>
                          <a:spcPts val="2245"/>
                        </a:lnSpc>
                      </a:pPr>
                      <a:r>
                        <a:rPr sz="2150" spc="-15" dirty="0">
                          <a:latin typeface="Courier New"/>
                          <a:cs typeface="Courier New"/>
                        </a:rPr>
                        <a:t>int</a:t>
                      </a:r>
                      <a:endParaRPr sz="2150">
                        <a:latin typeface="Courier New"/>
                        <a:cs typeface="Courier New"/>
                      </a:endParaRPr>
                    </a:p>
                  </a:txBody>
                  <a:tcPr marL="0" marR="0" marT="0" marB="0"/>
                </a:tc>
                <a:tc>
                  <a:txBody>
                    <a:bodyPr/>
                    <a:lstStyle/>
                    <a:p>
                      <a:pPr marL="88900">
                        <a:lnSpc>
                          <a:spcPts val="2245"/>
                        </a:lnSpc>
                      </a:pPr>
                      <a:r>
                        <a:rPr sz="2150" dirty="0">
                          <a:solidFill>
                            <a:srgbClr val="1A1A1A"/>
                          </a:solidFill>
                          <a:latin typeface="Courier New"/>
                          <a:cs typeface="Courier New"/>
                        </a:rPr>
                        <a:t>a</a:t>
                      </a:r>
                      <a:endParaRPr sz="2150">
                        <a:latin typeface="Courier New"/>
                        <a:cs typeface="Courier New"/>
                      </a:endParaRPr>
                    </a:p>
                  </a:txBody>
                  <a:tcPr marL="0" marR="0" marT="0" marB="0"/>
                </a:tc>
                <a:tc>
                  <a:txBody>
                    <a:bodyPr/>
                    <a:lstStyle/>
                    <a:p>
                      <a:pPr marL="93345">
                        <a:lnSpc>
                          <a:spcPts val="2245"/>
                        </a:lnSpc>
                      </a:pPr>
                      <a:r>
                        <a:rPr sz="2150" dirty="0">
                          <a:solidFill>
                            <a:srgbClr val="606060"/>
                          </a:solidFill>
                          <a:latin typeface="Courier New"/>
                          <a:cs typeface="Courier New"/>
                        </a:rPr>
                        <a:t>=</a:t>
                      </a:r>
                      <a:endParaRPr sz="2150">
                        <a:latin typeface="Courier New"/>
                        <a:cs typeface="Courier New"/>
                      </a:endParaRPr>
                    </a:p>
                  </a:txBody>
                  <a:tcPr marL="0" marR="0" marT="0" marB="0"/>
                </a:tc>
                <a:tc>
                  <a:txBody>
                    <a:bodyPr/>
                    <a:lstStyle/>
                    <a:p>
                      <a:pPr marL="88900">
                        <a:lnSpc>
                          <a:spcPts val="2245"/>
                        </a:lnSpc>
                      </a:pPr>
                      <a:r>
                        <a:rPr sz="2150" spc="10" dirty="0">
                          <a:latin typeface="Courier New"/>
                          <a:cs typeface="Courier New"/>
                        </a:rPr>
                        <a:t>25,</a:t>
                      </a:r>
                      <a:endParaRPr sz="2150">
                        <a:latin typeface="Courier New"/>
                        <a:cs typeface="Courier New"/>
                      </a:endParaRPr>
                    </a:p>
                  </a:txBody>
                  <a:tcPr marL="0" marR="0" marT="0" marB="0"/>
                </a:tc>
                <a:tc>
                  <a:txBody>
                    <a:bodyPr/>
                    <a:lstStyle/>
                    <a:p>
                      <a:pPr marL="88900">
                        <a:lnSpc>
                          <a:spcPts val="2245"/>
                        </a:lnSpc>
                      </a:pPr>
                      <a:r>
                        <a:rPr sz="2150" dirty="0">
                          <a:latin typeface="Courier New"/>
                          <a:cs typeface="Courier New"/>
                        </a:rPr>
                        <a:t>b</a:t>
                      </a:r>
                      <a:endParaRPr sz="2150">
                        <a:latin typeface="Courier New"/>
                        <a:cs typeface="Courier New"/>
                      </a:endParaRPr>
                    </a:p>
                  </a:txBody>
                  <a:tcPr marL="0" marR="0" marT="0" marB="0"/>
                </a:tc>
                <a:tc>
                  <a:txBody>
                    <a:bodyPr/>
                    <a:lstStyle/>
                    <a:p>
                      <a:pPr marL="90170">
                        <a:lnSpc>
                          <a:spcPts val="2245"/>
                        </a:lnSpc>
                      </a:pPr>
                      <a:r>
                        <a:rPr sz="2150" dirty="0">
                          <a:solidFill>
                            <a:srgbClr val="626262"/>
                          </a:solidFill>
                          <a:latin typeface="Courier New"/>
                          <a:cs typeface="Courier New"/>
                        </a:rPr>
                        <a:t>=</a:t>
                      </a:r>
                      <a:endParaRPr sz="2150">
                        <a:latin typeface="Courier New"/>
                        <a:cs typeface="Courier New"/>
                      </a:endParaRPr>
                    </a:p>
                  </a:txBody>
                  <a:tcPr marL="0" marR="0" marT="0" marB="0"/>
                </a:tc>
                <a:tc>
                  <a:txBody>
                    <a:bodyPr/>
                    <a:lstStyle/>
                    <a:p>
                      <a:pPr marL="90805">
                        <a:lnSpc>
                          <a:spcPts val="2245"/>
                        </a:lnSpc>
                      </a:pPr>
                      <a:r>
                        <a:rPr sz="2150" spc="-15" dirty="0">
                          <a:latin typeface="Courier New"/>
                          <a:cs typeface="Courier New"/>
                        </a:rPr>
                        <a:t>30,</a:t>
                      </a:r>
                      <a:endParaRPr sz="2150">
                        <a:latin typeface="Courier New"/>
                        <a:cs typeface="Courier New"/>
                      </a:endParaRPr>
                    </a:p>
                  </a:txBody>
                  <a:tcPr marL="0" marR="0" marT="0" marB="0"/>
                </a:tc>
                <a:tc>
                  <a:txBody>
                    <a:bodyPr/>
                    <a:lstStyle/>
                    <a:p>
                      <a:pPr marL="86995">
                        <a:lnSpc>
                          <a:spcPts val="2245"/>
                        </a:lnSpc>
                      </a:pPr>
                      <a:r>
                        <a:rPr sz="2150" spc="25" dirty="0">
                          <a:latin typeface="Courier New"/>
                          <a:cs typeface="Courier New"/>
                        </a:rPr>
                        <a:t>c,</a:t>
                      </a:r>
                      <a:endParaRPr sz="2150">
                        <a:latin typeface="Courier New"/>
                        <a:cs typeface="Courier New"/>
                      </a:endParaRPr>
                    </a:p>
                  </a:txBody>
                  <a:tcPr marL="0" marR="0" marT="0" marB="0"/>
                </a:tc>
                <a:tc>
                  <a:txBody>
                    <a:bodyPr/>
                    <a:lstStyle/>
                    <a:p>
                      <a:pPr marL="85725">
                        <a:lnSpc>
                          <a:spcPts val="2245"/>
                        </a:lnSpc>
                      </a:pPr>
                      <a:r>
                        <a:rPr sz="2150" spc="-55" dirty="0">
                          <a:latin typeface="Courier New"/>
                          <a:cs typeface="Courier New"/>
                        </a:rPr>
                        <a:t>d;</a:t>
                      </a:r>
                      <a:endParaRPr sz="2150">
                        <a:latin typeface="Courier New"/>
                        <a:cs typeface="Courier New"/>
                      </a:endParaRPr>
                    </a:p>
                  </a:txBody>
                  <a:tcPr marL="0" marR="0" marT="0" marB="0"/>
                </a:tc>
              </a:tr>
              <a:tr h="768516">
                <a:tc>
                  <a:txBody>
                    <a:bodyPr/>
                    <a:lstStyle/>
                    <a:p>
                      <a:pPr marL="31750">
                        <a:lnSpc>
                          <a:spcPct val="100000"/>
                        </a:lnSpc>
                        <a:spcBef>
                          <a:spcPts val="65"/>
                        </a:spcBef>
                      </a:pPr>
                      <a:r>
                        <a:rPr sz="2100" spc="40" dirty="0">
                          <a:solidFill>
                            <a:srgbClr val="575757"/>
                          </a:solidFill>
                          <a:latin typeface="Courier New"/>
                          <a:cs typeface="Courier New"/>
                        </a:rPr>
                        <a:t>c </a:t>
                      </a:r>
                      <a:r>
                        <a:rPr sz="2100" spc="-85" dirty="0">
                          <a:solidFill>
                            <a:srgbClr val="606060"/>
                          </a:solidFill>
                          <a:latin typeface="Courier New"/>
                          <a:cs typeface="Courier New"/>
                        </a:rPr>
                        <a:t>=</a:t>
                      </a:r>
                      <a:endParaRPr sz="2100">
                        <a:latin typeface="Courier New"/>
                        <a:cs typeface="Courier New"/>
                      </a:endParaRPr>
                    </a:p>
                    <a:p>
                      <a:pPr marL="36830">
                        <a:lnSpc>
                          <a:spcPct val="100000"/>
                        </a:lnSpc>
                        <a:spcBef>
                          <a:spcPts val="595"/>
                        </a:spcBef>
                      </a:pPr>
                      <a:r>
                        <a:rPr sz="2200" spc="-105" dirty="0">
                          <a:latin typeface="Courier New"/>
                          <a:cs typeface="Courier New"/>
                        </a:rPr>
                        <a:t>d</a:t>
                      </a:r>
                      <a:r>
                        <a:rPr sz="2200" spc="25" dirty="0">
                          <a:latin typeface="Courier New"/>
                          <a:cs typeface="Courier New"/>
                        </a:rPr>
                        <a:t> </a:t>
                      </a:r>
                      <a:r>
                        <a:rPr sz="2200" spc="-145" dirty="0">
                          <a:solidFill>
                            <a:srgbClr val="626262"/>
                          </a:solidFill>
                          <a:latin typeface="Courier New"/>
                          <a:cs typeface="Courier New"/>
                        </a:rPr>
                        <a:t>=</a:t>
                      </a:r>
                      <a:endParaRPr sz="2200">
                        <a:latin typeface="Courier New"/>
                        <a:cs typeface="Courier New"/>
                      </a:endParaRPr>
                    </a:p>
                  </a:txBody>
                  <a:tcPr marL="0" marR="0" marT="8255" marB="0"/>
                </a:tc>
                <a:tc>
                  <a:txBody>
                    <a:bodyPr/>
                    <a:lstStyle/>
                    <a:p>
                      <a:pPr marL="88900">
                        <a:lnSpc>
                          <a:spcPct val="100000"/>
                        </a:lnSpc>
                        <a:spcBef>
                          <a:spcPts val="65"/>
                        </a:spcBef>
                      </a:pPr>
                      <a:r>
                        <a:rPr sz="2100" dirty="0">
                          <a:solidFill>
                            <a:srgbClr val="161616"/>
                          </a:solidFill>
                          <a:latin typeface="Courier New"/>
                          <a:cs typeface="Courier New"/>
                        </a:rPr>
                        <a:t>a</a:t>
                      </a:r>
                      <a:endParaRPr sz="2100">
                        <a:latin typeface="Courier New"/>
                        <a:cs typeface="Courier New"/>
                      </a:endParaRPr>
                    </a:p>
                    <a:p>
                      <a:pPr marL="88265">
                        <a:lnSpc>
                          <a:spcPct val="100000"/>
                        </a:lnSpc>
                        <a:spcBef>
                          <a:spcPts val="595"/>
                        </a:spcBef>
                      </a:pPr>
                      <a:r>
                        <a:rPr sz="2200" dirty="0">
                          <a:solidFill>
                            <a:srgbClr val="151515"/>
                          </a:solidFill>
                          <a:latin typeface="Courier New"/>
                          <a:cs typeface="Courier New"/>
                        </a:rPr>
                        <a:t>a</a:t>
                      </a:r>
                      <a:endParaRPr sz="2200">
                        <a:latin typeface="Courier New"/>
                        <a:cs typeface="Courier New"/>
                      </a:endParaRPr>
                    </a:p>
                  </a:txBody>
                  <a:tcPr marL="0" marR="0" marT="8255" marB="0"/>
                </a:tc>
                <a:tc>
                  <a:txBody>
                    <a:bodyPr/>
                    <a:lstStyle/>
                    <a:p>
                      <a:pPr marL="93980">
                        <a:lnSpc>
                          <a:spcPct val="100000"/>
                        </a:lnSpc>
                        <a:spcBef>
                          <a:spcPts val="65"/>
                        </a:spcBef>
                      </a:pPr>
                      <a:r>
                        <a:rPr sz="2100" dirty="0">
                          <a:latin typeface="Courier New"/>
                          <a:cs typeface="Courier New"/>
                        </a:rPr>
                        <a:t>&lt;</a:t>
                      </a:r>
                      <a:endParaRPr sz="2100">
                        <a:latin typeface="Courier New"/>
                        <a:cs typeface="Courier New"/>
                      </a:endParaRPr>
                    </a:p>
                    <a:p>
                      <a:pPr marL="86360">
                        <a:lnSpc>
                          <a:spcPct val="100000"/>
                        </a:lnSpc>
                        <a:spcBef>
                          <a:spcPts val="595"/>
                        </a:spcBef>
                      </a:pPr>
                      <a:r>
                        <a:rPr sz="2200" dirty="0">
                          <a:latin typeface="Courier New"/>
                          <a:cs typeface="Courier New"/>
                        </a:rPr>
                        <a:t>&gt;</a:t>
                      </a:r>
                      <a:endParaRPr sz="2200">
                        <a:latin typeface="Courier New"/>
                        <a:cs typeface="Courier New"/>
                      </a:endParaRPr>
                    </a:p>
                  </a:txBody>
                  <a:tcPr marL="0" marR="0" marT="8255" marB="0"/>
                </a:tc>
                <a:tc>
                  <a:txBody>
                    <a:bodyPr/>
                    <a:lstStyle/>
                    <a:p>
                      <a:pPr marL="96520">
                        <a:lnSpc>
                          <a:spcPct val="100000"/>
                        </a:lnSpc>
                        <a:spcBef>
                          <a:spcPts val="65"/>
                        </a:spcBef>
                      </a:pPr>
                      <a:r>
                        <a:rPr sz="2100" spc="-80" dirty="0">
                          <a:latin typeface="Courier New"/>
                          <a:cs typeface="Courier New"/>
                        </a:rPr>
                        <a:t>b;</a:t>
                      </a:r>
                      <a:endParaRPr sz="2100">
                        <a:latin typeface="Courier New"/>
                        <a:cs typeface="Courier New"/>
                      </a:endParaRPr>
                    </a:p>
                    <a:p>
                      <a:pPr marL="95885">
                        <a:lnSpc>
                          <a:spcPct val="100000"/>
                        </a:lnSpc>
                        <a:spcBef>
                          <a:spcPts val="595"/>
                        </a:spcBef>
                      </a:pPr>
                      <a:r>
                        <a:rPr sz="2200" spc="-140" dirty="0">
                          <a:latin typeface="Courier New"/>
                          <a:cs typeface="Courier New"/>
                        </a:rPr>
                        <a:t>b;</a:t>
                      </a:r>
                      <a:endParaRPr sz="2200">
                        <a:latin typeface="Courier New"/>
                        <a:cs typeface="Courier New"/>
                      </a:endParaRPr>
                    </a:p>
                  </a:txBody>
                  <a:tcPr marL="0" marR="0" marT="8255" marB="0"/>
                </a:tc>
                <a:tc>
                  <a:txBody>
                    <a:bodyPr/>
                    <a:lstStyle/>
                    <a:p>
                      <a:pPr>
                        <a:lnSpc>
                          <a:spcPct val="100000"/>
                        </a:lnSpc>
                      </a:pPr>
                      <a:endParaRPr sz="2300">
                        <a:latin typeface="Times New Roman"/>
                        <a:cs typeface="Times New Roman"/>
                      </a:endParaRPr>
                    </a:p>
                  </a:txBody>
                  <a:tcPr marL="0" marR="0" marT="0" marB="0"/>
                </a:tc>
                <a:tc>
                  <a:txBody>
                    <a:bodyPr/>
                    <a:lstStyle/>
                    <a:p>
                      <a:pPr>
                        <a:lnSpc>
                          <a:spcPct val="100000"/>
                        </a:lnSpc>
                      </a:pPr>
                      <a:endParaRPr sz="2300">
                        <a:latin typeface="Times New Roman"/>
                        <a:cs typeface="Times New Roman"/>
                      </a:endParaRPr>
                    </a:p>
                  </a:txBody>
                  <a:tcPr marL="0" marR="0" marT="0" marB="0"/>
                </a:tc>
                <a:tc>
                  <a:txBody>
                    <a:bodyPr/>
                    <a:lstStyle/>
                    <a:p>
                      <a:pPr>
                        <a:lnSpc>
                          <a:spcPct val="100000"/>
                        </a:lnSpc>
                      </a:pPr>
                      <a:endParaRPr sz="2300">
                        <a:latin typeface="Times New Roman"/>
                        <a:cs typeface="Times New Roman"/>
                      </a:endParaRPr>
                    </a:p>
                  </a:txBody>
                  <a:tcPr marL="0" marR="0" marT="0" marB="0"/>
                </a:tc>
                <a:tc>
                  <a:txBody>
                    <a:bodyPr/>
                    <a:lstStyle/>
                    <a:p>
                      <a:pPr>
                        <a:lnSpc>
                          <a:spcPct val="100000"/>
                        </a:lnSpc>
                      </a:pPr>
                      <a:endParaRPr sz="2300">
                        <a:latin typeface="Times New Roman"/>
                        <a:cs typeface="Times New Roman"/>
                      </a:endParaRPr>
                    </a:p>
                  </a:txBody>
                  <a:tcPr marL="0" marR="0" marT="0" marB="0"/>
                </a:tc>
                <a:tc>
                  <a:txBody>
                    <a:bodyPr/>
                    <a:lstStyle/>
                    <a:p>
                      <a:pPr>
                        <a:lnSpc>
                          <a:spcPct val="100000"/>
                        </a:lnSpc>
                      </a:pPr>
                      <a:endParaRPr sz="2300">
                        <a:latin typeface="Times New Roman"/>
                        <a:cs typeface="Times New Roman"/>
                      </a:endParaRPr>
                    </a:p>
                  </a:txBody>
                  <a:tcPr marL="0" marR="0" marT="0" marB="0"/>
                </a:tc>
              </a:tr>
            </a:tbl>
          </a:graphicData>
        </a:graphic>
      </p:graphicFrame>
      <p:sp>
        <p:nvSpPr>
          <p:cNvPr id="6" name="object 6"/>
          <p:cNvSpPr txBox="1"/>
          <p:nvPr/>
        </p:nvSpPr>
        <p:spPr>
          <a:xfrm>
            <a:off x="1602456" y="5773975"/>
            <a:ext cx="5400040" cy="372745"/>
          </a:xfrm>
          <a:prstGeom prst="rect">
            <a:avLst/>
          </a:prstGeom>
        </p:spPr>
        <p:txBody>
          <a:bodyPr vert="horz" wrap="square" lIns="0" tIns="15875" rIns="0" bIns="0" rtlCol="0">
            <a:spAutoFit/>
          </a:bodyPr>
          <a:lstStyle/>
          <a:p>
            <a:pPr marL="12700">
              <a:lnSpc>
                <a:spcPct val="100000"/>
              </a:lnSpc>
              <a:spcBef>
                <a:spcPts val="125"/>
              </a:spcBef>
            </a:pPr>
            <a:r>
              <a:rPr sz="2250" spc="125" dirty="0">
                <a:latin typeface="Times New Roman"/>
                <a:cs typeface="Times New Roman"/>
              </a:rPr>
              <a:t>value </a:t>
            </a:r>
            <a:r>
              <a:rPr sz="2250" spc="-95" dirty="0">
                <a:latin typeface="Times New Roman"/>
                <a:cs typeface="Times New Roman"/>
              </a:rPr>
              <a:t>of </a:t>
            </a:r>
            <a:r>
              <a:rPr sz="2250" spc="-110" dirty="0">
                <a:latin typeface="Times New Roman"/>
                <a:cs typeface="Times New Roman"/>
              </a:rPr>
              <a:t>c </a:t>
            </a:r>
            <a:r>
              <a:rPr sz="2250" spc="30" dirty="0">
                <a:latin typeface="Times New Roman"/>
                <a:cs typeface="Times New Roman"/>
              </a:rPr>
              <a:t>will </a:t>
            </a:r>
            <a:r>
              <a:rPr sz="2250" spc="75" dirty="0">
                <a:latin typeface="Times New Roman"/>
                <a:cs typeface="Times New Roman"/>
              </a:rPr>
              <a:t>be </a:t>
            </a:r>
            <a:r>
              <a:rPr sz="2250" spc="80" dirty="0">
                <a:latin typeface="Times New Roman"/>
                <a:cs typeface="Times New Roman"/>
              </a:rPr>
              <a:t>1 </a:t>
            </a:r>
            <a:r>
              <a:rPr sz="2250" spc="70" dirty="0">
                <a:latin typeface="Times New Roman"/>
                <a:cs typeface="Times New Roman"/>
              </a:rPr>
              <a:t>and </a:t>
            </a:r>
            <a:r>
              <a:rPr sz="2250" spc="165" dirty="0">
                <a:latin typeface="Times New Roman"/>
                <a:cs typeface="Times New Roman"/>
              </a:rPr>
              <a:t>that </a:t>
            </a:r>
            <a:r>
              <a:rPr sz="2250" spc="-60" dirty="0">
                <a:latin typeface="Times New Roman"/>
                <a:cs typeface="Times New Roman"/>
              </a:rPr>
              <a:t>of </a:t>
            </a:r>
            <a:r>
              <a:rPr sz="2250" spc="90" dirty="0">
                <a:latin typeface="Times New Roman"/>
                <a:cs typeface="Times New Roman"/>
              </a:rPr>
              <a:t>d </a:t>
            </a:r>
            <a:r>
              <a:rPr sz="2250" spc="30" dirty="0">
                <a:latin typeface="Times New Roman"/>
                <a:cs typeface="Times New Roman"/>
              </a:rPr>
              <a:t>will </a:t>
            </a:r>
            <a:r>
              <a:rPr sz="2250" spc="75" dirty="0">
                <a:latin typeface="Times New Roman"/>
                <a:cs typeface="Times New Roman"/>
              </a:rPr>
              <a:t>be</a:t>
            </a:r>
            <a:r>
              <a:rPr sz="2250" spc="65" dirty="0">
                <a:latin typeface="Times New Roman"/>
                <a:cs typeface="Times New Roman"/>
              </a:rPr>
              <a:t> </a:t>
            </a:r>
            <a:r>
              <a:rPr sz="2250" spc="85" dirty="0">
                <a:latin typeface="Times New Roman"/>
                <a:cs typeface="Times New Roman"/>
              </a:rPr>
              <a:t>0.</a:t>
            </a:r>
            <a:endParaRPr sz="2250">
              <a:latin typeface="Times New Roman"/>
              <a:cs typeface="Times New Roman"/>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35058" y="1997355"/>
            <a:ext cx="186944" cy="59035"/>
          </a:xfrm>
          <a:prstGeom prst="rect">
            <a:avLst/>
          </a:prstGeom>
        </p:spPr>
      </p:pic>
      <p:sp>
        <p:nvSpPr>
          <p:cNvPr id="4" name="object 4"/>
          <p:cNvSpPr txBox="1"/>
          <p:nvPr/>
        </p:nvSpPr>
        <p:spPr>
          <a:xfrm>
            <a:off x="1172665" y="2416633"/>
            <a:ext cx="486409" cy="179070"/>
          </a:xfrm>
          <a:prstGeom prst="rect">
            <a:avLst/>
          </a:prstGeom>
        </p:spPr>
        <p:txBody>
          <a:bodyPr vert="vert270" wrap="square" lIns="0" tIns="57785" rIns="0" bIns="0" rtlCol="0">
            <a:spAutoFit/>
          </a:bodyPr>
          <a:lstStyle/>
          <a:p>
            <a:pPr marL="12700" marR="5080">
              <a:lnSpc>
                <a:spcPct val="75300"/>
              </a:lnSpc>
              <a:spcBef>
                <a:spcPts val="455"/>
              </a:spcBef>
            </a:pPr>
            <a:r>
              <a:rPr sz="1800" dirty="0">
                <a:latin typeface="Arial"/>
                <a:cs typeface="Arial"/>
              </a:rPr>
              <a:t>V  V</a:t>
            </a:r>
            <a:endParaRPr sz="1800">
              <a:latin typeface="Arial"/>
              <a:cs typeface="Arial"/>
            </a:endParaRPr>
          </a:p>
        </p:txBody>
      </p:sp>
      <p:sp>
        <p:nvSpPr>
          <p:cNvPr id="6" name="object 6"/>
          <p:cNvSpPr txBox="1">
            <a:spLocks noGrp="1"/>
          </p:cNvSpPr>
          <p:nvPr>
            <p:ph type="title"/>
          </p:nvPr>
        </p:nvSpPr>
        <p:spPr>
          <a:xfrm>
            <a:off x="1550103" y="330441"/>
            <a:ext cx="5746115" cy="564515"/>
          </a:xfrm>
          <a:prstGeom prst="rect">
            <a:avLst/>
          </a:prstGeom>
        </p:spPr>
        <p:txBody>
          <a:bodyPr vert="horz" wrap="square" lIns="0" tIns="17145" rIns="0" bIns="0" rtlCol="0">
            <a:spAutoFit/>
          </a:bodyPr>
          <a:lstStyle/>
          <a:p>
            <a:pPr marL="12700" algn="ctr">
              <a:lnSpc>
                <a:spcPct val="100000"/>
              </a:lnSpc>
              <a:spcBef>
                <a:spcPts val="135"/>
              </a:spcBef>
            </a:pPr>
            <a:r>
              <a:rPr lang="en-US" sz="3500" b="0" spc="-290" dirty="0" smtClean="0">
                <a:solidFill>
                  <a:srgbClr val="15A7DF"/>
                </a:solidFill>
                <a:latin typeface="Bookman Old Style"/>
                <a:cs typeface="Bookman Old Style"/>
              </a:rPr>
              <a:t>Bitwise Operators</a:t>
            </a:r>
            <a:endParaRPr sz="3500">
              <a:latin typeface="Bookman Old Style"/>
              <a:cs typeface="Bookman Old Style"/>
            </a:endParaRPr>
          </a:p>
        </p:txBody>
      </p:sp>
      <p:sp>
        <p:nvSpPr>
          <p:cNvPr id="7" name="object 7"/>
          <p:cNvSpPr txBox="1"/>
          <p:nvPr/>
        </p:nvSpPr>
        <p:spPr>
          <a:xfrm>
            <a:off x="1198525" y="1789102"/>
            <a:ext cx="5334635" cy="1327150"/>
          </a:xfrm>
          <a:prstGeom prst="rect">
            <a:avLst/>
          </a:prstGeom>
        </p:spPr>
        <p:txBody>
          <a:bodyPr vert="horz" wrap="square" lIns="0" tIns="13970" rIns="0" bIns="0" rtlCol="0">
            <a:spAutoFit/>
          </a:bodyPr>
          <a:lstStyle/>
          <a:p>
            <a:pPr marL="21590">
              <a:lnSpc>
                <a:spcPct val="100000"/>
              </a:lnSpc>
              <a:spcBef>
                <a:spcPts val="110"/>
              </a:spcBef>
              <a:tabLst>
                <a:tab pos="1963420" algn="l"/>
                <a:tab pos="3921760" algn="l"/>
              </a:tabLst>
            </a:pPr>
            <a:r>
              <a:rPr sz="2650" b="0" spc="-160" dirty="0">
                <a:latin typeface="Bookman Old Style"/>
                <a:cs typeface="Bookman Old Style"/>
              </a:rPr>
              <a:t>and:</a:t>
            </a:r>
            <a:r>
              <a:rPr sz="2650" b="0" spc="10" dirty="0">
                <a:latin typeface="Bookman Old Style"/>
                <a:cs typeface="Bookman Old Style"/>
              </a:rPr>
              <a:t> </a:t>
            </a:r>
            <a:r>
              <a:rPr sz="2650" b="0" spc="-160" dirty="0">
                <a:latin typeface="Bookman Old Style"/>
                <a:cs typeface="Bookman Old Style"/>
              </a:rPr>
              <a:t>&amp;</a:t>
            </a:r>
            <a:r>
              <a:rPr sz="2650" b="0" spc="80" dirty="0">
                <a:latin typeface="Bookman Old Style"/>
                <a:cs typeface="Bookman Old Style"/>
              </a:rPr>
              <a:t> </a:t>
            </a:r>
            <a:r>
              <a:rPr sz="2650" b="0" spc="-95" dirty="0">
                <a:latin typeface="Bookman Old Style"/>
                <a:cs typeface="Bookman Old Style"/>
              </a:rPr>
              <a:t>or:	</a:t>
            </a:r>
            <a:r>
              <a:rPr sz="2650" b="0" spc="-114" dirty="0">
                <a:latin typeface="Bookman Old Style"/>
                <a:cs typeface="Bookman Old Style"/>
              </a:rPr>
              <a:t>xor:</a:t>
            </a:r>
            <a:r>
              <a:rPr sz="2650" b="0" spc="50" dirty="0">
                <a:latin typeface="Bookman Old Style"/>
                <a:cs typeface="Bookman Old Style"/>
              </a:rPr>
              <a:t> </a:t>
            </a:r>
            <a:r>
              <a:rPr sz="2650" b="0" spc="-315" dirty="0">
                <a:latin typeface="Bookman Old Style"/>
                <a:cs typeface="Bookman Old Style"/>
              </a:rPr>
              <a:t>^</a:t>
            </a:r>
            <a:r>
              <a:rPr sz="2650" b="0" spc="90" dirty="0">
                <a:latin typeface="Bookman Old Style"/>
                <a:cs typeface="Bookman Old Style"/>
              </a:rPr>
              <a:t> </a:t>
            </a:r>
            <a:r>
              <a:rPr sz="2650" b="0" spc="-114" dirty="0">
                <a:latin typeface="Bookman Old Style"/>
                <a:cs typeface="Bookman Old Style"/>
              </a:rPr>
              <a:t>not:	</a:t>
            </a:r>
            <a:r>
              <a:rPr sz="2650" b="0" spc="-30" dirty="0">
                <a:latin typeface="Bookman Old Style"/>
                <a:cs typeface="Bookman Old Style"/>
              </a:rPr>
              <a:t>left</a:t>
            </a:r>
            <a:r>
              <a:rPr sz="2650" b="0" spc="-10" dirty="0">
                <a:latin typeface="Bookman Old Style"/>
                <a:cs typeface="Bookman Old Style"/>
              </a:rPr>
              <a:t> </a:t>
            </a:r>
            <a:r>
              <a:rPr sz="2650" b="0" spc="-75" dirty="0">
                <a:latin typeface="Bookman Old Style"/>
                <a:cs typeface="Bookman Old Style"/>
              </a:rPr>
              <a:t>shift:</a:t>
            </a:r>
            <a:endParaRPr sz="2650">
              <a:latin typeface="Bookman Old Style"/>
              <a:cs typeface="Bookman Old Style"/>
            </a:endParaRPr>
          </a:p>
          <a:p>
            <a:pPr>
              <a:lnSpc>
                <a:spcPct val="100000"/>
              </a:lnSpc>
              <a:spcBef>
                <a:spcPts val="55"/>
              </a:spcBef>
            </a:pPr>
            <a:endParaRPr sz="3250">
              <a:latin typeface="Bookman Old Style"/>
              <a:cs typeface="Bookman Old Style"/>
            </a:endParaRPr>
          </a:p>
          <a:p>
            <a:pPr marL="12700">
              <a:lnSpc>
                <a:spcPct val="100000"/>
              </a:lnSpc>
            </a:pPr>
            <a:r>
              <a:rPr sz="2650" b="0" spc="-70" dirty="0">
                <a:latin typeface="Bookman Old Style"/>
                <a:cs typeface="Bookman Old Style"/>
              </a:rPr>
              <a:t>Useful </a:t>
            </a:r>
            <a:r>
              <a:rPr sz="2650" b="0" spc="-60" dirty="0">
                <a:latin typeface="Bookman Old Style"/>
                <a:cs typeface="Bookman Old Style"/>
              </a:rPr>
              <a:t>for </a:t>
            </a:r>
            <a:r>
              <a:rPr sz="2650" b="0" spc="-45" dirty="0">
                <a:latin typeface="Bookman Old Style"/>
                <a:cs typeface="Bookman Old Style"/>
              </a:rPr>
              <a:t>bit-field</a:t>
            </a:r>
            <a:r>
              <a:rPr sz="2650" b="0" spc="50" dirty="0">
                <a:latin typeface="Bookman Old Style"/>
                <a:cs typeface="Bookman Old Style"/>
              </a:rPr>
              <a:t> </a:t>
            </a:r>
            <a:r>
              <a:rPr sz="2650" b="0" spc="-114" dirty="0">
                <a:latin typeface="Bookman Old Style"/>
                <a:cs typeface="Bookman Old Style"/>
              </a:rPr>
              <a:t>manipulations</a:t>
            </a:r>
            <a:endParaRPr sz="2650">
              <a:latin typeface="Bookman Old Style"/>
              <a:cs typeface="Bookman Old Style"/>
            </a:endParaRPr>
          </a:p>
        </p:txBody>
      </p:sp>
      <p:sp>
        <p:nvSpPr>
          <p:cNvPr id="8" name="object 8"/>
          <p:cNvSpPr txBox="1"/>
          <p:nvPr/>
        </p:nvSpPr>
        <p:spPr>
          <a:xfrm>
            <a:off x="7112892" y="1789102"/>
            <a:ext cx="1683385" cy="431800"/>
          </a:xfrm>
          <a:prstGeom prst="rect">
            <a:avLst/>
          </a:prstGeom>
        </p:spPr>
        <p:txBody>
          <a:bodyPr vert="horz" wrap="square" lIns="0" tIns="13970" rIns="0" bIns="0" rtlCol="0">
            <a:spAutoFit/>
          </a:bodyPr>
          <a:lstStyle/>
          <a:p>
            <a:pPr marL="12700">
              <a:lnSpc>
                <a:spcPct val="100000"/>
              </a:lnSpc>
              <a:spcBef>
                <a:spcPts val="110"/>
              </a:spcBef>
            </a:pPr>
            <a:r>
              <a:rPr sz="2650" b="0" spc="-60" dirty="0">
                <a:latin typeface="Bookman Old Style"/>
                <a:cs typeface="Bookman Old Style"/>
              </a:rPr>
              <a:t>right</a:t>
            </a:r>
            <a:r>
              <a:rPr sz="2650" b="0" spc="75" dirty="0">
                <a:latin typeface="Bookman Old Style"/>
                <a:cs typeface="Bookman Old Style"/>
              </a:rPr>
              <a:t> </a:t>
            </a:r>
            <a:r>
              <a:rPr sz="2650" b="0" spc="-75" dirty="0">
                <a:latin typeface="Bookman Old Style"/>
                <a:cs typeface="Bookman Old Style"/>
              </a:rPr>
              <a:t>shift:</a:t>
            </a:r>
            <a:endParaRPr sz="2650">
              <a:latin typeface="Bookman Old Style"/>
              <a:cs typeface="Bookman Old Style"/>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199877" y="1789102"/>
            <a:ext cx="7727950" cy="3186430"/>
          </a:xfrm>
          <a:prstGeom prst="rect">
            <a:avLst/>
          </a:prstGeom>
        </p:spPr>
        <p:txBody>
          <a:bodyPr vert="horz" wrap="square" lIns="0" tIns="13970" rIns="0" bIns="0" rtlCol="0">
            <a:spAutoFit/>
          </a:bodyPr>
          <a:lstStyle/>
          <a:p>
            <a:pPr marL="12700" marR="5080" indent="3175" algn="just">
              <a:lnSpc>
                <a:spcPct val="100000"/>
              </a:lnSpc>
              <a:spcBef>
                <a:spcPts val="110"/>
              </a:spcBef>
            </a:pPr>
            <a:r>
              <a:rPr sz="2650" b="0" spc="-100" dirty="0">
                <a:latin typeface="Bookman Old Style"/>
                <a:cs typeface="Bookman Old Style"/>
              </a:rPr>
              <a:t>Operator </a:t>
            </a:r>
            <a:r>
              <a:rPr sz="2650" b="0" spc="-145" dirty="0">
                <a:latin typeface="Bookman Old Style"/>
                <a:cs typeface="Bookman Old Style"/>
              </a:rPr>
              <a:t>precedence </a:t>
            </a:r>
            <a:r>
              <a:rPr sz="2650" b="0" spc="-114" dirty="0">
                <a:latin typeface="Bookman Old Style"/>
                <a:cs typeface="Bookman Old Style"/>
              </a:rPr>
              <a:t>determines </a:t>
            </a:r>
            <a:r>
              <a:rPr sz="2650" b="0" spc="-155" dirty="0">
                <a:latin typeface="Bookman Old Style"/>
                <a:cs typeface="Bookman Old Style"/>
              </a:rPr>
              <a:t>which </a:t>
            </a:r>
            <a:r>
              <a:rPr sz="2650" b="0" spc="-95" dirty="0">
                <a:latin typeface="Bookman Old Style"/>
                <a:cs typeface="Bookman Old Style"/>
              </a:rPr>
              <a:t>operator  </a:t>
            </a:r>
            <a:r>
              <a:rPr sz="2650" b="0" spc="-75" dirty="0">
                <a:latin typeface="Bookman Old Style"/>
                <a:cs typeface="Bookman Old Style"/>
              </a:rPr>
              <a:t>is </a:t>
            </a:r>
            <a:r>
              <a:rPr sz="2650" b="0" spc="-105" dirty="0">
                <a:latin typeface="Bookman Old Style"/>
                <a:cs typeface="Bookman Old Style"/>
              </a:rPr>
              <a:t>performed </a:t>
            </a:r>
            <a:r>
              <a:rPr sz="2650" b="0" spc="-55" dirty="0">
                <a:latin typeface="Bookman Old Style"/>
                <a:cs typeface="Bookman Old Style"/>
              </a:rPr>
              <a:t>first </a:t>
            </a:r>
            <a:r>
              <a:rPr sz="2650" b="0" spc="-65" dirty="0">
                <a:latin typeface="Bookman Old Style"/>
                <a:cs typeface="Bookman Old Style"/>
              </a:rPr>
              <a:t>in </a:t>
            </a:r>
            <a:r>
              <a:rPr sz="2650" b="0" spc="-180" dirty="0">
                <a:latin typeface="Bookman Old Style"/>
                <a:cs typeface="Bookman Old Style"/>
              </a:rPr>
              <a:t>an </a:t>
            </a:r>
            <a:r>
              <a:rPr sz="2650" b="0" spc="-105" dirty="0">
                <a:latin typeface="Bookman Old Style"/>
                <a:cs typeface="Bookman Old Style"/>
              </a:rPr>
              <a:t>expression </a:t>
            </a:r>
            <a:r>
              <a:rPr sz="2650" b="0" spc="-70" dirty="0">
                <a:latin typeface="Bookman Old Style"/>
                <a:cs typeface="Bookman Old Style"/>
              </a:rPr>
              <a:t>with </a:t>
            </a:r>
            <a:r>
              <a:rPr sz="2650" b="0" spc="-145" dirty="0">
                <a:latin typeface="Bookman Old Style"/>
                <a:cs typeface="Bookman Old Style"/>
              </a:rPr>
              <a:t>more  </a:t>
            </a:r>
            <a:r>
              <a:rPr sz="2650" b="0" spc="-120" dirty="0">
                <a:latin typeface="Bookman Old Style"/>
                <a:cs typeface="Bookman Old Style"/>
              </a:rPr>
              <a:t>than </a:t>
            </a:r>
            <a:r>
              <a:rPr sz="2650" b="0" spc="-135" dirty="0">
                <a:latin typeface="Bookman Old Style"/>
                <a:cs typeface="Bookman Old Style"/>
              </a:rPr>
              <a:t>one </a:t>
            </a:r>
            <a:r>
              <a:rPr sz="2650" b="0" spc="-110" dirty="0">
                <a:latin typeface="Bookman Old Style"/>
                <a:cs typeface="Bookman Old Style"/>
              </a:rPr>
              <a:t>operators </a:t>
            </a:r>
            <a:r>
              <a:rPr sz="2650" b="0" spc="-85" dirty="0">
                <a:latin typeface="Bookman Old Style"/>
                <a:cs typeface="Bookman Old Style"/>
              </a:rPr>
              <a:t>with </a:t>
            </a:r>
            <a:r>
              <a:rPr sz="2650" b="0" spc="-60" dirty="0">
                <a:latin typeface="Bookman Old Style"/>
                <a:cs typeface="Bookman Old Style"/>
              </a:rPr>
              <a:t>different</a:t>
            </a:r>
            <a:r>
              <a:rPr sz="2650" b="0" spc="10" dirty="0">
                <a:latin typeface="Bookman Old Style"/>
                <a:cs typeface="Bookman Old Style"/>
              </a:rPr>
              <a:t> </a:t>
            </a:r>
            <a:r>
              <a:rPr sz="2650" b="0" spc="-125" dirty="0">
                <a:latin typeface="Bookman Old Style"/>
                <a:cs typeface="Bookman Old Style"/>
              </a:rPr>
              <a:t>precedence.</a:t>
            </a:r>
            <a:endParaRPr sz="2650">
              <a:latin typeface="Bookman Old Style"/>
              <a:cs typeface="Bookman Old Style"/>
            </a:endParaRPr>
          </a:p>
          <a:p>
            <a:pPr>
              <a:lnSpc>
                <a:spcPct val="100000"/>
              </a:lnSpc>
              <a:spcBef>
                <a:spcPts val="25"/>
              </a:spcBef>
            </a:pPr>
            <a:endParaRPr sz="3800">
              <a:latin typeface="Bookman Old Style"/>
              <a:cs typeface="Bookman Old Style"/>
            </a:endParaRPr>
          </a:p>
          <a:p>
            <a:pPr marR="1199515" algn="ctr">
              <a:lnSpc>
                <a:spcPct val="100000"/>
              </a:lnSpc>
            </a:pPr>
            <a:r>
              <a:rPr sz="2650" b="0" spc="-100" dirty="0">
                <a:latin typeface="Bookman Old Style"/>
                <a:cs typeface="Bookman Old Style"/>
              </a:rPr>
              <a:t>For example </a:t>
            </a:r>
            <a:r>
              <a:rPr sz="2650" b="0" spc="-180" dirty="0">
                <a:latin typeface="Bookman Old Style"/>
                <a:cs typeface="Bookman Old Style"/>
              </a:rPr>
              <a:t>10 </a:t>
            </a:r>
            <a:r>
              <a:rPr sz="2650" b="0" spc="-170" dirty="0">
                <a:latin typeface="Bookman Old Style"/>
                <a:cs typeface="Bookman Old Style"/>
              </a:rPr>
              <a:t>+ </a:t>
            </a:r>
            <a:r>
              <a:rPr sz="2650" b="0" spc="-210" dirty="0">
                <a:latin typeface="Bookman Old Style"/>
                <a:cs typeface="Bookman Old Style"/>
              </a:rPr>
              <a:t>20 </a:t>
            </a:r>
            <a:r>
              <a:rPr sz="2650" b="0" spc="50" dirty="0">
                <a:latin typeface="Bookman Old Style"/>
                <a:cs typeface="Bookman Old Style"/>
              </a:rPr>
              <a:t>* </a:t>
            </a:r>
            <a:r>
              <a:rPr sz="2650" b="0" spc="-210" dirty="0">
                <a:latin typeface="Bookman Old Style"/>
                <a:cs typeface="Bookman Old Style"/>
              </a:rPr>
              <a:t>30 </a:t>
            </a:r>
            <a:r>
              <a:rPr sz="2650" b="0" spc="-75" dirty="0">
                <a:latin typeface="Bookman Old Style"/>
                <a:cs typeface="Bookman Old Style"/>
              </a:rPr>
              <a:t>is </a:t>
            </a:r>
            <a:r>
              <a:rPr sz="2650" b="0" spc="-114" dirty="0">
                <a:latin typeface="Bookman Old Style"/>
                <a:cs typeface="Bookman Old Style"/>
              </a:rPr>
              <a:t>calculated</a:t>
            </a:r>
            <a:r>
              <a:rPr sz="2650" b="0" spc="-265" dirty="0">
                <a:latin typeface="Bookman Old Style"/>
                <a:cs typeface="Bookman Old Style"/>
              </a:rPr>
              <a:t> </a:t>
            </a:r>
            <a:r>
              <a:rPr sz="2650" b="0" spc="-190" dirty="0">
                <a:latin typeface="Bookman Old Style"/>
                <a:cs typeface="Bookman Old Style"/>
              </a:rPr>
              <a:t>as</a:t>
            </a:r>
            <a:endParaRPr sz="2650">
              <a:latin typeface="Bookman Old Style"/>
              <a:cs typeface="Bookman Old Style"/>
            </a:endParaRPr>
          </a:p>
          <a:p>
            <a:pPr marR="666750" algn="ctr">
              <a:lnSpc>
                <a:spcPct val="100000"/>
              </a:lnSpc>
              <a:spcBef>
                <a:spcPts val="695"/>
              </a:spcBef>
            </a:pPr>
            <a:r>
              <a:rPr sz="2650" b="0" spc="-130" dirty="0">
                <a:latin typeface="Bookman Old Style"/>
                <a:cs typeface="Bookman Old Style"/>
              </a:rPr>
              <a:t>10 </a:t>
            </a:r>
            <a:r>
              <a:rPr sz="2650" b="0" spc="-120" dirty="0">
                <a:latin typeface="Bookman Old Style"/>
                <a:cs typeface="Bookman Old Style"/>
              </a:rPr>
              <a:t>+ </a:t>
            </a:r>
            <a:r>
              <a:rPr sz="2650" b="0" spc="-55" dirty="0">
                <a:latin typeface="Bookman Old Style"/>
                <a:cs typeface="Bookman Old Style"/>
              </a:rPr>
              <a:t>(20 </a:t>
            </a:r>
            <a:r>
              <a:rPr sz="2650" b="0" spc="50" dirty="0">
                <a:latin typeface="Bookman Old Style"/>
                <a:cs typeface="Bookman Old Style"/>
              </a:rPr>
              <a:t>* </a:t>
            </a:r>
            <a:r>
              <a:rPr sz="2650" b="0" spc="-120" dirty="0">
                <a:latin typeface="Bookman Old Style"/>
                <a:cs typeface="Bookman Old Style"/>
              </a:rPr>
              <a:t>30)</a:t>
            </a:r>
            <a:r>
              <a:rPr sz="2650" b="0" spc="-20" dirty="0">
                <a:latin typeface="Bookman Old Style"/>
                <a:cs typeface="Bookman Old Style"/>
              </a:rPr>
              <a:t> </a:t>
            </a:r>
            <a:r>
              <a:rPr sz="2650" b="0" spc="-180" dirty="0">
                <a:latin typeface="Bookman Old Style"/>
                <a:cs typeface="Bookman Old Style"/>
              </a:rPr>
              <a:t>and</a:t>
            </a:r>
            <a:endParaRPr sz="2650">
              <a:latin typeface="Bookman Old Style"/>
              <a:cs typeface="Bookman Old Style"/>
            </a:endParaRPr>
          </a:p>
          <a:p>
            <a:pPr marR="2261870" algn="ctr">
              <a:lnSpc>
                <a:spcPct val="100000"/>
              </a:lnSpc>
              <a:spcBef>
                <a:spcPts val="615"/>
              </a:spcBef>
            </a:pPr>
            <a:r>
              <a:rPr sz="2650" b="0" spc="-140" dirty="0">
                <a:latin typeface="Bookman Old Style"/>
                <a:cs typeface="Bookman Old Style"/>
              </a:rPr>
              <a:t>not </a:t>
            </a:r>
            <a:r>
              <a:rPr sz="2650" b="0" spc="-190" dirty="0">
                <a:latin typeface="Bookman Old Style"/>
                <a:cs typeface="Bookman Old Style"/>
              </a:rPr>
              <a:t>as </a:t>
            </a:r>
            <a:r>
              <a:rPr sz="2650" b="0" spc="-80" dirty="0">
                <a:latin typeface="Bookman Old Style"/>
                <a:cs typeface="Bookman Old Style"/>
              </a:rPr>
              <a:t>(10 </a:t>
            </a:r>
            <a:r>
              <a:rPr sz="2650" b="0" spc="-90" dirty="0">
                <a:latin typeface="Bookman Old Style"/>
                <a:cs typeface="Bookman Old Style"/>
              </a:rPr>
              <a:t>+ </a:t>
            </a:r>
            <a:r>
              <a:rPr sz="2650" b="0" spc="-120" dirty="0">
                <a:latin typeface="Bookman Old Style"/>
                <a:cs typeface="Bookman Old Style"/>
              </a:rPr>
              <a:t>20) </a:t>
            </a:r>
            <a:r>
              <a:rPr sz="2650" b="0" spc="50" dirty="0">
                <a:latin typeface="Bookman Old Style"/>
                <a:cs typeface="Bookman Old Style"/>
              </a:rPr>
              <a:t>*</a:t>
            </a:r>
            <a:r>
              <a:rPr sz="2650" b="0" spc="470" dirty="0">
                <a:latin typeface="Bookman Old Style"/>
                <a:cs typeface="Bookman Old Style"/>
              </a:rPr>
              <a:t> </a:t>
            </a:r>
            <a:r>
              <a:rPr sz="2650" b="0" spc="-180" dirty="0">
                <a:latin typeface="Bookman Old Style"/>
                <a:cs typeface="Bookman Old Style"/>
              </a:rPr>
              <a:t>30.</a:t>
            </a:r>
            <a:endParaRPr sz="2650">
              <a:latin typeface="Bookman Old Style"/>
              <a:cs typeface="Bookman Old Style"/>
            </a:endParaRPr>
          </a:p>
        </p:txBody>
      </p:sp>
      <p:sp>
        <p:nvSpPr>
          <p:cNvPr id="5" name="object 5"/>
          <p:cNvSpPr txBox="1"/>
          <p:nvPr/>
        </p:nvSpPr>
        <p:spPr>
          <a:xfrm>
            <a:off x="1079500" y="5454650"/>
            <a:ext cx="7244715" cy="835025"/>
          </a:xfrm>
          <a:prstGeom prst="rect">
            <a:avLst/>
          </a:prstGeom>
        </p:spPr>
        <p:txBody>
          <a:bodyPr vert="horz" wrap="square" lIns="0" tIns="13970" rIns="0" bIns="0" rtlCol="0">
            <a:spAutoFit/>
          </a:bodyPr>
          <a:lstStyle/>
          <a:p>
            <a:pPr marL="889635" marR="5080" indent="-877569">
              <a:lnSpc>
                <a:spcPct val="100000"/>
              </a:lnSpc>
              <a:spcBef>
                <a:spcPts val="110"/>
              </a:spcBef>
            </a:pPr>
            <a:r>
              <a:rPr sz="2650" b="0" u="heavy" spc="120" dirty="0">
                <a:solidFill>
                  <a:srgbClr val="FB0300"/>
                </a:solidFill>
                <a:uFill>
                  <a:solidFill>
                    <a:srgbClr val="A81F1F"/>
                  </a:solidFill>
                </a:uFill>
                <a:latin typeface="Bookman Old Style"/>
                <a:cs typeface="Bookman Old Style"/>
              </a:rPr>
              <a:t>Note:</a:t>
            </a:r>
            <a:r>
              <a:rPr sz="2650" b="0" spc="120" dirty="0">
                <a:solidFill>
                  <a:srgbClr val="FB0300"/>
                </a:solidFill>
                <a:latin typeface="Bookman Old Style"/>
                <a:cs typeface="Bookman Old Style"/>
              </a:rPr>
              <a:t> </a:t>
            </a:r>
            <a:r>
              <a:rPr sz="2650" b="0" spc="-55" dirty="0">
                <a:latin typeface="Bookman Old Style"/>
                <a:cs typeface="Bookman Old Style"/>
              </a:rPr>
              <a:t>Please </a:t>
            </a:r>
            <a:r>
              <a:rPr sz="2650" b="0" spc="-120" dirty="0">
                <a:latin typeface="Bookman Old Style"/>
                <a:cs typeface="Bookman Old Style"/>
              </a:rPr>
              <a:t>see </a:t>
            </a:r>
            <a:r>
              <a:rPr sz="2650" b="0" spc="-80" dirty="0">
                <a:latin typeface="Bookman Old Style"/>
                <a:cs typeface="Bookman Old Style"/>
              </a:rPr>
              <a:t>the </a:t>
            </a:r>
            <a:r>
              <a:rPr sz="2650" b="0" spc="-75" dirty="0">
                <a:latin typeface="Bookman Old Style"/>
                <a:cs typeface="Bookman Old Style"/>
              </a:rPr>
              <a:t>following </a:t>
            </a:r>
            <a:r>
              <a:rPr sz="2650" b="0" spc="-130" dirty="0">
                <a:latin typeface="Bookman Old Style"/>
                <a:cs typeface="Bookman Old Style"/>
              </a:rPr>
              <a:t>precedence </a:t>
            </a:r>
            <a:r>
              <a:rPr sz="2650" b="0" spc="-165" dirty="0">
                <a:latin typeface="Bookman Old Style"/>
                <a:cs typeface="Bookman Old Style"/>
              </a:rPr>
              <a:t>and  </a:t>
            </a:r>
            <a:r>
              <a:rPr sz="2650" b="0" spc="-85" dirty="0">
                <a:latin typeface="Bookman Old Style"/>
                <a:cs typeface="Bookman Old Style"/>
              </a:rPr>
              <a:t>associativity </a:t>
            </a:r>
            <a:r>
              <a:rPr sz="2650" b="0" spc="-75" dirty="0">
                <a:latin typeface="Bookman Old Style"/>
                <a:cs typeface="Bookman Old Style"/>
              </a:rPr>
              <a:t>table </a:t>
            </a:r>
            <a:r>
              <a:rPr sz="2650" b="0" spc="-60" dirty="0">
                <a:latin typeface="Bookman Old Style"/>
                <a:cs typeface="Bookman Old Style"/>
              </a:rPr>
              <a:t>for</a:t>
            </a:r>
            <a:r>
              <a:rPr sz="2650" b="0" spc="-465" dirty="0">
                <a:latin typeface="Bookman Old Style"/>
                <a:cs typeface="Bookman Old Style"/>
              </a:rPr>
              <a:t> </a:t>
            </a:r>
            <a:r>
              <a:rPr sz="2650" b="0" spc="-90" dirty="0">
                <a:latin typeface="Bookman Old Style"/>
                <a:cs typeface="Bookman Old Style"/>
              </a:rPr>
              <a:t>reference.</a:t>
            </a:r>
            <a:endParaRPr sz="2650">
              <a:latin typeface="Bookman Old Style"/>
              <a:cs typeface="Bookman Old Style"/>
            </a:endParaRPr>
          </a:p>
        </p:txBody>
      </p:sp>
      <p:sp>
        <p:nvSpPr>
          <p:cNvPr id="9" name="Rectangle 8"/>
          <p:cNvSpPr/>
          <p:nvPr/>
        </p:nvSpPr>
        <p:spPr>
          <a:xfrm>
            <a:off x="1155700" y="730250"/>
            <a:ext cx="8001000" cy="584775"/>
          </a:xfrm>
          <a:prstGeom prst="rect">
            <a:avLst/>
          </a:prstGeom>
        </p:spPr>
        <p:txBody>
          <a:bodyPr wrap="square">
            <a:spAutoFit/>
          </a:bodyPr>
          <a:lstStyle/>
          <a:p>
            <a:r>
              <a:rPr lang="en-US" sz="3200" dirty="0" smtClean="0">
                <a:solidFill>
                  <a:srgbClr val="00B0F0"/>
                </a:solidFill>
                <a:latin typeface="Bookman Old Style"/>
                <a:cs typeface="Bookman Old Style"/>
              </a:rPr>
              <a:t>PRECENDENCE and ASSOCIATIVITY</a:t>
            </a:r>
            <a:endParaRPr lang="en-US" sz="3200" dirty="0">
              <a:solidFill>
                <a:srgbClr val="00B0F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822325" y="939800"/>
            <a:ext cx="9048750" cy="5676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22313" y="901700"/>
            <a:ext cx="9248775" cy="5753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742909" y="5942872"/>
            <a:ext cx="373889" cy="678904"/>
          </a:xfrm>
          <a:prstGeom prst="rect">
            <a:avLst/>
          </a:prstGeom>
        </p:spPr>
      </p:pic>
      <p:pic>
        <p:nvPicPr>
          <p:cNvPr id="3" name="object 3"/>
          <p:cNvPicPr/>
          <p:nvPr/>
        </p:nvPicPr>
        <p:blipFill>
          <a:blip r:embed="rId3" cstate="print"/>
          <a:stretch>
            <a:fillRect/>
          </a:stretch>
        </p:blipFill>
        <p:spPr>
          <a:xfrm>
            <a:off x="3831461" y="4988471"/>
            <a:ext cx="186944" cy="521477"/>
          </a:xfrm>
          <a:prstGeom prst="rect">
            <a:avLst/>
          </a:prstGeom>
        </p:spPr>
      </p:pic>
      <p:pic>
        <p:nvPicPr>
          <p:cNvPr id="4" name="object 4"/>
          <p:cNvPicPr/>
          <p:nvPr/>
        </p:nvPicPr>
        <p:blipFill>
          <a:blip r:embed="rId4" cstate="print"/>
          <a:stretch>
            <a:fillRect/>
          </a:stretch>
        </p:blipFill>
        <p:spPr>
          <a:xfrm>
            <a:off x="3831461" y="3876642"/>
            <a:ext cx="196783" cy="531316"/>
          </a:xfrm>
          <a:prstGeom prst="rect">
            <a:avLst/>
          </a:prstGeom>
        </p:spPr>
      </p:pic>
      <p:pic>
        <p:nvPicPr>
          <p:cNvPr id="5" name="object 5"/>
          <p:cNvPicPr/>
          <p:nvPr/>
        </p:nvPicPr>
        <p:blipFill>
          <a:blip r:embed="rId5" cstate="print"/>
          <a:stretch>
            <a:fillRect/>
          </a:stretch>
        </p:blipFill>
        <p:spPr>
          <a:xfrm>
            <a:off x="3831461" y="2764812"/>
            <a:ext cx="196783" cy="531316"/>
          </a:xfrm>
          <a:prstGeom prst="rect">
            <a:avLst/>
          </a:prstGeom>
        </p:spPr>
      </p:pic>
      <p:pic>
        <p:nvPicPr>
          <p:cNvPr id="6" name="object 6"/>
          <p:cNvPicPr/>
          <p:nvPr/>
        </p:nvPicPr>
        <p:blipFill>
          <a:blip r:embed="rId6" cstate="print"/>
          <a:stretch>
            <a:fillRect/>
          </a:stretch>
        </p:blipFill>
        <p:spPr>
          <a:xfrm>
            <a:off x="3772427" y="1377486"/>
            <a:ext cx="314854" cy="826492"/>
          </a:xfrm>
          <a:prstGeom prst="rect">
            <a:avLst/>
          </a:prstGeom>
        </p:spPr>
      </p:pic>
      <p:pic>
        <p:nvPicPr>
          <p:cNvPr id="8" name="object 8"/>
          <p:cNvPicPr/>
          <p:nvPr/>
        </p:nvPicPr>
        <p:blipFill>
          <a:blip r:embed="rId7" cstate="print"/>
          <a:stretch>
            <a:fillRect/>
          </a:stretch>
        </p:blipFill>
        <p:spPr>
          <a:xfrm>
            <a:off x="6084637" y="1948159"/>
            <a:ext cx="1525074" cy="305015"/>
          </a:xfrm>
          <a:prstGeom prst="rect">
            <a:avLst/>
          </a:prstGeom>
        </p:spPr>
      </p:pic>
      <p:sp>
        <p:nvSpPr>
          <p:cNvPr id="9" name="object 9"/>
          <p:cNvSpPr txBox="1">
            <a:spLocks noGrp="1"/>
          </p:cNvSpPr>
          <p:nvPr>
            <p:ph type="title"/>
          </p:nvPr>
        </p:nvSpPr>
        <p:spPr>
          <a:xfrm>
            <a:off x="1573263" y="336591"/>
            <a:ext cx="7493000" cy="548227"/>
          </a:xfrm>
          <a:prstGeom prst="rect">
            <a:avLst/>
          </a:prstGeom>
        </p:spPr>
        <p:txBody>
          <a:bodyPr vert="horz" wrap="square" lIns="0" tIns="17145" rIns="0" bIns="0" rtlCol="0">
            <a:spAutoFit/>
          </a:bodyPr>
          <a:lstStyle/>
          <a:p>
            <a:pPr marL="12700" algn="ctr">
              <a:lnSpc>
                <a:spcPct val="100000"/>
              </a:lnSpc>
              <a:spcBef>
                <a:spcPts val="135"/>
              </a:spcBef>
              <a:tabLst>
                <a:tab pos="4602480" algn="l"/>
              </a:tabLst>
            </a:pPr>
            <a:r>
              <a:rPr sz="3450" spc="130" smtClean="0">
                <a:solidFill>
                  <a:srgbClr val="01AFE8"/>
                </a:solidFill>
              </a:rPr>
              <a:t>SEQUEN</a:t>
            </a:r>
            <a:r>
              <a:rPr lang="en-US" sz="3450" spc="130" dirty="0" smtClean="0">
                <a:solidFill>
                  <a:srgbClr val="01AFE8"/>
                </a:solidFill>
              </a:rPr>
              <a:t>CE IN FLOWCHART</a:t>
            </a:r>
            <a:endParaRPr sz="3450"/>
          </a:p>
        </p:txBody>
      </p:sp>
      <p:sp>
        <p:nvSpPr>
          <p:cNvPr id="10" name="object 10"/>
          <p:cNvSpPr txBox="1"/>
          <p:nvPr/>
        </p:nvSpPr>
        <p:spPr>
          <a:xfrm>
            <a:off x="2735946" y="1259015"/>
            <a:ext cx="2122805" cy="3653790"/>
          </a:xfrm>
          <a:prstGeom prst="rect">
            <a:avLst/>
          </a:prstGeom>
        </p:spPr>
        <p:txBody>
          <a:bodyPr vert="horz" wrap="square" lIns="0" tIns="13335" rIns="0" bIns="0" rtlCol="0">
            <a:spAutoFit/>
          </a:bodyPr>
          <a:lstStyle/>
          <a:p>
            <a:pPr marL="12700">
              <a:lnSpc>
                <a:spcPct val="100000"/>
              </a:lnSpc>
              <a:spcBef>
                <a:spcPts val="105"/>
              </a:spcBef>
            </a:pPr>
            <a:r>
              <a:rPr sz="2800" b="0" spc="-254" dirty="0">
                <a:solidFill>
                  <a:srgbClr val="161616"/>
                </a:solidFill>
                <a:latin typeface="Bookman Old Style"/>
                <a:cs typeface="Bookman Old Style"/>
              </a:rPr>
              <a:t>begin</a:t>
            </a:r>
            <a:endParaRPr sz="2800">
              <a:latin typeface="Bookman Old Style"/>
              <a:cs typeface="Bookman Old Style"/>
            </a:endParaRPr>
          </a:p>
          <a:p>
            <a:pPr>
              <a:lnSpc>
                <a:spcPct val="100000"/>
              </a:lnSpc>
              <a:spcBef>
                <a:spcPts val="5"/>
              </a:spcBef>
            </a:pPr>
            <a:endParaRPr sz="3450">
              <a:latin typeface="Bookman Old Style"/>
              <a:cs typeface="Bookman Old Style"/>
            </a:endParaRPr>
          </a:p>
          <a:p>
            <a:pPr marL="228600">
              <a:lnSpc>
                <a:spcPct val="100000"/>
              </a:lnSpc>
              <a:tabLst>
                <a:tab pos="1924050" algn="l"/>
              </a:tabLst>
            </a:pPr>
            <a:r>
              <a:rPr sz="2900" i="1" spc="-20" dirty="0">
                <a:solidFill>
                  <a:srgbClr val="0C0C0C"/>
                </a:solidFill>
                <a:latin typeface="Calibri"/>
                <a:cs typeface="Calibri"/>
              </a:rPr>
              <a:t>Statemen</a:t>
            </a:r>
            <a:r>
              <a:rPr sz="2900" i="1" spc="-10" dirty="0">
                <a:solidFill>
                  <a:srgbClr val="0C0C0C"/>
                </a:solidFill>
                <a:latin typeface="Calibri"/>
                <a:cs typeface="Calibri"/>
              </a:rPr>
              <a:t>t</a:t>
            </a:r>
            <a:r>
              <a:rPr sz="2900" i="1" dirty="0">
                <a:solidFill>
                  <a:srgbClr val="0C0C0C"/>
                </a:solidFill>
                <a:latin typeface="Calibri"/>
                <a:cs typeface="Calibri"/>
              </a:rPr>
              <a:t>	</a:t>
            </a:r>
            <a:r>
              <a:rPr sz="2900" i="1" spc="-15" dirty="0">
                <a:latin typeface="Calibri"/>
                <a:cs typeface="Calibri"/>
              </a:rPr>
              <a:t>1</a:t>
            </a:r>
            <a:endParaRPr sz="2900">
              <a:latin typeface="Calibri"/>
              <a:cs typeface="Calibri"/>
            </a:endParaRPr>
          </a:p>
          <a:p>
            <a:pPr>
              <a:lnSpc>
                <a:spcPct val="100000"/>
              </a:lnSpc>
              <a:spcBef>
                <a:spcPts val="10"/>
              </a:spcBef>
            </a:pPr>
            <a:endParaRPr sz="4250">
              <a:latin typeface="Calibri"/>
              <a:cs typeface="Calibri"/>
            </a:endParaRPr>
          </a:p>
          <a:p>
            <a:pPr marL="228600">
              <a:lnSpc>
                <a:spcPct val="100000"/>
              </a:lnSpc>
              <a:tabLst>
                <a:tab pos="1910714" algn="l"/>
              </a:tabLst>
            </a:pPr>
            <a:r>
              <a:rPr sz="2900" i="1" spc="-20" dirty="0">
                <a:solidFill>
                  <a:srgbClr val="131313"/>
                </a:solidFill>
                <a:latin typeface="Calibri"/>
                <a:cs typeface="Calibri"/>
              </a:rPr>
              <a:t>Statement	</a:t>
            </a:r>
            <a:r>
              <a:rPr sz="2900" spc="-15" dirty="0">
                <a:latin typeface="Calibri"/>
                <a:cs typeface="Calibri"/>
              </a:rPr>
              <a:t>2</a:t>
            </a:r>
            <a:endParaRPr sz="2900">
              <a:latin typeface="Calibri"/>
              <a:cs typeface="Calibri"/>
            </a:endParaRPr>
          </a:p>
          <a:p>
            <a:pPr>
              <a:lnSpc>
                <a:spcPct val="100000"/>
              </a:lnSpc>
            </a:pPr>
            <a:endParaRPr sz="2900">
              <a:latin typeface="Calibri"/>
              <a:cs typeface="Calibri"/>
            </a:endParaRPr>
          </a:p>
          <a:p>
            <a:pPr marL="228600">
              <a:lnSpc>
                <a:spcPct val="100000"/>
              </a:lnSpc>
              <a:spcBef>
                <a:spcPts val="1970"/>
              </a:spcBef>
              <a:tabLst>
                <a:tab pos="1912620" algn="l"/>
              </a:tabLst>
            </a:pPr>
            <a:r>
              <a:rPr sz="2900" i="1" spc="-20" dirty="0">
                <a:solidFill>
                  <a:srgbClr val="050505"/>
                </a:solidFill>
                <a:latin typeface="Calibri"/>
                <a:cs typeface="Calibri"/>
              </a:rPr>
              <a:t>Statement	</a:t>
            </a:r>
            <a:r>
              <a:rPr sz="2900" spc="-15" dirty="0">
                <a:solidFill>
                  <a:srgbClr val="0A183F"/>
                </a:solidFill>
                <a:latin typeface="Calibri"/>
                <a:cs typeface="Calibri"/>
              </a:rPr>
              <a:t>3</a:t>
            </a:r>
            <a:endParaRPr sz="2900">
              <a:latin typeface="Calibri"/>
              <a:cs typeface="Calibri"/>
            </a:endParaRPr>
          </a:p>
        </p:txBody>
      </p:sp>
      <p:sp>
        <p:nvSpPr>
          <p:cNvPr id="11" name="object 11"/>
          <p:cNvSpPr txBox="1"/>
          <p:nvPr/>
        </p:nvSpPr>
        <p:spPr>
          <a:xfrm>
            <a:off x="2867844" y="6119577"/>
            <a:ext cx="588645" cy="454025"/>
          </a:xfrm>
          <a:prstGeom prst="rect">
            <a:avLst/>
          </a:prstGeom>
        </p:spPr>
        <p:txBody>
          <a:bodyPr vert="horz" wrap="square" lIns="0" tIns="13335" rIns="0" bIns="0" rtlCol="0">
            <a:spAutoFit/>
          </a:bodyPr>
          <a:lstStyle/>
          <a:p>
            <a:pPr marL="12700">
              <a:lnSpc>
                <a:spcPct val="100000"/>
              </a:lnSpc>
              <a:spcBef>
                <a:spcPts val="105"/>
              </a:spcBef>
            </a:pPr>
            <a:r>
              <a:rPr sz="2800" spc="25" dirty="0">
                <a:solidFill>
                  <a:srgbClr val="445779"/>
                </a:solidFill>
                <a:latin typeface="Calibri"/>
                <a:cs typeface="Calibri"/>
              </a:rPr>
              <a:t>end</a:t>
            </a:r>
            <a:endParaRPr sz="2800">
              <a:latin typeface="Calibri"/>
              <a:cs typeface="Calibri"/>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34869" y="4457153"/>
            <a:ext cx="354210" cy="68874"/>
          </a:xfrm>
          <a:prstGeom prst="rect">
            <a:avLst/>
          </a:prstGeom>
        </p:spPr>
      </p:pic>
      <p:pic>
        <p:nvPicPr>
          <p:cNvPr id="4" name="object 4"/>
          <p:cNvPicPr/>
          <p:nvPr/>
        </p:nvPicPr>
        <p:blipFill>
          <a:blip r:embed="rId3" cstate="print"/>
          <a:stretch>
            <a:fillRect/>
          </a:stretch>
        </p:blipFill>
        <p:spPr>
          <a:xfrm>
            <a:off x="2611403" y="3335485"/>
            <a:ext cx="373889" cy="177105"/>
          </a:xfrm>
          <a:prstGeom prst="rect">
            <a:avLst/>
          </a:prstGeom>
        </p:spPr>
      </p:pic>
      <p:sp>
        <p:nvSpPr>
          <p:cNvPr id="5" name="object 5"/>
          <p:cNvSpPr txBox="1"/>
          <p:nvPr/>
        </p:nvSpPr>
        <p:spPr>
          <a:xfrm>
            <a:off x="3179614" y="3260728"/>
            <a:ext cx="487045" cy="167005"/>
          </a:xfrm>
          <a:prstGeom prst="rect">
            <a:avLst/>
          </a:prstGeom>
        </p:spPr>
        <p:txBody>
          <a:bodyPr vert="vert270" wrap="square" lIns="0" tIns="64135" rIns="0" bIns="0" rtlCol="0">
            <a:spAutoFit/>
          </a:bodyPr>
          <a:lstStyle/>
          <a:p>
            <a:pPr marL="12700" marR="5080">
              <a:lnSpc>
                <a:spcPct val="63000"/>
              </a:lnSpc>
              <a:spcBef>
                <a:spcPts val="505"/>
              </a:spcBef>
            </a:pPr>
            <a:r>
              <a:rPr sz="2050" dirty="0">
                <a:latin typeface="Consolas"/>
                <a:cs typeface="Consolas"/>
              </a:rPr>
              <a:t>V  V</a:t>
            </a:r>
            <a:endParaRPr sz="2050">
              <a:latin typeface="Consolas"/>
              <a:cs typeface="Consolas"/>
            </a:endParaRPr>
          </a:p>
        </p:txBody>
      </p:sp>
      <p:sp>
        <p:nvSpPr>
          <p:cNvPr id="6" name="object 6"/>
          <p:cNvSpPr txBox="1"/>
          <p:nvPr/>
        </p:nvSpPr>
        <p:spPr>
          <a:xfrm>
            <a:off x="799903" y="1645203"/>
            <a:ext cx="177800" cy="852169"/>
          </a:xfrm>
          <a:prstGeom prst="rect">
            <a:avLst/>
          </a:prstGeom>
        </p:spPr>
        <p:txBody>
          <a:bodyPr vert="horz" wrap="square" lIns="0" tIns="74930" rIns="0" bIns="0" rtlCol="0">
            <a:spAutoFit/>
          </a:bodyPr>
          <a:lstStyle/>
          <a:p>
            <a:pPr marL="12700">
              <a:lnSpc>
                <a:spcPct val="100000"/>
              </a:lnSpc>
              <a:spcBef>
                <a:spcPts val="590"/>
              </a:spcBef>
            </a:pPr>
            <a:r>
              <a:rPr sz="2300" spc="-185" dirty="0">
                <a:solidFill>
                  <a:srgbClr val="F48E49"/>
                </a:solidFill>
                <a:latin typeface="Courier New"/>
                <a:cs typeface="Courier New"/>
              </a:rPr>
              <a:t>0</a:t>
            </a:r>
            <a:endParaRPr sz="2300">
              <a:latin typeface="Courier New"/>
              <a:cs typeface="Courier New"/>
            </a:endParaRPr>
          </a:p>
          <a:p>
            <a:pPr marL="12700">
              <a:lnSpc>
                <a:spcPct val="100000"/>
              </a:lnSpc>
              <a:spcBef>
                <a:spcPts val="490"/>
              </a:spcBef>
            </a:pPr>
            <a:r>
              <a:rPr sz="2300" spc="-185" dirty="0">
                <a:solidFill>
                  <a:srgbClr val="E98C4B"/>
                </a:solidFill>
                <a:latin typeface="Courier New"/>
                <a:cs typeface="Courier New"/>
              </a:rPr>
              <a:t>0</a:t>
            </a:r>
            <a:endParaRPr sz="2300">
              <a:latin typeface="Courier New"/>
              <a:cs typeface="Courier New"/>
            </a:endParaRPr>
          </a:p>
        </p:txBody>
      </p:sp>
      <p:sp>
        <p:nvSpPr>
          <p:cNvPr id="7" name="object 7"/>
          <p:cNvSpPr txBox="1"/>
          <p:nvPr/>
        </p:nvSpPr>
        <p:spPr>
          <a:xfrm>
            <a:off x="799903" y="2884942"/>
            <a:ext cx="177800" cy="1708150"/>
          </a:xfrm>
          <a:prstGeom prst="rect">
            <a:avLst/>
          </a:prstGeom>
        </p:spPr>
        <p:txBody>
          <a:bodyPr vert="horz" wrap="square" lIns="0" tIns="84455" rIns="0" bIns="0" rtlCol="0">
            <a:spAutoFit/>
          </a:bodyPr>
          <a:lstStyle/>
          <a:p>
            <a:pPr marL="12700">
              <a:lnSpc>
                <a:spcPct val="100000"/>
              </a:lnSpc>
              <a:spcBef>
                <a:spcPts val="665"/>
              </a:spcBef>
            </a:pPr>
            <a:r>
              <a:rPr sz="2300" spc="-185" dirty="0">
                <a:solidFill>
                  <a:srgbClr val="F28744"/>
                </a:solidFill>
                <a:latin typeface="Courier New"/>
                <a:cs typeface="Courier New"/>
              </a:rPr>
              <a:t>0</a:t>
            </a:r>
            <a:endParaRPr sz="2300">
              <a:latin typeface="Courier New"/>
              <a:cs typeface="Courier New"/>
            </a:endParaRPr>
          </a:p>
          <a:p>
            <a:pPr marL="12700">
              <a:lnSpc>
                <a:spcPct val="100000"/>
              </a:lnSpc>
              <a:spcBef>
                <a:spcPts val="570"/>
              </a:spcBef>
            </a:pPr>
            <a:r>
              <a:rPr sz="2300" spc="-185" dirty="0">
                <a:solidFill>
                  <a:srgbClr val="E98C4B"/>
                </a:solidFill>
                <a:latin typeface="Courier New"/>
                <a:cs typeface="Courier New"/>
              </a:rPr>
              <a:t>0</a:t>
            </a:r>
            <a:endParaRPr sz="2300">
              <a:latin typeface="Courier New"/>
              <a:cs typeface="Courier New"/>
            </a:endParaRPr>
          </a:p>
          <a:p>
            <a:pPr marL="12700">
              <a:lnSpc>
                <a:spcPct val="100000"/>
              </a:lnSpc>
              <a:spcBef>
                <a:spcPts val="495"/>
              </a:spcBef>
            </a:pPr>
            <a:r>
              <a:rPr sz="2300" spc="-185" dirty="0">
                <a:solidFill>
                  <a:srgbClr val="EB8A46"/>
                </a:solidFill>
                <a:latin typeface="Courier New"/>
                <a:cs typeface="Courier New"/>
              </a:rPr>
              <a:t>0</a:t>
            </a:r>
            <a:endParaRPr sz="2300">
              <a:latin typeface="Courier New"/>
              <a:cs typeface="Courier New"/>
            </a:endParaRPr>
          </a:p>
          <a:p>
            <a:pPr marL="12700">
              <a:lnSpc>
                <a:spcPct val="100000"/>
              </a:lnSpc>
              <a:spcBef>
                <a:spcPts val="570"/>
              </a:spcBef>
            </a:pPr>
            <a:r>
              <a:rPr sz="2300" spc="-185" dirty="0">
                <a:solidFill>
                  <a:srgbClr val="EF8A4F"/>
                </a:solidFill>
                <a:latin typeface="Courier New"/>
                <a:cs typeface="Courier New"/>
              </a:rPr>
              <a:t>0</a:t>
            </a:r>
            <a:endParaRPr sz="2300">
              <a:latin typeface="Courier New"/>
              <a:cs typeface="Courier New"/>
            </a:endParaRPr>
          </a:p>
        </p:txBody>
      </p:sp>
      <p:sp>
        <p:nvSpPr>
          <p:cNvPr id="8" name="object 8"/>
          <p:cNvSpPr txBox="1"/>
          <p:nvPr/>
        </p:nvSpPr>
        <p:spPr>
          <a:xfrm>
            <a:off x="799903" y="4990529"/>
            <a:ext cx="177800" cy="852169"/>
          </a:xfrm>
          <a:prstGeom prst="rect">
            <a:avLst/>
          </a:prstGeom>
        </p:spPr>
        <p:txBody>
          <a:bodyPr vert="horz" wrap="square" lIns="0" tIns="74930" rIns="0" bIns="0" rtlCol="0">
            <a:spAutoFit/>
          </a:bodyPr>
          <a:lstStyle/>
          <a:p>
            <a:pPr marL="12700">
              <a:lnSpc>
                <a:spcPct val="100000"/>
              </a:lnSpc>
              <a:spcBef>
                <a:spcPts val="590"/>
              </a:spcBef>
            </a:pPr>
            <a:r>
              <a:rPr sz="2300" spc="-185" dirty="0">
                <a:solidFill>
                  <a:srgbClr val="EB8A46"/>
                </a:solidFill>
                <a:latin typeface="Courier New"/>
                <a:cs typeface="Courier New"/>
              </a:rPr>
              <a:t>0</a:t>
            </a:r>
            <a:endParaRPr sz="2300">
              <a:latin typeface="Courier New"/>
              <a:cs typeface="Courier New"/>
            </a:endParaRPr>
          </a:p>
          <a:p>
            <a:pPr marL="12700">
              <a:lnSpc>
                <a:spcPct val="100000"/>
              </a:lnSpc>
              <a:spcBef>
                <a:spcPts val="490"/>
              </a:spcBef>
            </a:pPr>
            <a:r>
              <a:rPr sz="2300" spc="-185" dirty="0">
                <a:solidFill>
                  <a:srgbClr val="E88A44"/>
                </a:solidFill>
                <a:latin typeface="Courier New"/>
                <a:cs typeface="Courier New"/>
              </a:rPr>
              <a:t>0</a:t>
            </a:r>
            <a:endParaRPr sz="2300">
              <a:latin typeface="Courier New"/>
              <a:cs typeface="Courier New"/>
            </a:endParaRPr>
          </a:p>
        </p:txBody>
      </p:sp>
      <p:sp>
        <p:nvSpPr>
          <p:cNvPr id="9" name="object 9"/>
          <p:cNvSpPr txBox="1"/>
          <p:nvPr/>
        </p:nvSpPr>
        <p:spPr>
          <a:xfrm>
            <a:off x="883142" y="2560249"/>
            <a:ext cx="2921635" cy="438784"/>
          </a:xfrm>
          <a:prstGeom prst="rect">
            <a:avLst/>
          </a:prstGeom>
        </p:spPr>
        <p:txBody>
          <a:bodyPr vert="horz" wrap="square" lIns="0" tIns="13970" rIns="0" bIns="0" rtlCol="0">
            <a:spAutoFit/>
          </a:bodyPr>
          <a:lstStyle/>
          <a:p>
            <a:pPr marL="12700">
              <a:lnSpc>
                <a:spcPct val="100000"/>
              </a:lnSpc>
              <a:spcBef>
                <a:spcPts val="110"/>
              </a:spcBef>
            </a:pPr>
            <a:r>
              <a:rPr sz="3450" spc="-277" baseline="13285" dirty="0">
                <a:solidFill>
                  <a:srgbClr val="F28A44"/>
                </a:solidFill>
                <a:latin typeface="Courier New"/>
                <a:cs typeface="Courier New"/>
              </a:rPr>
              <a:t>0 </a:t>
            </a:r>
            <a:r>
              <a:rPr sz="2700" b="0" spc="-95" dirty="0">
                <a:latin typeface="Bookman Old Style"/>
                <a:cs typeface="Bookman Old Style"/>
              </a:rPr>
              <a:t>bitwise </a:t>
            </a:r>
            <a:r>
              <a:rPr sz="2700" b="0" spc="-105" dirty="0">
                <a:latin typeface="Bookman Old Style"/>
                <a:cs typeface="Bookman Old Style"/>
              </a:rPr>
              <a:t>logical:</a:t>
            </a:r>
            <a:r>
              <a:rPr sz="2700" b="0" spc="455" dirty="0">
                <a:latin typeface="Bookman Old Style"/>
                <a:cs typeface="Bookman Old Style"/>
              </a:rPr>
              <a:t> </a:t>
            </a:r>
            <a:r>
              <a:rPr sz="2700" b="0" spc="-195" dirty="0">
                <a:latin typeface="Bookman Old Style"/>
                <a:cs typeface="Bookman Old Style"/>
              </a:rPr>
              <a:t>s</a:t>
            </a:r>
            <a:endParaRPr sz="2700">
              <a:latin typeface="Bookman Old Style"/>
              <a:cs typeface="Bookman Old Style"/>
            </a:endParaRPr>
          </a:p>
        </p:txBody>
      </p:sp>
      <p:sp>
        <p:nvSpPr>
          <p:cNvPr id="12" name="object 12"/>
          <p:cNvSpPr txBox="1"/>
          <p:nvPr/>
        </p:nvSpPr>
        <p:spPr>
          <a:xfrm>
            <a:off x="1197510" y="1723917"/>
            <a:ext cx="5022215" cy="1275080"/>
          </a:xfrm>
          <a:prstGeom prst="rect">
            <a:avLst/>
          </a:prstGeom>
        </p:spPr>
        <p:txBody>
          <a:bodyPr vert="horz" wrap="square" lIns="0" tIns="13970" rIns="0" bIns="0" rtlCol="0">
            <a:spAutoFit/>
          </a:bodyPr>
          <a:lstStyle/>
          <a:p>
            <a:pPr marL="12700">
              <a:lnSpc>
                <a:spcPct val="100000"/>
              </a:lnSpc>
              <a:spcBef>
                <a:spcPts val="110"/>
              </a:spcBef>
              <a:tabLst>
                <a:tab pos="2261870" algn="l"/>
                <a:tab pos="2668270" algn="l"/>
                <a:tab pos="3057525" algn="l"/>
                <a:tab pos="3463290" algn="l"/>
              </a:tabLst>
            </a:pPr>
            <a:r>
              <a:rPr sz="2700" b="0" spc="-95" dirty="0">
                <a:latin typeface="Bookman Old Style"/>
                <a:cs typeface="Bookman Old Style"/>
              </a:rPr>
              <a:t>arithmetic:</a:t>
            </a:r>
            <a:r>
              <a:rPr sz="2700" b="0" spc="35" dirty="0">
                <a:latin typeface="Bookman Old Style"/>
                <a:cs typeface="Bookman Old Style"/>
              </a:rPr>
              <a:t> </a:t>
            </a:r>
            <a:r>
              <a:rPr sz="2700" b="0" spc="-95" dirty="0">
                <a:solidFill>
                  <a:srgbClr val="181818"/>
                </a:solidFill>
                <a:latin typeface="Bookman Old Style"/>
                <a:cs typeface="Bookman Old Style"/>
              </a:rPr>
              <a:t>+	</a:t>
            </a:r>
            <a:r>
              <a:rPr sz="2700" b="0" spc="-1480" dirty="0">
                <a:latin typeface="Bookman Old Style"/>
                <a:cs typeface="Bookman Old Style"/>
              </a:rPr>
              <a:t>—	</a:t>
            </a:r>
            <a:r>
              <a:rPr sz="2700" b="0" spc="25" dirty="0">
                <a:latin typeface="Bookman Old Style"/>
                <a:cs typeface="Bookman Old Style"/>
              </a:rPr>
              <a:t>*	</a:t>
            </a:r>
            <a:r>
              <a:rPr sz="2700" b="0" spc="-160" dirty="0">
                <a:solidFill>
                  <a:srgbClr val="0F0F0F"/>
                </a:solidFill>
                <a:latin typeface="Bookman Old Style"/>
                <a:cs typeface="Bookman Old Style"/>
              </a:rPr>
              <a:t>/	</a:t>
            </a:r>
            <a:r>
              <a:rPr sz="2700" b="0" spc="-280" dirty="0">
                <a:solidFill>
                  <a:srgbClr val="3D3D3D"/>
                </a:solidFill>
                <a:latin typeface="Bookman Old Style"/>
                <a:cs typeface="Bookman Old Style"/>
              </a:rPr>
              <a:t>3</a:t>
            </a:r>
            <a:endParaRPr sz="2700">
              <a:latin typeface="Bookman Old Style"/>
              <a:cs typeface="Bookman Old Style"/>
            </a:endParaRPr>
          </a:p>
          <a:p>
            <a:pPr marL="12700">
              <a:lnSpc>
                <a:spcPct val="100000"/>
              </a:lnSpc>
              <a:spcBef>
                <a:spcPts val="140"/>
              </a:spcBef>
              <a:tabLst>
                <a:tab pos="2632710" algn="l"/>
                <a:tab pos="3190240" algn="l"/>
                <a:tab pos="3593465" algn="l"/>
                <a:tab pos="4187825" algn="l"/>
                <a:tab pos="4591050" algn="l"/>
              </a:tabLst>
            </a:pPr>
            <a:r>
              <a:rPr sz="2650" b="0" spc="-125" dirty="0">
                <a:latin typeface="Bookman Old Style"/>
                <a:cs typeface="Bookman Old Style"/>
              </a:rPr>
              <a:t>comparison:	</a:t>
            </a:r>
            <a:r>
              <a:rPr sz="2650" b="0" spc="-55" dirty="0">
                <a:latin typeface="Bookman Old Style"/>
                <a:cs typeface="Bookman Old Style"/>
              </a:rPr>
              <a:t>!</a:t>
            </a:r>
            <a:r>
              <a:rPr sz="2650" b="0" spc="-434" dirty="0">
                <a:latin typeface="Bookman Old Style"/>
                <a:cs typeface="Bookman Old Style"/>
              </a:rPr>
              <a:t> </a:t>
            </a:r>
            <a:r>
              <a:rPr sz="2650" b="0" spc="135" dirty="0">
                <a:solidFill>
                  <a:srgbClr val="111111"/>
                </a:solidFill>
                <a:latin typeface="Bookman Old Style"/>
                <a:cs typeface="Bookman Old Style"/>
              </a:rPr>
              <a:t>=</a:t>
            </a:r>
            <a:r>
              <a:rPr sz="2650" b="0" dirty="0">
                <a:solidFill>
                  <a:srgbClr val="111111"/>
                </a:solidFill>
                <a:latin typeface="Bookman Old Style"/>
                <a:cs typeface="Bookman Old Style"/>
              </a:rPr>
              <a:t>	</a:t>
            </a:r>
            <a:r>
              <a:rPr sz="2650" b="0" spc="70" dirty="0">
                <a:solidFill>
                  <a:srgbClr val="161616"/>
                </a:solidFill>
                <a:latin typeface="Bookman Old Style"/>
                <a:cs typeface="Bookman Old Style"/>
              </a:rPr>
              <a:t>&lt;</a:t>
            </a:r>
            <a:r>
              <a:rPr sz="2650" b="0" dirty="0">
                <a:solidFill>
                  <a:srgbClr val="161616"/>
                </a:solidFill>
                <a:latin typeface="Bookman Old Style"/>
                <a:cs typeface="Bookman Old Style"/>
              </a:rPr>
              <a:t>	</a:t>
            </a:r>
            <a:r>
              <a:rPr sz="2650" b="0" spc="-15" dirty="0">
                <a:solidFill>
                  <a:srgbClr val="111111"/>
                </a:solidFill>
                <a:latin typeface="Bookman Old Style"/>
                <a:cs typeface="Bookman Old Style"/>
              </a:rPr>
              <a:t>&lt;</a:t>
            </a:r>
            <a:r>
              <a:rPr sz="2650" b="0" spc="-10" dirty="0">
                <a:solidFill>
                  <a:srgbClr val="111111"/>
                </a:solidFill>
                <a:latin typeface="Bookman Old Style"/>
                <a:cs typeface="Bookman Old Style"/>
              </a:rPr>
              <a:t>=</a:t>
            </a:r>
            <a:r>
              <a:rPr sz="2650" b="0" dirty="0">
                <a:solidFill>
                  <a:srgbClr val="111111"/>
                </a:solidFill>
                <a:latin typeface="Bookman Old Style"/>
                <a:cs typeface="Bookman Old Style"/>
              </a:rPr>
              <a:t>	</a:t>
            </a:r>
            <a:r>
              <a:rPr sz="2650" b="0" spc="165" dirty="0">
                <a:latin typeface="Bookman Old Style"/>
                <a:cs typeface="Bookman Old Style"/>
              </a:rPr>
              <a:t>&gt;</a:t>
            </a:r>
            <a:r>
              <a:rPr sz="2650" b="0" dirty="0">
                <a:latin typeface="Bookman Old Style"/>
                <a:cs typeface="Bookman Old Style"/>
              </a:rPr>
              <a:t>	</a:t>
            </a:r>
            <a:r>
              <a:rPr sz="2650" b="0" spc="50" dirty="0">
                <a:latin typeface="Bookman Old Style"/>
                <a:cs typeface="Bookman Old Style"/>
              </a:rPr>
              <a:t>&gt;=</a:t>
            </a:r>
            <a:endParaRPr sz="2650">
              <a:latin typeface="Bookman Old Style"/>
              <a:cs typeface="Bookman Old Style"/>
            </a:endParaRPr>
          </a:p>
          <a:p>
            <a:pPr marL="3246120">
              <a:lnSpc>
                <a:spcPct val="100000"/>
              </a:lnSpc>
              <a:spcBef>
                <a:spcPts val="25"/>
              </a:spcBef>
            </a:pPr>
            <a:r>
              <a:rPr sz="2700" b="0" spc="-434" dirty="0">
                <a:latin typeface="Bookman Old Style"/>
                <a:cs typeface="Bookman Old Style"/>
              </a:rPr>
              <a:t>^</a:t>
            </a:r>
            <a:endParaRPr sz="2700">
              <a:latin typeface="Bookman Old Style"/>
              <a:cs typeface="Bookman Old Style"/>
            </a:endParaRPr>
          </a:p>
        </p:txBody>
      </p:sp>
      <p:sp>
        <p:nvSpPr>
          <p:cNvPr id="13" name="object 13"/>
          <p:cNvSpPr txBox="1"/>
          <p:nvPr/>
        </p:nvSpPr>
        <p:spPr>
          <a:xfrm>
            <a:off x="1197510" y="2985794"/>
            <a:ext cx="2490470" cy="1261745"/>
          </a:xfrm>
          <a:prstGeom prst="rect">
            <a:avLst/>
          </a:prstGeom>
        </p:spPr>
        <p:txBody>
          <a:bodyPr vert="horz" wrap="square" lIns="0" tIns="14605" rIns="0" bIns="0" rtlCol="0">
            <a:spAutoFit/>
          </a:bodyPr>
          <a:lstStyle/>
          <a:p>
            <a:pPr marL="20320">
              <a:lnSpc>
                <a:spcPct val="100000"/>
              </a:lnSpc>
              <a:spcBef>
                <a:spcPts val="115"/>
              </a:spcBef>
            </a:pPr>
            <a:r>
              <a:rPr sz="2600" b="0" spc="-40" dirty="0">
                <a:latin typeface="Bookman Old Style"/>
                <a:cs typeface="Bookman Old Style"/>
              </a:rPr>
              <a:t>shifting:</a:t>
            </a:r>
            <a:endParaRPr sz="2600">
              <a:latin typeface="Bookman Old Style"/>
              <a:cs typeface="Bookman Old Style"/>
            </a:endParaRPr>
          </a:p>
          <a:p>
            <a:pPr marL="12700" marR="5080" indent="3810">
              <a:lnSpc>
                <a:spcPts val="3329"/>
              </a:lnSpc>
              <a:spcBef>
                <a:spcPts val="70"/>
              </a:spcBef>
              <a:tabLst>
                <a:tab pos="2364105" algn="l"/>
              </a:tabLst>
            </a:pPr>
            <a:r>
              <a:rPr sz="2650" b="0" spc="-50" dirty="0">
                <a:latin typeface="Bookman Old Style"/>
                <a:cs typeface="Bookman Old Style"/>
              </a:rPr>
              <a:t>lazy </a:t>
            </a:r>
            <a:r>
              <a:rPr sz="2650" b="0" spc="-80" dirty="0">
                <a:latin typeface="Bookman Old Style"/>
                <a:cs typeface="Bookman Old Style"/>
              </a:rPr>
              <a:t>logical: </a:t>
            </a:r>
            <a:r>
              <a:rPr sz="2650" b="0" spc="-175" dirty="0">
                <a:latin typeface="Bookman Old Style"/>
                <a:cs typeface="Bookman Old Style"/>
              </a:rPr>
              <a:t>s s  </a:t>
            </a:r>
            <a:r>
              <a:rPr sz="2650" b="0" spc="-100" dirty="0">
                <a:latin typeface="Bookman Old Style"/>
                <a:cs typeface="Bookman Old Style"/>
              </a:rPr>
              <a:t>conditional:</a:t>
            </a:r>
            <a:r>
              <a:rPr sz="2650" b="0" spc="300" dirty="0">
                <a:latin typeface="Bookman Old Style"/>
                <a:cs typeface="Bookman Old Style"/>
              </a:rPr>
              <a:t> </a:t>
            </a:r>
            <a:r>
              <a:rPr sz="2650" b="0" spc="50" dirty="0">
                <a:latin typeface="Bookman Old Style"/>
                <a:cs typeface="Bookman Old Style"/>
              </a:rPr>
              <a:t>*</a:t>
            </a:r>
            <a:r>
              <a:rPr sz="2650" b="0" dirty="0">
                <a:latin typeface="Bookman Old Style"/>
                <a:cs typeface="Bookman Old Style"/>
              </a:rPr>
              <a:t>	</a:t>
            </a:r>
            <a:r>
              <a:rPr sz="2650" b="0" spc="35" dirty="0">
                <a:latin typeface="Bookman Old Style"/>
                <a:cs typeface="Bookman Old Style"/>
              </a:rPr>
              <a:t>:</a:t>
            </a:r>
            <a:endParaRPr sz="2650">
              <a:latin typeface="Bookman Old Style"/>
              <a:cs typeface="Bookman Old Style"/>
            </a:endParaRPr>
          </a:p>
        </p:txBody>
      </p:sp>
      <p:sp>
        <p:nvSpPr>
          <p:cNvPr id="14" name="object 14"/>
          <p:cNvSpPr txBox="1"/>
          <p:nvPr/>
        </p:nvSpPr>
        <p:spPr>
          <a:xfrm>
            <a:off x="1198426" y="4235371"/>
            <a:ext cx="2819400" cy="424180"/>
          </a:xfrm>
          <a:prstGeom prst="rect">
            <a:avLst/>
          </a:prstGeom>
        </p:spPr>
        <p:txBody>
          <a:bodyPr vert="horz" wrap="square" lIns="0" tIns="14605" rIns="0" bIns="0" rtlCol="0">
            <a:spAutoFit/>
          </a:bodyPr>
          <a:lstStyle/>
          <a:p>
            <a:pPr marL="12700">
              <a:lnSpc>
                <a:spcPct val="100000"/>
              </a:lnSpc>
              <a:spcBef>
                <a:spcPts val="115"/>
              </a:spcBef>
              <a:tabLst>
                <a:tab pos="2395855" algn="l"/>
              </a:tabLst>
            </a:pPr>
            <a:r>
              <a:rPr sz="2600" b="0" spc="-85" dirty="0">
                <a:latin typeface="Bookman Old Style"/>
                <a:cs typeface="Bookman Old Style"/>
              </a:rPr>
              <a:t>assignment</a:t>
            </a:r>
            <a:r>
              <a:rPr sz="2600" b="0" spc="-50" dirty="0">
                <a:latin typeface="Bookman Old Style"/>
                <a:cs typeface="Bookman Old Style"/>
              </a:rPr>
              <a:t>:</a:t>
            </a:r>
            <a:r>
              <a:rPr sz="2600" b="0" spc="160" dirty="0">
                <a:latin typeface="Bookman Old Style"/>
                <a:cs typeface="Bookman Old Style"/>
              </a:rPr>
              <a:t> </a:t>
            </a:r>
            <a:r>
              <a:rPr sz="2600" b="0" spc="70" dirty="0">
                <a:solidFill>
                  <a:srgbClr val="0F0F0F"/>
                </a:solidFill>
                <a:latin typeface="Bookman Old Style"/>
                <a:cs typeface="Bookman Old Style"/>
              </a:rPr>
              <a:t>=</a:t>
            </a:r>
            <a:r>
              <a:rPr sz="2600" b="0" dirty="0">
                <a:solidFill>
                  <a:srgbClr val="0F0F0F"/>
                </a:solidFill>
                <a:latin typeface="Bookman Old Style"/>
                <a:cs typeface="Bookman Old Style"/>
              </a:rPr>
              <a:t>	</a:t>
            </a:r>
            <a:r>
              <a:rPr sz="2600" b="0" spc="50" dirty="0">
                <a:solidFill>
                  <a:srgbClr val="111111"/>
                </a:solidFill>
                <a:latin typeface="Bookman Old Style"/>
                <a:cs typeface="Bookman Old Style"/>
              </a:rPr>
              <a:t>+=</a:t>
            </a:r>
            <a:endParaRPr sz="2600">
              <a:latin typeface="Bookman Old Style"/>
              <a:cs typeface="Bookman Old Style"/>
            </a:endParaRPr>
          </a:p>
        </p:txBody>
      </p:sp>
      <p:sp>
        <p:nvSpPr>
          <p:cNvPr id="15" name="object 15"/>
          <p:cNvSpPr txBox="1"/>
          <p:nvPr/>
        </p:nvSpPr>
        <p:spPr>
          <a:xfrm>
            <a:off x="883142" y="4652307"/>
            <a:ext cx="4704715" cy="431800"/>
          </a:xfrm>
          <a:prstGeom prst="rect">
            <a:avLst/>
          </a:prstGeom>
        </p:spPr>
        <p:txBody>
          <a:bodyPr vert="horz" wrap="square" lIns="0" tIns="13970" rIns="0" bIns="0" rtlCol="0">
            <a:spAutoFit/>
          </a:bodyPr>
          <a:lstStyle/>
          <a:p>
            <a:pPr marL="12700">
              <a:lnSpc>
                <a:spcPct val="100000"/>
              </a:lnSpc>
              <a:spcBef>
                <a:spcPts val="110"/>
              </a:spcBef>
              <a:tabLst>
                <a:tab pos="4434840" algn="l"/>
              </a:tabLst>
            </a:pPr>
            <a:r>
              <a:rPr sz="3450" spc="-277" baseline="13285" dirty="0">
                <a:solidFill>
                  <a:srgbClr val="F48C42"/>
                </a:solidFill>
                <a:latin typeface="Courier New"/>
                <a:cs typeface="Courier New"/>
              </a:rPr>
              <a:t>0</a:t>
            </a:r>
            <a:r>
              <a:rPr sz="3450" spc="-127" baseline="13285" dirty="0">
                <a:solidFill>
                  <a:srgbClr val="F48C42"/>
                </a:solidFill>
                <a:latin typeface="Courier New"/>
                <a:cs typeface="Courier New"/>
              </a:rPr>
              <a:t> </a:t>
            </a:r>
            <a:r>
              <a:rPr sz="2650" b="0" spc="-120" dirty="0">
                <a:latin typeface="Bookman Old Style"/>
                <a:cs typeface="Bookman Old Style"/>
              </a:rPr>
              <a:t>increment/decrement</a:t>
            </a:r>
            <a:r>
              <a:rPr sz="2650" b="0" spc="-65" dirty="0">
                <a:latin typeface="Bookman Old Style"/>
                <a:cs typeface="Bookman Old Style"/>
              </a:rPr>
              <a:t>:</a:t>
            </a:r>
            <a:r>
              <a:rPr sz="2650" b="0" spc="-210" dirty="0">
                <a:latin typeface="Bookman Old Style"/>
                <a:cs typeface="Bookman Old Style"/>
              </a:rPr>
              <a:t> </a:t>
            </a:r>
            <a:r>
              <a:rPr sz="2650" b="0" spc="-80" dirty="0">
                <a:solidFill>
                  <a:srgbClr val="1A1A1A"/>
                </a:solidFill>
                <a:latin typeface="Bookman Old Style"/>
                <a:cs typeface="Bookman Old Style"/>
              </a:rPr>
              <a:t>+</a:t>
            </a:r>
            <a:r>
              <a:rPr sz="2650" b="0" spc="-75" dirty="0">
                <a:solidFill>
                  <a:srgbClr val="1A1A1A"/>
                </a:solidFill>
                <a:latin typeface="Bookman Old Style"/>
                <a:cs typeface="Bookman Old Style"/>
              </a:rPr>
              <a:t>+</a:t>
            </a:r>
            <a:r>
              <a:rPr sz="2650" b="0" dirty="0">
                <a:solidFill>
                  <a:srgbClr val="1A1A1A"/>
                </a:solidFill>
                <a:latin typeface="Bookman Old Style"/>
                <a:cs typeface="Bookman Old Style"/>
              </a:rPr>
              <a:t>	</a:t>
            </a:r>
            <a:r>
              <a:rPr sz="2650" b="0" spc="-55" dirty="0">
                <a:latin typeface="Bookman Old Style"/>
                <a:cs typeface="Bookman Old Style"/>
              </a:rPr>
              <a:t>--</a:t>
            </a:r>
            <a:endParaRPr sz="2650">
              <a:latin typeface="Bookman Old Style"/>
              <a:cs typeface="Bookman Old Style"/>
            </a:endParaRPr>
          </a:p>
        </p:txBody>
      </p:sp>
      <p:sp>
        <p:nvSpPr>
          <p:cNvPr id="16" name="object 16"/>
          <p:cNvSpPr txBox="1"/>
          <p:nvPr/>
        </p:nvSpPr>
        <p:spPr>
          <a:xfrm>
            <a:off x="1201083" y="5076622"/>
            <a:ext cx="3082925" cy="842644"/>
          </a:xfrm>
          <a:prstGeom prst="rect">
            <a:avLst/>
          </a:prstGeom>
        </p:spPr>
        <p:txBody>
          <a:bodyPr vert="horz" wrap="square" lIns="0" tIns="10160" rIns="0" bIns="0" rtlCol="0">
            <a:spAutoFit/>
          </a:bodyPr>
          <a:lstStyle/>
          <a:p>
            <a:pPr marL="12700" marR="5080" indent="3810">
              <a:lnSpc>
                <a:spcPts val="3290"/>
              </a:lnSpc>
              <a:spcBef>
                <a:spcPts val="80"/>
              </a:spcBef>
              <a:tabLst>
                <a:tab pos="1736089" algn="l"/>
                <a:tab pos="1953260" algn="l"/>
                <a:tab pos="2348230" algn="l"/>
                <a:tab pos="2783205" algn="l"/>
              </a:tabLst>
            </a:pPr>
            <a:r>
              <a:rPr sz="2600" b="0" spc="-105" dirty="0">
                <a:latin typeface="Bookman Old Style"/>
                <a:cs typeface="Bookman Old Style"/>
              </a:rPr>
              <a:t>sequencing:	</a:t>
            </a:r>
            <a:r>
              <a:rPr sz="2600" b="0" spc="-65" dirty="0">
                <a:latin typeface="Bookman Old Style"/>
                <a:cs typeface="Bookman Old Style"/>
              </a:rPr>
              <a:t>,  </a:t>
            </a:r>
            <a:r>
              <a:rPr sz="2600" b="0" spc="-60" dirty="0">
                <a:latin typeface="Bookman Old Style"/>
                <a:cs typeface="Bookman Old Style"/>
              </a:rPr>
              <a:t>pointer:</a:t>
            </a:r>
            <a:r>
              <a:rPr sz="2600" b="0" spc="235" dirty="0">
                <a:latin typeface="Bookman Old Style"/>
                <a:cs typeface="Bookman Old Style"/>
              </a:rPr>
              <a:t> </a:t>
            </a:r>
            <a:r>
              <a:rPr sz="2600" b="0" spc="75" dirty="0">
                <a:latin typeface="Bookman Old Style"/>
                <a:cs typeface="Bookman Old Style"/>
              </a:rPr>
              <a:t>*	</a:t>
            </a:r>
            <a:r>
              <a:rPr sz="2600" b="0" spc="80" dirty="0">
                <a:latin typeface="Bookman Old Style"/>
                <a:cs typeface="Bookman Old Style"/>
              </a:rPr>
              <a:t>-&gt;	</a:t>
            </a:r>
            <a:r>
              <a:rPr sz="2600" b="0" spc="-145" dirty="0">
                <a:latin typeface="Bookman Old Style"/>
                <a:cs typeface="Bookman Old Style"/>
              </a:rPr>
              <a:t>s	</a:t>
            </a:r>
            <a:r>
              <a:rPr sz="2600" b="0" spc="-85" dirty="0">
                <a:latin typeface="Bookman Old Style"/>
                <a:cs typeface="Bookman Old Style"/>
              </a:rPr>
              <a:t>[</a:t>
            </a:r>
            <a:r>
              <a:rPr sz="2600" b="0" spc="-114" dirty="0">
                <a:latin typeface="Bookman Old Style"/>
                <a:cs typeface="Bookman Old Style"/>
              </a:rPr>
              <a:t> </a:t>
            </a:r>
            <a:r>
              <a:rPr sz="2600" b="0" spc="-35" dirty="0">
                <a:latin typeface="Bookman Old Style"/>
                <a:cs typeface="Bookman Old Style"/>
              </a:rPr>
              <a:t>)</a:t>
            </a:r>
            <a:endParaRPr sz="2600">
              <a:latin typeface="Bookman Old Style"/>
              <a:cs typeface="Bookman Old Style"/>
            </a:endParaRPr>
          </a:p>
        </p:txBody>
      </p:sp>
      <p:sp>
        <p:nvSpPr>
          <p:cNvPr id="19" name="Title 18"/>
          <p:cNvSpPr>
            <a:spLocks noGrp="1"/>
          </p:cNvSpPr>
          <p:nvPr>
            <p:ph type="title"/>
          </p:nvPr>
        </p:nvSpPr>
        <p:spPr>
          <a:xfrm>
            <a:off x="927100" y="654050"/>
            <a:ext cx="7727635" cy="507831"/>
          </a:xfrm>
        </p:spPr>
        <p:txBody>
          <a:bodyPr>
            <a:normAutofit fontScale="90000"/>
          </a:bodyPr>
          <a:lstStyle/>
          <a:p>
            <a:r>
              <a:rPr lang="en-US" dirty="0" smtClean="0"/>
              <a:t>EXPRESSION</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80371" y="324292"/>
            <a:ext cx="3486785" cy="571500"/>
          </a:xfrm>
          <a:prstGeom prst="rect">
            <a:avLst/>
          </a:prstGeom>
        </p:spPr>
        <p:txBody>
          <a:bodyPr vert="horz" wrap="square" lIns="0" tIns="16510" rIns="0" bIns="0" rtlCol="0">
            <a:spAutoFit/>
          </a:bodyPr>
          <a:lstStyle/>
          <a:p>
            <a:pPr marL="12700">
              <a:lnSpc>
                <a:spcPct val="100000"/>
              </a:lnSpc>
              <a:spcBef>
                <a:spcPts val="130"/>
              </a:spcBef>
            </a:pPr>
            <a:r>
              <a:rPr sz="3550" b="0" spc="-480" dirty="0">
                <a:solidFill>
                  <a:srgbClr val="05AEF2"/>
                </a:solidFill>
                <a:latin typeface="Bookman Old Style"/>
                <a:cs typeface="Bookman Old Style"/>
              </a:rPr>
              <a:t>C</a:t>
            </a:r>
            <a:r>
              <a:rPr sz="3550" b="0" spc="-60" dirty="0">
                <a:solidFill>
                  <a:srgbClr val="05AEF2"/>
                </a:solidFill>
                <a:latin typeface="Bookman Old Style"/>
                <a:cs typeface="Bookman Old Style"/>
              </a:rPr>
              <a:t> </a:t>
            </a:r>
            <a:r>
              <a:rPr sz="3550" b="0" spc="-235" dirty="0">
                <a:solidFill>
                  <a:srgbClr val="1CA7DD"/>
                </a:solidFill>
                <a:latin typeface="Bookman Old Style"/>
                <a:cs typeface="Bookman Old Style"/>
              </a:rPr>
              <a:t>EXPF‹ESSIONS</a:t>
            </a:r>
            <a:endParaRPr sz="3550">
              <a:latin typeface="Bookman Old Style"/>
              <a:cs typeface="Bookman Old Style"/>
            </a:endParaRPr>
          </a:p>
        </p:txBody>
      </p:sp>
      <p:sp>
        <p:nvSpPr>
          <p:cNvPr id="4" name="object 4"/>
          <p:cNvSpPr txBox="1"/>
          <p:nvPr/>
        </p:nvSpPr>
        <p:spPr>
          <a:xfrm>
            <a:off x="886712" y="1779262"/>
            <a:ext cx="6256655" cy="3541995"/>
          </a:xfrm>
          <a:prstGeom prst="rect">
            <a:avLst/>
          </a:prstGeom>
        </p:spPr>
        <p:txBody>
          <a:bodyPr vert="horz" wrap="square" lIns="0" tIns="13970" rIns="0" bIns="0" rtlCol="0">
            <a:spAutoFit/>
          </a:bodyPr>
          <a:lstStyle/>
          <a:p>
            <a:pPr marL="339725">
              <a:lnSpc>
                <a:spcPct val="100000"/>
              </a:lnSpc>
              <a:spcBef>
                <a:spcPts val="110"/>
              </a:spcBef>
            </a:pPr>
            <a:r>
              <a:rPr lang="en-US" sz="3975" b="0" spc="-225" baseline="19916" dirty="0" smtClean="0">
                <a:solidFill>
                  <a:srgbClr val="B52428"/>
                </a:solidFill>
                <a:latin typeface="Bookman Old Style"/>
                <a:cs typeface="Bookman Old Style"/>
              </a:rPr>
              <a:t> </a:t>
            </a:r>
            <a:r>
              <a:rPr lang="en-US" sz="3975" b="0" spc="-225" dirty="0" smtClean="0">
                <a:solidFill>
                  <a:srgbClr val="B52428"/>
                </a:solidFill>
                <a:latin typeface="Bookman Old Style"/>
                <a:cs typeface="Bookman Old Style"/>
              </a:rPr>
              <a:t> </a:t>
            </a:r>
            <a:r>
              <a:rPr lang="en-US" sz="2400" b="0" spc="-225" dirty="0" smtClean="0">
                <a:solidFill>
                  <a:srgbClr val="B52428"/>
                </a:solidFill>
                <a:latin typeface="Bookman Old Style"/>
                <a:cs typeface="Bookman Old Style"/>
              </a:rPr>
              <a:t>T</a:t>
            </a:r>
            <a:r>
              <a:rPr sz="3975" b="0" spc="-225" baseline="-4192" smtClean="0">
                <a:solidFill>
                  <a:srgbClr val="B52428"/>
                </a:solidFill>
                <a:latin typeface="Bookman Old Style"/>
                <a:cs typeface="Bookman Old Style"/>
              </a:rPr>
              <a:t>raditional </a:t>
            </a:r>
            <a:r>
              <a:rPr sz="2650" b="0" spc="-105" dirty="0">
                <a:solidFill>
                  <a:srgbClr val="EF0305"/>
                </a:solidFill>
                <a:latin typeface="Bookman Old Style"/>
                <a:cs typeface="Bookman Old Style"/>
              </a:rPr>
              <a:t>mathematical</a:t>
            </a:r>
            <a:r>
              <a:rPr sz="2650" b="0" spc="-65" dirty="0">
                <a:solidFill>
                  <a:srgbClr val="EF0305"/>
                </a:solidFill>
                <a:latin typeface="Bookman Old Style"/>
                <a:cs typeface="Bookman Old Style"/>
              </a:rPr>
              <a:t> </a:t>
            </a:r>
            <a:r>
              <a:rPr sz="2650" b="0" spc="-120" dirty="0">
                <a:solidFill>
                  <a:srgbClr val="DD0A11"/>
                </a:solidFill>
                <a:latin typeface="Bookman Old Style"/>
                <a:cs typeface="Bookman Old Style"/>
              </a:rPr>
              <a:t>expressions</a:t>
            </a:r>
            <a:endParaRPr sz="2650">
              <a:latin typeface="Bookman Old Style"/>
              <a:cs typeface="Bookman Old Style"/>
            </a:endParaRPr>
          </a:p>
          <a:p>
            <a:pPr>
              <a:lnSpc>
                <a:spcPct val="100000"/>
              </a:lnSpc>
              <a:spcBef>
                <a:spcPts val="30"/>
              </a:spcBef>
            </a:pPr>
            <a:endParaRPr sz="3900">
              <a:latin typeface="Bookman Old Style"/>
              <a:cs typeface="Bookman Old Style"/>
            </a:endParaRPr>
          </a:p>
          <a:p>
            <a:pPr marL="38100">
              <a:lnSpc>
                <a:spcPct val="100000"/>
              </a:lnSpc>
            </a:pPr>
            <a:r>
              <a:rPr sz="2650" b="0" spc="-195" dirty="0">
                <a:latin typeface="Bookman Old Style"/>
                <a:cs typeface="Bookman Old Style"/>
              </a:rPr>
              <a:t>y </a:t>
            </a:r>
            <a:r>
              <a:rPr sz="2650" b="0" spc="-220" dirty="0">
                <a:latin typeface="Bookman Old Style"/>
                <a:cs typeface="Bookman Old Style"/>
              </a:rPr>
              <a:t>= </a:t>
            </a:r>
            <a:r>
              <a:rPr sz="2650" b="0" spc="-15" dirty="0">
                <a:latin typeface="Bookman Old Style"/>
                <a:cs typeface="Bookman Old Style"/>
              </a:rPr>
              <a:t>a*x*x </a:t>
            </a:r>
            <a:r>
              <a:rPr sz="2650" b="0" spc="-10" dirty="0">
                <a:latin typeface="Bookman Old Style"/>
                <a:cs typeface="Bookman Old Style"/>
              </a:rPr>
              <a:t>+ </a:t>
            </a:r>
            <a:r>
              <a:rPr sz="2650" b="0" spc="-40" dirty="0">
                <a:latin typeface="Bookman Old Style"/>
                <a:cs typeface="Bookman Old Style"/>
              </a:rPr>
              <a:t>b*x +</a:t>
            </a:r>
            <a:r>
              <a:rPr sz="2650" b="0" spc="-300" dirty="0">
                <a:latin typeface="Bookman Old Style"/>
                <a:cs typeface="Bookman Old Style"/>
              </a:rPr>
              <a:t> </a:t>
            </a:r>
            <a:r>
              <a:rPr sz="2650" b="0" spc="-185" dirty="0">
                <a:latin typeface="Bookman Old Style"/>
                <a:cs typeface="Bookman Old Style"/>
              </a:rPr>
              <a:t>c;</a:t>
            </a:r>
            <a:endParaRPr sz="2650">
              <a:latin typeface="Bookman Old Style"/>
              <a:cs typeface="Bookman Old Style"/>
            </a:endParaRPr>
          </a:p>
          <a:p>
            <a:pPr>
              <a:lnSpc>
                <a:spcPct val="100000"/>
              </a:lnSpc>
              <a:spcBef>
                <a:spcPts val="40"/>
              </a:spcBef>
            </a:pPr>
            <a:endParaRPr sz="3800">
              <a:latin typeface="Bookman Old Style"/>
              <a:cs typeface="Bookman Old Style"/>
            </a:endParaRPr>
          </a:p>
          <a:p>
            <a:pPr marL="327025">
              <a:lnSpc>
                <a:spcPct val="100000"/>
              </a:lnSpc>
            </a:pPr>
            <a:r>
              <a:rPr sz="2600" b="0" spc="-10" dirty="0">
                <a:latin typeface="Bookman Old Style"/>
                <a:cs typeface="Bookman Old Style"/>
              </a:rPr>
              <a:t>Very </a:t>
            </a:r>
            <a:r>
              <a:rPr sz="2600" b="0" spc="-75" dirty="0">
                <a:latin typeface="Bookman Old Style"/>
                <a:cs typeface="Bookman Old Style"/>
              </a:rPr>
              <a:t>rich </a:t>
            </a:r>
            <a:r>
              <a:rPr sz="2600" b="0" spc="-95" dirty="0">
                <a:latin typeface="Bookman Old Style"/>
                <a:cs typeface="Bookman Old Style"/>
              </a:rPr>
              <a:t>set </a:t>
            </a:r>
            <a:r>
              <a:rPr sz="2600" b="0" spc="-65" dirty="0">
                <a:latin typeface="Bookman Old Style"/>
                <a:cs typeface="Bookman Old Style"/>
              </a:rPr>
              <a:t>of</a:t>
            </a:r>
            <a:r>
              <a:rPr sz="2600" b="0" spc="195" dirty="0">
                <a:latin typeface="Bookman Old Style"/>
                <a:cs typeface="Bookman Old Style"/>
              </a:rPr>
              <a:t> </a:t>
            </a:r>
            <a:r>
              <a:rPr sz="2600" b="0" spc="-105" dirty="0">
                <a:latin typeface="Bookman Old Style"/>
                <a:cs typeface="Bookman Old Style"/>
              </a:rPr>
              <a:t>expressions</a:t>
            </a:r>
            <a:endParaRPr sz="2600">
              <a:latin typeface="Bookman Old Style"/>
              <a:cs typeface="Bookman Old Style"/>
            </a:endParaRPr>
          </a:p>
          <a:p>
            <a:pPr marL="334645" marR="388620" indent="-8255">
              <a:lnSpc>
                <a:spcPts val="3180"/>
              </a:lnSpc>
              <a:spcBef>
                <a:spcPts val="810"/>
              </a:spcBef>
            </a:pPr>
            <a:r>
              <a:rPr sz="2700" b="0" spc="-85" dirty="0">
                <a:latin typeface="Bookman Old Style"/>
                <a:cs typeface="Bookman Old Style"/>
              </a:rPr>
              <a:t>Able </a:t>
            </a:r>
            <a:r>
              <a:rPr sz="2700" b="0" spc="-114" dirty="0">
                <a:latin typeface="Bookman Old Style"/>
                <a:cs typeface="Bookman Old Style"/>
              </a:rPr>
              <a:t>to </a:t>
            </a:r>
            <a:r>
              <a:rPr sz="2700" b="0" spc="-135" dirty="0">
                <a:latin typeface="Bookman Old Style"/>
                <a:cs typeface="Bookman Old Style"/>
              </a:rPr>
              <a:t>deal </a:t>
            </a:r>
            <a:r>
              <a:rPr sz="2700" b="0" spc="-100" dirty="0">
                <a:latin typeface="Bookman Old Style"/>
                <a:cs typeface="Bookman Old Style"/>
              </a:rPr>
              <a:t>with </a:t>
            </a:r>
            <a:r>
              <a:rPr sz="2700" b="0" spc="-110" dirty="0">
                <a:latin typeface="Bookman Old Style"/>
                <a:cs typeface="Bookman Old Style"/>
              </a:rPr>
              <a:t>arithmetic </a:t>
            </a:r>
            <a:r>
              <a:rPr sz="2700" b="0" spc="-215" dirty="0">
                <a:latin typeface="Bookman Old Style"/>
                <a:cs typeface="Bookman Old Style"/>
              </a:rPr>
              <a:t>and </a:t>
            </a:r>
            <a:r>
              <a:rPr sz="2700" b="0" spc="-85" dirty="0">
                <a:latin typeface="Bookman Old Style"/>
                <a:cs typeface="Bookman Old Style"/>
              </a:rPr>
              <a:t>bit  </a:t>
            </a:r>
            <a:r>
              <a:rPr sz="2700" b="0" spc="-150" dirty="0">
                <a:latin typeface="Bookman Old Style"/>
                <a:cs typeface="Bookman Old Style"/>
              </a:rPr>
              <a:t>manipulation</a:t>
            </a:r>
            <a:endParaRPr sz="2700">
              <a:latin typeface="Bookman Old Style"/>
              <a:cs typeface="Bookman Old Style"/>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98648" y="336591"/>
            <a:ext cx="5332095" cy="556895"/>
          </a:xfrm>
          <a:prstGeom prst="rect">
            <a:avLst/>
          </a:prstGeom>
        </p:spPr>
        <p:txBody>
          <a:bodyPr vert="horz" wrap="square" lIns="0" tIns="17145" rIns="0" bIns="0" rtlCol="0">
            <a:spAutoFit/>
          </a:bodyPr>
          <a:lstStyle/>
          <a:p>
            <a:pPr marL="12700">
              <a:lnSpc>
                <a:spcPct val="100000"/>
              </a:lnSpc>
              <a:spcBef>
                <a:spcPts val="135"/>
              </a:spcBef>
            </a:pPr>
            <a:r>
              <a:rPr lang="en-US" sz="3450" b="0" spc="-250" dirty="0" smtClean="0">
                <a:solidFill>
                  <a:srgbClr val="11AAE6"/>
                </a:solidFill>
                <a:latin typeface="Bookman Old Style"/>
                <a:cs typeface="Bookman Old Style"/>
              </a:rPr>
              <a:t>TERMS IN EXPRESSION</a:t>
            </a:r>
            <a:endParaRPr sz="3450">
              <a:latin typeface="Bookman Old Style"/>
              <a:cs typeface="Bookman Old Style"/>
            </a:endParaRPr>
          </a:p>
        </p:txBody>
      </p:sp>
      <p:sp>
        <p:nvSpPr>
          <p:cNvPr id="4" name="object 4"/>
          <p:cNvSpPr txBox="1"/>
          <p:nvPr/>
        </p:nvSpPr>
        <p:spPr>
          <a:xfrm>
            <a:off x="1204981" y="1789102"/>
            <a:ext cx="7265034" cy="431800"/>
          </a:xfrm>
          <a:prstGeom prst="rect">
            <a:avLst/>
          </a:prstGeom>
        </p:spPr>
        <p:txBody>
          <a:bodyPr vert="horz" wrap="square" lIns="0" tIns="13970" rIns="0" bIns="0" rtlCol="0">
            <a:spAutoFit/>
          </a:bodyPr>
          <a:lstStyle/>
          <a:p>
            <a:pPr marL="12700">
              <a:lnSpc>
                <a:spcPct val="100000"/>
              </a:lnSpc>
              <a:spcBef>
                <a:spcPts val="110"/>
              </a:spcBef>
            </a:pPr>
            <a:r>
              <a:rPr sz="2650" b="0" spc="-70" dirty="0">
                <a:solidFill>
                  <a:srgbClr val="F60500"/>
                </a:solidFill>
                <a:latin typeface="Bookman Old Style"/>
                <a:cs typeface="Bookman Old Style"/>
              </a:rPr>
              <a:t>Evaluating </a:t>
            </a:r>
            <a:r>
              <a:rPr sz="2650" b="0" spc="-180" dirty="0">
                <a:solidFill>
                  <a:srgbClr val="E40A0A"/>
                </a:solidFill>
                <a:latin typeface="Bookman Old Style"/>
                <a:cs typeface="Bookman Old Style"/>
              </a:rPr>
              <a:t>an </a:t>
            </a:r>
            <a:r>
              <a:rPr sz="2650" b="0" spc="-120" dirty="0">
                <a:solidFill>
                  <a:srgbClr val="E60E0F"/>
                </a:solidFill>
                <a:latin typeface="Bookman Old Style"/>
                <a:cs typeface="Bookman Old Style"/>
              </a:rPr>
              <a:t>expression </a:t>
            </a:r>
            <a:r>
              <a:rPr sz="2650" b="0" spc="-80" dirty="0">
                <a:solidFill>
                  <a:srgbClr val="DF0A0C"/>
                </a:solidFill>
                <a:latin typeface="Bookman Old Style"/>
                <a:cs typeface="Bookman Old Style"/>
              </a:rPr>
              <a:t>often </a:t>
            </a:r>
            <a:r>
              <a:rPr sz="2650" b="0" spc="-155" dirty="0">
                <a:solidFill>
                  <a:srgbClr val="EF0703"/>
                </a:solidFill>
                <a:latin typeface="Bookman Old Style"/>
                <a:cs typeface="Bookman Old Style"/>
              </a:rPr>
              <a:t>has</a:t>
            </a:r>
            <a:r>
              <a:rPr sz="2650" b="0" spc="65" dirty="0">
                <a:solidFill>
                  <a:srgbClr val="EF0703"/>
                </a:solidFill>
                <a:latin typeface="Bookman Old Style"/>
                <a:cs typeface="Bookman Old Style"/>
              </a:rPr>
              <a:t> </a:t>
            </a:r>
            <a:r>
              <a:rPr sz="2650" b="0" spc="-105" dirty="0">
                <a:solidFill>
                  <a:srgbClr val="DB0F0A"/>
                </a:solidFill>
                <a:latin typeface="Bookman Old Style"/>
                <a:cs typeface="Bookman Old Style"/>
              </a:rPr>
              <a:t>side-effects</a:t>
            </a:r>
            <a:endParaRPr sz="2650">
              <a:latin typeface="Bookman Old Style"/>
              <a:cs typeface="Bookman Old Style"/>
            </a:endParaRPr>
          </a:p>
        </p:txBody>
      </p:sp>
      <p:sp>
        <p:nvSpPr>
          <p:cNvPr id="5" name="object 5"/>
          <p:cNvSpPr txBox="1"/>
          <p:nvPr/>
        </p:nvSpPr>
        <p:spPr>
          <a:xfrm>
            <a:off x="3913126" y="2204806"/>
            <a:ext cx="5167374" cy="2473241"/>
          </a:xfrm>
          <a:prstGeom prst="rect">
            <a:avLst/>
          </a:prstGeom>
        </p:spPr>
        <p:txBody>
          <a:bodyPr vert="horz" wrap="square" lIns="0" tIns="6985" rIns="0" bIns="0" rtlCol="0">
            <a:spAutoFit/>
          </a:bodyPr>
          <a:lstStyle/>
          <a:p>
            <a:pPr marL="12700" marR="5080" indent="2540">
              <a:lnSpc>
                <a:spcPct val="120600"/>
              </a:lnSpc>
              <a:spcBef>
                <a:spcPts val="55"/>
              </a:spcBef>
            </a:pPr>
            <a:r>
              <a:rPr sz="2650" b="0" spc="-100" dirty="0">
                <a:solidFill>
                  <a:srgbClr val="5D5D5D"/>
                </a:solidFill>
                <a:latin typeface="Bookman Old Style"/>
                <a:cs typeface="Bookman Old Style"/>
              </a:rPr>
              <a:t>increment </a:t>
            </a:r>
            <a:r>
              <a:rPr sz="2650" b="0" spc="-240" dirty="0">
                <a:solidFill>
                  <a:srgbClr val="5E5E5E"/>
                </a:solidFill>
                <a:latin typeface="Bookman Old Style"/>
                <a:cs typeface="Bookman Old Style"/>
              </a:rPr>
              <a:t>a </a:t>
            </a:r>
            <a:r>
              <a:rPr sz="2650" b="0" spc="-85">
                <a:solidFill>
                  <a:srgbClr val="5B5B5B"/>
                </a:solidFill>
                <a:latin typeface="Bookman Old Style"/>
                <a:cs typeface="Bookman Old Style"/>
              </a:rPr>
              <a:t>afterwards  </a:t>
            </a:r>
            <a:endParaRPr lang="en-US" sz="2650" b="0" spc="-85" dirty="0" smtClean="0">
              <a:solidFill>
                <a:srgbClr val="5B5B5B"/>
              </a:solidFill>
              <a:latin typeface="Bookman Old Style"/>
              <a:cs typeface="Bookman Old Style"/>
            </a:endParaRPr>
          </a:p>
          <a:p>
            <a:pPr marL="12700" marR="5080" indent="2540">
              <a:lnSpc>
                <a:spcPct val="120600"/>
              </a:lnSpc>
              <a:spcBef>
                <a:spcPts val="55"/>
              </a:spcBef>
            </a:pPr>
            <a:r>
              <a:rPr sz="2650" b="0" spc="-130" smtClean="0">
                <a:solidFill>
                  <a:srgbClr val="5D5D5D"/>
                </a:solidFill>
                <a:latin typeface="Bookman Old Style"/>
                <a:cs typeface="Bookman Old Style"/>
              </a:rPr>
              <a:t>changes </a:t>
            </a:r>
            <a:r>
              <a:rPr sz="2650" b="0" spc="-110" dirty="0">
                <a:solidFill>
                  <a:srgbClr val="5B5B5B"/>
                </a:solidFill>
                <a:latin typeface="Bookman Old Style"/>
                <a:cs typeface="Bookman Old Style"/>
              </a:rPr>
              <a:t>the </a:t>
            </a:r>
            <a:r>
              <a:rPr sz="2650" b="0" spc="-120" dirty="0">
                <a:solidFill>
                  <a:srgbClr val="595959"/>
                </a:solidFill>
                <a:latin typeface="Bookman Old Style"/>
                <a:cs typeface="Bookman Old Style"/>
              </a:rPr>
              <a:t>value </a:t>
            </a:r>
            <a:r>
              <a:rPr sz="2650" b="0" spc="-130" dirty="0">
                <a:solidFill>
                  <a:srgbClr val="5D5D5D"/>
                </a:solidFill>
                <a:latin typeface="Bookman Old Style"/>
                <a:cs typeface="Bookman Old Style"/>
              </a:rPr>
              <a:t>of </a:t>
            </a:r>
            <a:r>
              <a:rPr sz="2650" b="0" spc="-240">
                <a:solidFill>
                  <a:srgbClr val="5E5E5E"/>
                </a:solidFill>
                <a:latin typeface="Bookman Old Style"/>
                <a:cs typeface="Bookman Old Style"/>
              </a:rPr>
              <a:t>a  </a:t>
            </a:r>
            <a:endParaRPr lang="en-US" sz="2650" b="0" spc="-240" dirty="0" smtClean="0">
              <a:solidFill>
                <a:srgbClr val="5E5E5E"/>
              </a:solidFill>
              <a:latin typeface="Bookman Old Style"/>
              <a:cs typeface="Bookman Old Style"/>
            </a:endParaRPr>
          </a:p>
          <a:p>
            <a:pPr marL="12700" marR="5080" indent="2540">
              <a:lnSpc>
                <a:spcPct val="120600"/>
              </a:lnSpc>
              <a:spcBef>
                <a:spcPts val="55"/>
              </a:spcBef>
            </a:pPr>
            <a:r>
              <a:rPr sz="2650" b="0" spc="-120" smtClean="0">
                <a:solidFill>
                  <a:srgbClr val="595959"/>
                </a:solidFill>
                <a:latin typeface="Bookman Old Style"/>
                <a:cs typeface="Bookman Old Style"/>
              </a:rPr>
              <a:t>function </a:t>
            </a:r>
            <a:r>
              <a:rPr sz="2650" b="0" spc="-100" dirty="0">
                <a:solidFill>
                  <a:srgbClr val="5D5D5D"/>
                </a:solidFill>
                <a:latin typeface="Bookman Old Style"/>
                <a:cs typeface="Bookman Old Style"/>
              </a:rPr>
              <a:t>foo </a:t>
            </a:r>
            <a:r>
              <a:rPr sz="2650" b="0" spc="-160" dirty="0">
                <a:solidFill>
                  <a:srgbClr val="595959"/>
                </a:solidFill>
                <a:latin typeface="Bookman Old Style"/>
                <a:cs typeface="Bookman Old Style"/>
              </a:rPr>
              <a:t>may </a:t>
            </a:r>
            <a:r>
              <a:rPr sz="2650" b="0" spc="-105">
                <a:solidFill>
                  <a:srgbClr val="5D5D5D"/>
                </a:solidFill>
                <a:latin typeface="Bookman Old Style"/>
                <a:cs typeface="Bookman Old Style"/>
              </a:rPr>
              <a:t>have</a:t>
            </a:r>
            <a:r>
              <a:rPr sz="2650" b="0" spc="560">
                <a:solidFill>
                  <a:srgbClr val="5D5D5D"/>
                </a:solidFill>
                <a:latin typeface="Bookman Old Style"/>
                <a:cs typeface="Bookman Old Style"/>
              </a:rPr>
              <a:t> </a:t>
            </a:r>
            <a:r>
              <a:rPr sz="2650" b="0" spc="-145" smtClean="0">
                <a:solidFill>
                  <a:srgbClr val="595959"/>
                </a:solidFill>
                <a:latin typeface="Bookman Old Style"/>
                <a:cs typeface="Bookman Old Style"/>
              </a:rPr>
              <a:t>side-</a:t>
            </a:r>
            <a:r>
              <a:rPr lang="en-US" sz="2650" b="0" spc="-145" dirty="0" smtClean="0">
                <a:solidFill>
                  <a:srgbClr val="595959"/>
                </a:solidFill>
                <a:latin typeface="Bookman Old Style"/>
                <a:cs typeface="Bookman Old Style"/>
              </a:rPr>
              <a:t> </a:t>
            </a:r>
            <a:r>
              <a:rPr lang="en-US" sz="2650" spc="-90" dirty="0" smtClean="0">
                <a:solidFill>
                  <a:srgbClr val="595959"/>
                </a:solidFill>
                <a:latin typeface="Bookman Old Style"/>
                <a:cs typeface="Bookman Old Style"/>
              </a:rPr>
              <a:t>effects</a:t>
            </a:r>
            <a:endParaRPr lang="en-US" sz="2650" dirty="0" smtClean="0">
              <a:latin typeface="Bookman Old Style"/>
              <a:cs typeface="Bookman Old Style"/>
            </a:endParaRPr>
          </a:p>
          <a:p>
            <a:pPr marL="12700" marR="5080" indent="2540">
              <a:lnSpc>
                <a:spcPct val="120600"/>
              </a:lnSpc>
              <a:spcBef>
                <a:spcPts val="55"/>
              </a:spcBef>
            </a:pPr>
            <a:endParaRPr sz="2650">
              <a:latin typeface="Bookman Old Style"/>
              <a:cs typeface="Bookman Old Style"/>
            </a:endParaRPr>
          </a:p>
        </p:txBody>
      </p:sp>
      <p:sp>
        <p:nvSpPr>
          <p:cNvPr id="6" name="object 6"/>
          <p:cNvSpPr txBox="1"/>
          <p:nvPr/>
        </p:nvSpPr>
        <p:spPr>
          <a:xfrm>
            <a:off x="903011" y="2204806"/>
            <a:ext cx="1294765" cy="1480277"/>
          </a:xfrm>
          <a:prstGeom prst="rect">
            <a:avLst/>
          </a:prstGeom>
        </p:spPr>
        <p:txBody>
          <a:bodyPr vert="horz" wrap="square" lIns="0" tIns="12065" rIns="0" bIns="0" rtlCol="0">
            <a:spAutoFit/>
          </a:bodyPr>
          <a:lstStyle/>
          <a:p>
            <a:pPr marL="12700" marR="522605">
              <a:lnSpc>
                <a:spcPct val="119400"/>
              </a:lnSpc>
              <a:spcBef>
                <a:spcPts val="95"/>
              </a:spcBef>
              <a:tabLst>
                <a:tab pos="581025" algn="l"/>
              </a:tabLst>
            </a:pPr>
            <a:r>
              <a:rPr sz="2650" b="0" spc="-30" dirty="0">
                <a:latin typeface="Bookman Old Style"/>
                <a:cs typeface="Bookman Old Style"/>
              </a:rPr>
              <a:t>a++  </a:t>
            </a:r>
            <a:r>
              <a:rPr sz="2650" b="0" spc="-240" dirty="0">
                <a:latin typeface="Bookman Old Style"/>
                <a:cs typeface="Bookman Old Style"/>
              </a:rPr>
              <a:t>a</a:t>
            </a:r>
            <a:r>
              <a:rPr sz="2650" b="0" spc="-20" dirty="0">
                <a:latin typeface="Bookman Old Style"/>
                <a:cs typeface="Bookman Old Style"/>
              </a:rPr>
              <a:t> </a:t>
            </a:r>
            <a:r>
              <a:rPr sz="2650" b="0" spc="-170" dirty="0">
                <a:latin typeface="Bookman Old Style"/>
                <a:cs typeface="Bookman Old Style"/>
              </a:rPr>
              <a:t>-</a:t>
            </a:r>
            <a:r>
              <a:rPr sz="2650" b="0" dirty="0">
                <a:latin typeface="Bookman Old Style"/>
                <a:cs typeface="Bookman Old Style"/>
              </a:rPr>
              <a:t>	</a:t>
            </a:r>
            <a:r>
              <a:rPr sz="2650" b="0" spc="-210" dirty="0">
                <a:latin typeface="Bookman Old Style"/>
                <a:cs typeface="Bookman Old Style"/>
              </a:rPr>
              <a:t>5</a:t>
            </a:r>
            <a:endParaRPr sz="2650">
              <a:latin typeface="Bookman Old Style"/>
              <a:cs typeface="Bookman Old Style"/>
            </a:endParaRPr>
          </a:p>
          <a:p>
            <a:pPr marL="316865" marR="5080" indent="-304800">
              <a:lnSpc>
                <a:spcPct val="100000"/>
              </a:lnSpc>
              <a:spcBef>
                <a:spcPts val="695"/>
              </a:spcBef>
              <a:tabLst>
                <a:tab pos="584835" algn="l"/>
              </a:tabLst>
            </a:pPr>
            <a:r>
              <a:rPr sz="2650" b="0" spc="-240" dirty="0">
                <a:latin typeface="Bookman Old Style"/>
                <a:cs typeface="Bookman Old Style"/>
              </a:rPr>
              <a:t>a</a:t>
            </a:r>
            <a:r>
              <a:rPr sz="2650" b="0" spc="-15" dirty="0">
                <a:latin typeface="Bookman Old Style"/>
                <a:cs typeface="Bookman Old Style"/>
              </a:rPr>
              <a:t> </a:t>
            </a:r>
            <a:r>
              <a:rPr sz="2650" b="0" spc="-170" dirty="0">
                <a:latin typeface="Bookman Old Style"/>
                <a:cs typeface="Bookman Old Style"/>
              </a:rPr>
              <a:t>-</a:t>
            </a:r>
            <a:r>
              <a:rPr sz="2650" b="0" spc="-170">
                <a:latin typeface="Bookman Old Style"/>
                <a:cs typeface="Bookman Old Style"/>
              </a:rPr>
              <a:t>	</a:t>
            </a:r>
            <a:r>
              <a:rPr sz="2650" b="0" spc="-95" smtClean="0">
                <a:latin typeface="Bookman Old Style"/>
                <a:cs typeface="Bookman Old Style"/>
              </a:rPr>
              <a:t>foo</a:t>
            </a:r>
            <a:r>
              <a:rPr lang="en-US" sz="2650" b="0" spc="-95" dirty="0" smtClean="0">
                <a:latin typeface="Bookman Old Style"/>
                <a:cs typeface="Bookman Old Style"/>
              </a:rPr>
              <a:t>()</a:t>
            </a:r>
            <a:endParaRPr sz="2650">
              <a:latin typeface="Bookman Old Style"/>
              <a:cs typeface="Bookman Old Style"/>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551124" y="336591"/>
            <a:ext cx="4686935" cy="556895"/>
          </a:xfrm>
          <a:prstGeom prst="rect">
            <a:avLst/>
          </a:prstGeom>
        </p:spPr>
        <p:txBody>
          <a:bodyPr vert="horz" wrap="square" lIns="0" tIns="17145" rIns="0" bIns="0" rtlCol="0">
            <a:spAutoFit/>
          </a:bodyPr>
          <a:lstStyle/>
          <a:p>
            <a:pPr marL="12700">
              <a:lnSpc>
                <a:spcPct val="100000"/>
              </a:lnSpc>
              <a:spcBef>
                <a:spcPts val="135"/>
              </a:spcBef>
              <a:tabLst>
                <a:tab pos="1476375" algn="l"/>
              </a:tabLst>
            </a:pPr>
            <a:r>
              <a:rPr lang="en-US" sz="3450" b="0" spc="-305" dirty="0" smtClean="0">
                <a:solidFill>
                  <a:srgbClr val="15A7DF"/>
                </a:solidFill>
                <a:latin typeface="Bookman Old Style"/>
                <a:cs typeface="Bookman Old Style"/>
              </a:rPr>
              <a:t>TYPE CASTING</a:t>
            </a:r>
            <a:endParaRPr sz="3450">
              <a:latin typeface="Bookman Old Style"/>
              <a:cs typeface="Bookman Old Style"/>
            </a:endParaRPr>
          </a:p>
        </p:txBody>
      </p:sp>
      <p:pic>
        <p:nvPicPr>
          <p:cNvPr id="5122" name="Picture 2"/>
          <p:cNvPicPr>
            <a:picLocks noChangeAspect="1" noChangeArrowheads="1"/>
          </p:cNvPicPr>
          <p:nvPr/>
        </p:nvPicPr>
        <p:blipFill>
          <a:blip r:embed="rId2"/>
          <a:srcRect/>
          <a:stretch>
            <a:fillRect/>
          </a:stretch>
        </p:blipFill>
        <p:spPr bwMode="auto">
          <a:xfrm>
            <a:off x="822325" y="1073150"/>
            <a:ext cx="904875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6903" y="324292"/>
            <a:ext cx="7565390" cy="571500"/>
          </a:xfrm>
          <a:prstGeom prst="rect">
            <a:avLst/>
          </a:prstGeom>
        </p:spPr>
        <p:txBody>
          <a:bodyPr vert="horz" wrap="square" lIns="0" tIns="16510" rIns="0" bIns="0" rtlCol="0">
            <a:spAutoFit/>
          </a:bodyPr>
          <a:lstStyle/>
          <a:p>
            <a:pPr marL="12700">
              <a:lnSpc>
                <a:spcPct val="100000"/>
              </a:lnSpc>
              <a:spcBef>
                <a:spcPts val="130"/>
              </a:spcBef>
            </a:pPr>
            <a:r>
              <a:rPr sz="3550" b="0" spc="114">
                <a:solidFill>
                  <a:srgbClr val="01AFEB"/>
                </a:solidFill>
                <a:latin typeface="Bookman Old Style"/>
                <a:cs typeface="Bookman Old Style"/>
              </a:rPr>
              <a:t>IMPLICIT </a:t>
            </a:r>
            <a:r>
              <a:rPr sz="3550" b="0" spc="-215" smtClean="0">
                <a:solidFill>
                  <a:srgbClr val="08B3F2"/>
                </a:solidFill>
                <a:latin typeface="Bookman Old Style"/>
                <a:cs typeface="Bookman Old Style"/>
              </a:rPr>
              <a:t>CONVE</a:t>
            </a:r>
            <a:r>
              <a:rPr lang="en-US" sz="3550" b="0" spc="-215" dirty="0" smtClean="0">
                <a:solidFill>
                  <a:srgbClr val="08B3F2"/>
                </a:solidFill>
                <a:latin typeface="Bookman Old Style"/>
                <a:cs typeface="Bookman Old Style"/>
              </a:rPr>
              <a:t>R</a:t>
            </a:r>
            <a:r>
              <a:rPr sz="3550" b="0" spc="-215" smtClean="0">
                <a:solidFill>
                  <a:srgbClr val="08B3F2"/>
                </a:solidFill>
                <a:latin typeface="Bookman Old Style"/>
                <a:cs typeface="Bookman Old Style"/>
              </a:rPr>
              <a:t>SION</a:t>
            </a:r>
            <a:r>
              <a:rPr sz="3550" b="0" spc="505" smtClean="0">
                <a:solidFill>
                  <a:srgbClr val="08B3F2"/>
                </a:solidFill>
                <a:latin typeface="Bookman Old Style"/>
                <a:cs typeface="Bookman Old Style"/>
              </a:rPr>
              <a:t> </a:t>
            </a:r>
            <a:r>
              <a:rPr lang="en-US" sz="3550" b="0" spc="-165" dirty="0" smtClean="0">
                <a:solidFill>
                  <a:srgbClr val="0CAEEB"/>
                </a:solidFill>
                <a:latin typeface="Bookman Old Style"/>
                <a:cs typeface="Bookman Old Style"/>
              </a:rPr>
              <a:t>EXAMPLE</a:t>
            </a:r>
            <a:endParaRPr sz="3550">
              <a:latin typeface="Bookman Old Style"/>
              <a:cs typeface="Bookman Old Style"/>
            </a:endParaRPr>
          </a:p>
        </p:txBody>
      </p:sp>
      <p:sp>
        <p:nvSpPr>
          <p:cNvPr id="3" name="object 3"/>
          <p:cNvSpPr txBox="1"/>
          <p:nvPr/>
        </p:nvSpPr>
        <p:spPr>
          <a:xfrm>
            <a:off x="850900" y="1339850"/>
            <a:ext cx="9138920" cy="5947334"/>
          </a:xfrm>
          <a:prstGeom prst="rect">
            <a:avLst/>
          </a:prstGeom>
        </p:spPr>
        <p:txBody>
          <a:bodyPr vert="horz" wrap="square" lIns="0" tIns="17145" rIns="0" bIns="0" rtlCol="0">
            <a:spAutoFit/>
          </a:bodyPr>
          <a:lstStyle/>
          <a:p>
            <a:pPr marL="12700" marR="6263640" algn="just">
              <a:lnSpc>
                <a:spcPct val="120600"/>
              </a:lnSpc>
              <a:spcBef>
                <a:spcPts val="135"/>
              </a:spcBef>
            </a:pPr>
            <a:r>
              <a:rPr sz="2650" b="0" spc="-70" dirty="0">
                <a:latin typeface="Bookman Old Style"/>
                <a:cs typeface="Bookman Old Style"/>
              </a:rPr>
              <a:t>#include&lt;stdio.h&gt;  </a:t>
            </a:r>
            <a:r>
              <a:rPr sz="2650" b="0" spc="-85" dirty="0">
                <a:latin typeface="Bookman Old Style"/>
                <a:cs typeface="Bookman Old Style"/>
              </a:rPr>
              <a:t>#include&lt;conio.h&gt;  </a:t>
            </a:r>
            <a:r>
              <a:rPr sz="2650" b="0" spc="-100" dirty="0">
                <a:latin typeface="Bookman Old Style"/>
                <a:cs typeface="Bookman Old Style"/>
              </a:rPr>
              <a:t>void</a:t>
            </a:r>
            <a:r>
              <a:rPr sz="2650" b="0" spc="114" dirty="0">
                <a:latin typeface="Bookman Old Style"/>
                <a:cs typeface="Bookman Old Style"/>
              </a:rPr>
              <a:t> </a:t>
            </a:r>
            <a:r>
              <a:rPr sz="2650" b="0" spc="-55" dirty="0">
                <a:latin typeface="Bookman Old Style"/>
                <a:cs typeface="Bookman Old Style"/>
              </a:rPr>
              <a:t>main()</a:t>
            </a:r>
            <a:endParaRPr sz="2650">
              <a:latin typeface="Bookman Old Style"/>
              <a:cs typeface="Bookman Old Style"/>
            </a:endParaRPr>
          </a:p>
          <a:p>
            <a:pPr>
              <a:lnSpc>
                <a:spcPct val="100000"/>
              </a:lnSpc>
              <a:spcBef>
                <a:spcPts val="35"/>
              </a:spcBef>
            </a:pPr>
            <a:r>
              <a:rPr lang="en-US" sz="3150" dirty="0" smtClean="0">
                <a:latin typeface="Bookman Old Style"/>
                <a:cs typeface="Bookman Old Style"/>
              </a:rPr>
              <a:t>{</a:t>
            </a:r>
            <a:endParaRPr sz="3150">
              <a:latin typeface="Bookman Old Style"/>
              <a:cs typeface="Bookman Old Style"/>
            </a:endParaRPr>
          </a:p>
          <a:p>
            <a:pPr marL="608965" marR="7114540" indent="1905">
              <a:lnSpc>
                <a:spcPct val="121800"/>
              </a:lnSpc>
              <a:tabLst>
                <a:tab pos="1460500" algn="l"/>
              </a:tabLst>
            </a:pPr>
            <a:r>
              <a:rPr sz="2700" b="0" spc="-85" dirty="0">
                <a:latin typeface="Bookman Old Style"/>
                <a:cs typeface="Bookman Old Style"/>
              </a:rPr>
              <a:t>int</a:t>
            </a:r>
            <a:r>
              <a:rPr sz="2700" b="0" spc="20" dirty="0">
                <a:latin typeface="Bookman Old Style"/>
                <a:cs typeface="Bookman Old Style"/>
              </a:rPr>
              <a:t> </a:t>
            </a:r>
            <a:r>
              <a:rPr sz="2700" b="0" spc="10" dirty="0">
                <a:latin typeface="Bookman Old Style"/>
                <a:cs typeface="Bookman Old Style"/>
              </a:rPr>
              <a:t>i	</a:t>
            </a:r>
            <a:r>
              <a:rPr sz="2700" b="0" spc="-225" dirty="0">
                <a:latin typeface="Bookman Old Style"/>
                <a:cs typeface="Bookman Old Style"/>
              </a:rPr>
              <a:t>20;  </a:t>
            </a:r>
            <a:r>
              <a:rPr sz="2650" b="0" spc="-160" dirty="0">
                <a:latin typeface="Bookman Old Style"/>
                <a:cs typeface="Bookman Old Style"/>
              </a:rPr>
              <a:t>double </a:t>
            </a:r>
            <a:r>
              <a:rPr sz="2650" b="0" spc="-140" dirty="0">
                <a:latin typeface="Bookman Old Style"/>
                <a:cs typeface="Bookman Old Style"/>
              </a:rPr>
              <a:t>p;  </a:t>
            </a:r>
            <a:r>
              <a:rPr sz="2550" b="0" spc="-30" dirty="0">
                <a:latin typeface="Bookman Old Style"/>
                <a:cs typeface="Bookman Old Style"/>
              </a:rPr>
              <a:t>clrscr();</a:t>
            </a:r>
            <a:endParaRPr sz="2550">
              <a:latin typeface="Bookman Old Style"/>
              <a:cs typeface="Bookman Old Style"/>
            </a:endParaRPr>
          </a:p>
          <a:p>
            <a:pPr marL="611505" marR="3729990">
              <a:lnSpc>
                <a:spcPct val="122100"/>
              </a:lnSpc>
              <a:spcBef>
                <a:spcPts val="75"/>
              </a:spcBef>
              <a:tabLst>
                <a:tab pos="1014094" algn="l"/>
              </a:tabLst>
            </a:pPr>
            <a:r>
              <a:rPr lang="en-US" sz="2600" b="0" spc="-155" dirty="0" smtClean="0">
                <a:latin typeface="Bookman Old Style"/>
                <a:cs typeface="Bookman Old Style"/>
              </a:rPr>
              <a:t>p=</a:t>
            </a:r>
            <a:r>
              <a:rPr sz="2600" b="0" spc="-155" dirty="0">
                <a:latin typeface="Bookman Old Style"/>
                <a:cs typeface="Bookman Old Style"/>
              </a:rPr>
              <a:t>	</a:t>
            </a:r>
            <a:r>
              <a:rPr sz="2600" b="0" spc="-65" dirty="0">
                <a:latin typeface="Bookman Old Style"/>
                <a:cs typeface="Bookman Old Style"/>
              </a:rPr>
              <a:t>i; </a:t>
            </a:r>
            <a:r>
              <a:rPr sz="2600" i="1" spc="-595" dirty="0">
                <a:latin typeface="Cambria"/>
                <a:cs typeface="Cambria"/>
              </a:rPr>
              <a:t>//</a:t>
            </a:r>
            <a:r>
              <a:rPr sz="2600" i="1" spc="114" dirty="0">
                <a:latin typeface="Cambria"/>
                <a:cs typeface="Cambria"/>
              </a:rPr>
              <a:t> </a:t>
            </a:r>
            <a:r>
              <a:rPr sz="2600" b="0" spc="-100" dirty="0">
                <a:latin typeface="Bookman Old Style"/>
                <a:cs typeface="Bookman Old Style"/>
              </a:rPr>
              <a:t>’implicit </a:t>
            </a:r>
            <a:r>
              <a:rPr sz="2600" b="0" spc="-90" dirty="0">
                <a:latin typeface="Bookman Old Style"/>
                <a:cs typeface="Bookman Old Style"/>
              </a:rPr>
              <a:t>conversion  </a:t>
            </a:r>
            <a:r>
              <a:rPr sz="2600" b="0" spc="-10" dirty="0">
                <a:latin typeface="Bookman Old Style"/>
                <a:cs typeface="Bookman Old Style"/>
              </a:rPr>
              <a:t>printf(“implicit </a:t>
            </a:r>
            <a:r>
              <a:rPr sz="2600" b="0" spc="-65" dirty="0">
                <a:latin typeface="Bookman Old Style"/>
                <a:cs typeface="Bookman Old Style"/>
              </a:rPr>
              <a:t>value is </a:t>
            </a:r>
            <a:r>
              <a:rPr sz="2600" b="0" spc="-105" dirty="0">
                <a:latin typeface="Bookman Old Style"/>
                <a:cs typeface="Bookman Old Style"/>
              </a:rPr>
              <a:t>%d”,p</a:t>
            </a:r>
            <a:r>
              <a:rPr sz="2600" b="0" spc="-105">
                <a:latin typeface="Bookman Old Style"/>
                <a:cs typeface="Bookman Old Style"/>
              </a:rPr>
              <a:t>);  </a:t>
            </a:r>
            <a:r>
              <a:rPr sz="2650" b="0" spc="-155" smtClean="0">
                <a:latin typeface="Bookman Old Style"/>
                <a:cs typeface="Bookman Old Style"/>
              </a:rPr>
              <a:t>getch</a:t>
            </a:r>
            <a:r>
              <a:rPr lang="en-US" sz="2650" b="0" spc="-155" dirty="0" smtClean="0">
                <a:latin typeface="Bookman Old Style"/>
                <a:cs typeface="Bookman Old Style"/>
              </a:rPr>
              <a:t>()</a:t>
            </a:r>
            <a:r>
              <a:rPr sz="2650" b="0" spc="-155" smtClean="0">
                <a:latin typeface="Bookman Old Style"/>
                <a:cs typeface="Bookman Old Style"/>
              </a:rPr>
              <a:t>;</a:t>
            </a:r>
            <a:endParaRPr lang="en-US" sz="2650" b="0" spc="-155" dirty="0" smtClean="0">
              <a:latin typeface="Bookman Old Style"/>
              <a:cs typeface="Bookman Old Style"/>
            </a:endParaRPr>
          </a:p>
          <a:p>
            <a:pPr marL="611505" marR="3729990">
              <a:lnSpc>
                <a:spcPct val="122100"/>
              </a:lnSpc>
              <a:spcBef>
                <a:spcPts val="75"/>
              </a:spcBef>
              <a:tabLst>
                <a:tab pos="1014094" algn="l"/>
              </a:tabLst>
            </a:pPr>
            <a:r>
              <a:rPr lang="en-US" sz="2650" spc="-155" dirty="0" smtClean="0">
                <a:latin typeface="Bookman Old Style"/>
                <a:cs typeface="Bookman Old Style"/>
              </a:rPr>
              <a:t>}</a:t>
            </a:r>
            <a:endParaRPr sz="2650">
              <a:latin typeface="Bookman Old Style"/>
              <a:cs typeface="Bookman Old Style"/>
            </a:endParaRPr>
          </a:p>
          <a:p>
            <a:pPr marL="3064510">
              <a:lnSpc>
                <a:spcPct val="100000"/>
              </a:lnSpc>
              <a:spcBef>
                <a:spcPts val="615"/>
              </a:spcBef>
            </a:pPr>
            <a:r>
              <a:rPr sz="2650" b="0" spc="50" dirty="0">
                <a:solidFill>
                  <a:srgbClr val="F60508"/>
                </a:solidFill>
                <a:latin typeface="Bookman Old Style"/>
                <a:cs typeface="Bookman Old Style"/>
              </a:rPr>
              <a:t>Output </a:t>
            </a:r>
            <a:r>
              <a:rPr sz="2650" b="0" spc="-85" dirty="0">
                <a:solidFill>
                  <a:srgbClr val="FB0301"/>
                </a:solidFill>
                <a:latin typeface="Bookman Old Style"/>
                <a:cs typeface="Bookman Old Style"/>
              </a:rPr>
              <a:t>:-implicit </a:t>
            </a:r>
            <a:r>
              <a:rPr sz="2650" b="0" spc="-95" dirty="0">
                <a:solidFill>
                  <a:srgbClr val="E10A0F"/>
                </a:solidFill>
                <a:latin typeface="Bookman Old Style"/>
                <a:cs typeface="Bookman Old Style"/>
              </a:rPr>
              <a:t>value </a:t>
            </a:r>
            <a:r>
              <a:rPr sz="2650" b="0" spc="-75" dirty="0">
                <a:solidFill>
                  <a:srgbClr val="D10F0C"/>
                </a:solidFill>
                <a:latin typeface="Bookman Old Style"/>
                <a:cs typeface="Bookman Old Style"/>
              </a:rPr>
              <a:t>is</a:t>
            </a:r>
            <a:r>
              <a:rPr sz="2650" b="0" spc="-409" dirty="0">
                <a:solidFill>
                  <a:srgbClr val="D10F0C"/>
                </a:solidFill>
                <a:latin typeface="Bookman Old Style"/>
                <a:cs typeface="Bookman Old Style"/>
              </a:rPr>
              <a:t> </a:t>
            </a:r>
            <a:r>
              <a:rPr sz="2650" b="0" spc="-210">
                <a:solidFill>
                  <a:srgbClr val="E40A01"/>
                </a:solidFill>
                <a:latin typeface="Bookman Old Style"/>
                <a:cs typeface="Bookman Old Style"/>
              </a:rPr>
              <a:t>20</a:t>
            </a:r>
            <a:r>
              <a:rPr sz="2650" b="0" spc="-210" smtClean="0">
                <a:solidFill>
                  <a:srgbClr val="E40A01"/>
                </a:solidFill>
                <a:latin typeface="Bookman Old Style"/>
                <a:cs typeface="Bookman Old Style"/>
              </a:rPr>
              <a:t>.</a:t>
            </a:r>
            <a:endParaRPr sz="2650">
              <a:latin typeface="Bookman Old Style"/>
              <a:cs typeface="Bookman Old Style"/>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224077" y="5913847"/>
            <a:ext cx="248285" cy="0"/>
          </a:xfrm>
          <a:custGeom>
            <a:avLst/>
            <a:gdLst/>
            <a:ahLst/>
            <a:cxnLst/>
            <a:rect l="l" t="t" r="r" b="b"/>
            <a:pathLst>
              <a:path w="248284">
                <a:moveTo>
                  <a:pt x="0" y="0"/>
                </a:moveTo>
                <a:lnTo>
                  <a:pt x="247947" y="0"/>
                </a:lnTo>
              </a:path>
            </a:pathLst>
          </a:custGeom>
          <a:ln w="20662">
            <a:solidFill>
              <a:srgbClr val="1C1C1C"/>
            </a:solidFill>
          </a:ln>
        </p:spPr>
        <p:txBody>
          <a:bodyPr wrap="square" lIns="0" tIns="0" rIns="0" bIns="0" rtlCol="0"/>
          <a:lstStyle/>
          <a:p>
            <a:endParaRPr/>
          </a:p>
        </p:txBody>
      </p:sp>
      <p:sp>
        <p:nvSpPr>
          <p:cNvPr id="4" name="object 4"/>
          <p:cNvSpPr/>
          <p:nvPr/>
        </p:nvSpPr>
        <p:spPr>
          <a:xfrm>
            <a:off x="5111540" y="5913847"/>
            <a:ext cx="245110" cy="0"/>
          </a:xfrm>
          <a:custGeom>
            <a:avLst/>
            <a:gdLst/>
            <a:ahLst/>
            <a:cxnLst/>
            <a:rect l="l" t="t" r="r" b="b"/>
            <a:pathLst>
              <a:path w="245110">
                <a:moveTo>
                  <a:pt x="0" y="0"/>
                </a:moveTo>
                <a:lnTo>
                  <a:pt x="244995" y="0"/>
                </a:lnTo>
              </a:path>
            </a:pathLst>
          </a:custGeom>
          <a:ln w="20662">
            <a:solidFill>
              <a:srgbClr val="1C1C1C"/>
            </a:solidFill>
          </a:ln>
        </p:spPr>
        <p:txBody>
          <a:bodyPr wrap="square" lIns="0" tIns="0" rIns="0" bIns="0" rtlCol="0"/>
          <a:lstStyle/>
          <a:p>
            <a:endParaRPr/>
          </a:p>
        </p:txBody>
      </p:sp>
      <p:sp>
        <p:nvSpPr>
          <p:cNvPr id="6" name="object 6"/>
          <p:cNvSpPr txBox="1">
            <a:spLocks noGrp="1"/>
          </p:cNvSpPr>
          <p:nvPr>
            <p:ph type="title"/>
          </p:nvPr>
        </p:nvSpPr>
        <p:spPr>
          <a:xfrm>
            <a:off x="1395444" y="251728"/>
            <a:ext cx="7738109" cy="564515"/>
          </a:xfrm>
          <a:prstGeom prst="rect">
            <a:avLst/>
          </a:prstGeom>
        </p:spPr>
        <p:txBody>
          <a:bodyPr vert="horz" wrap="square" lIns="0" tIns="17145" rIns="0" bIns="0" rtlCol="0">
            <a:spAutoFit/>
          </a:bodyPr>
          <a:lstStyle/>
          <a:p>
            <a:pPr marL="12700">
              <a:lnSpc>
                <a:spcPct val="100000"/>
              </a:lnSpc>
              <a:spcBef>
                <a:spcPts val="135"/>
              </a:spcBef>
              <a:tabLst>
                <a:tab pos="4742180" algn="l"/>
              </a:tabLst>
            </a:pPr>
            <a:r>
              <a:rPr lang="en-US" sz="3500" spc="65" dirty="0" smtClean="0">
                <a:solidFill>
                  <a:srgbClr val="03AFF0"/>
                </a:solidFill>
              </a:rPr>
              <a:t>INPUT STATEMENT OF C PROGRAM</a:t>
            </a:r>
            <a:endParaRPr sz="3500"/>
          </a:p>
        </p:txBody>
      </p:sp>
      <p:sp>
        <p:nvSpPr>
          <p:cNvPr id="7" name="object 7"/>
          <p:cNvSpPr txBox="1"/>
          <p:nvPr/>
        </p:nvSpPr>
        <p:spPr>
          <a:xfrm>
            <a:off x="1197688" y="1185508"/>
            <a:ext cx="8249284" cy="5241290"/>
          </a:xfrm>
          <a:prstGeom prst="rect">
            <a:avLst/>
          </a:prstGeom>
        </p:spPr>
        <p:txBody>
          <a:bodyPr vert="horz" wrap="square" lIns="0" tIns="103505" rIns="0" bIns="0" rtlCol="0">
            <a:spAutoFit/>
          </a:bodyPr>
          <a:lstStyle/>
          <a:p>
            <a:pPr marL="20320">
              <a:lnSpc>
                <a:spcPct val="100000"/>
              </a:lnSpc>
              <a:spcBef>
                <a:spcPts val="815"/>
              </a:spcBef>
              <a:tabLst>
                <a:tab pos="1922145" algn="l"/>
              </a:tabLst>
            </a:pPr>
            <a:r>
              <a:rPr sz="2750" u="heavy" spc="235" dirty="0">
                <a:solidFill>
                  <a:srgbClr val="F90000"/>
                </a:solidFill>
                <a:uFill>
                  <a:solidFill>
                    <a:srgbClr val="A83838"/>
                  </a:solidFill>
                </a:uFill>
                <a:latin typeface="Times New Roman"/>
                <a:cs typeface="Times New Roman"/>
              </a:rPr>
              <a:t>Definition	</a:t>
            </a:r>
            <a:endParaRPr sz="2750">
              <a:latin typeface="Times New Roman"/>
              <a:cs typeface="Times New Roman"/>
            </a:endParaRPr>
          </a:p>
          <a:p>
            <a:pPr marL="615315" marR="12065" indent="-1270" algn="just">
              <a:lnSpc>
                <a:spcPct val="98300"/>
              </a:lnSpc>
              <a:spcBef>
                <a:spcPts val="655"/>
              </a:spcBef>
            </a:pPr>
            <a:r>
              <a:rPr sz="2250" spc="80" dirty="0">
                <a:latin typeface="Times New Roman"/>
                <a:cs typeface="Times New Roman"/>
              </a:rPr>
              <a:t>An </a:t>
            </a:r>
            <a:r>
              <a:rPr sz="2250" spc="265" dirty="0">
                <a:latin typeface="Times New Roman"/>
                <a:cs typeface="Times New Roman"/>
              </a:rPr>
              <a:t>input/output </a:t>
            </a:r>
            <a:r>
              <a:rPr sz="2250" spc="275" dirty="0">
                <a:latin typeface="Times New Roman"/>
                <a:cs typeface="Times New Roman"/>
              </a:rPr>
              <a:t>statement </a:t>
            </a:r>
            <a:r>
              <a:rPr sz="2250" spc="45" dirty="0">
                <a:latin typeface="Times New Roman"/>
                <a:cs typeface="Times New Roman"/>
              </a:rPr>
              <a:t>or </a:t>
            </a:r>
            <a:r>
              <a:rPr sz="2250" spc="-15" dirty="0">
                <a:latin typeface="Times New Roman"/>
                <a:cs typeface="Times New Roman"/>
              </a:rPr>
              <a:t>io </a:t>
            </a:r>
            <a:r>
              <a:rPr sz="2250" spc="275" dirty="0">
                <a:latin typeface="Times New Roman"/>
                <a:cs typeface="Times New Roman"/>
              </a:rPr>
              <a:t>statement </a:t>
            </a:r>
            <a:r>
              <a:rPr sz="2250" spc="215" dirty="0">
                <a:latin typeface="Times New Roman"/>
                <a:cs typeface="Times New Roman"/>
              </a:rPr>
              <a:t>is </a:t>
            </a:r>
            <a:r>
              <a:rPr sz="2250" spc="290" dirty="0">
                <a:latin typeface="Times New Roman"/>
                <a:cs typeface="Times New Roman"/>
              </a:rPr>
              <a:t>a </a:t>
            </a:r>
            <a:r>
              <a:rPr sz="2250" spc="95" dirty="0">
                <a:latin typeface="Times New Roman"/>
                <a:cs typeface="Times New Roman"/>
              </a:rPr>
              <a:t>portion  </a:t>
            </a:r>
            <a:r>
              <a:rPr sz="2250" spc="-60" dirty="0">
                <a:latin typeface="Times New Roman"/>
                <a:cs typeface="Times New Roman"/>
              </a:rPr>
              <a:t>of a </a:t>
            </a:r>
            <a:r>
              <a:rPr sz="2250" spc="110" dirty="0">
                <a:latin typeface="Times New Roman"/>
                <a:cs typeface="Times New Roman"/>
              </a:rPr>
              <a:t>program </a:t>
            </a:r>
            <a:r>
              <a:rPr sz="2250" spc="165" dirty="0">
                <a:latin typeface="Times New Roman"/>
                <a:cs typeface="Times New Roman"/>
              </a:rPr>
              <a:t>that </a:t>
            </a:r>
            <a:r>
              <a:rPr sz="2250" spc="150" dirty="0">
                <a:latin typeface="Times New Roman"/>
                <a:cs typeface="Times New Roman"/>
              </a:rPr>
              <a:t>instructs </a:t>
            </a:r>
            <a:r>
              <a:rPr sz="2250" spc="180" dirty="0">
                <a:latin typeface="Times New Roman"/>
                <a:cs typeface="Times New Roman"/>
              </a:rPr>
              <a:t>a </a:t>
            </a:r>
            <a:r>
              <a:rPr sz="2250" spc="100" dirty="0">
                <a:latin typeface="Times New Roman"/>
                <a:cs typeface="Times New Roman"/>
              </a:rPr>
              <a:t>computer </a:t>
            </a:r>
            <a:r>
              <a:rPr sz="2250" spc="40" dirty="0">
                <a:latin typeface="Times New Roman"/>
                <a:cs typeface="Times New Roman"/>
              </a:rPr>
              <a:t>how </a:t>
            </a:r>
            <a:r>
              <a:rPr sz="2250" spc="50" dirty="0">
                <a:latin typeface="Times New Roman"/>
                <a:cs typeface="Times New Roman"/>
              </a:rPr>
              <a:t>to </a:t>
            </a:r>
            <a:r>
              <a:rPr sz="2250" spc="135" dirty="0">
                <a:latin typeface="Times New Roman"/>
                <a:cs typeface="Times New Roman"/>
              </a:rPr>
              <a:t>read </a:t>
            </a:r>
            <a:r>
              <a:rPr sz="2250" spc="145" dirty="0">
                <a:latin typeface="Times New Roman"/>
                <a:cs typeface="Times New Roman"/>
              </a:rPr>
              <a:t>and  </a:t>
            </a:r>
            <a:r>
              <a:rPr sz="2250" spc="65" dirty="0">
                <a:latin typeface="Times New Roman"/>
                <a:cs typeface="Times New Roman"/>
              </a:rPr>
              <a:t>process </a:t>
            </a:r>
            <a:r>
              <a:rPr sz="2250" spc="100" dirty="0">
                <a:latin typeface="Times New Roman"/>
                <a:cs typeface="Times New Roman"/>
              </a:rPr>
              <a:t>information. </a:t>
            </a:r>
            <a:r>
              <a:rPr sz="2250" spc="75" dirty="0">
                <a:latin typeface="Times New Roman"/>
                <a:cs typeface="Times New Roman"/>
              </a:rPr>
              <a:t>It </a:t>
            </a:r>
            <a:r>
              <a:rPr sz="2250" spc="135" dirty="0">
                <a:latin typeface="Times New Roman"/>
                <a:cs typeface="Times New Roman"/>
              </a:rPr>
              <a:t>pertains </a:t>
            </a:r>
            <a:r>
              <a:rPr sz="2250" spc="85" dirty="0">
                <a:latin typeface="Times New Roman"/>
                <a:cs typeface="Times New Roman"/>
              </a:rPr>
              <a:t>to </a:t>
            </a:r>
            <a:r>
              <a:rPr sz="2250" spc="150" dirty="0">
                <a:latin typeface="Times New Roman"/>
                <a:cs typeface="Times New Roman"/>
              </a:rPr>
              <a:t>gather </a:t>
            </a:r>
            <a:r>
              <a:rPr sz="2250" spc="110" dirty="0">
                <a:latin typeface="Times New Roman"/>
                <a:cs typeface="Times New Roman"/>
              </a:rPr>
              <a:t>information  </a:t>
            </a:r>
            <a:r>
              <a:rPr sz="2250" spc="75" dirty="0">
                <a:latin typeface="Times New Roman"/>
                <a:cs typeface="Times New Roman"/>
              </a:rPr>
              <a:t>from </a:t>
            </a:r>
            <a:r>
              <a:rPr sz="2250" spc="70" dirty="0">
                <a:latin typeface="Times New Roman"/>
                <a:cs typeface="Times New Roman"/>
              </a:rPr>
              <a:t>an </a:t>
            </a:r>
            <a:r>
              <a:rPr sz="2250" spc="254" dirty="0">
                <a:latin typeface="Times New Roman"/>
                <a:cs typeface="Times New Roman"/>
              </a:rPr>
              <a:t>input </a:t>
            </a:r>
            <a:r>
              <a:rPr sz="2250" spc="65" dirty="0">
                <a:latin typeface="Times New Roman"/>
                <a:cs typeface="Times New Roman"/>
              </a:rPr>
              <a:t>device, </a:t>
            </a:r>
            <a:r>
              <a:rPr sz="2250" spc="45" dirty="0">
                <a:latin typeface="Times New Roman"/>
                <a:cs typeface="Times New Roman"/>
              </a:rPr>
              <a:t>or </a:t>
            </a:r>
            <a:r>
              <a:rPr sz="2250" spc="114" dirty="0">
                <a:latin typeface="Times New Roman"/>
                <a:cs typeface="Times New Roman"/>
              </a:rPr>
              <a:t>sending </a:t>
            </a:r>
            <a:r>
              <a:rPr sz="2250" spc="110" dirty="0">
                <a:latin typeface="Times New Roman"/>
                <a:cs typeface="Times New Roman"/>
              </a:rPr>
              <a:t>information </a:t>
            </a:r>
            <a:r>
              <a:rPr sz="2250" spc="45" dirty="0">
                <a:latin typeface="Times New Roman"/>
                <a:cs typeface="Times New Roman"/>
              </a:rPr>
              <a:t>to  </a:t>
            </a:r>
            <a:r>
              <a:rPr sz="2250" spc="60" dirty="0">
                <a:latin typeface="Times New Roman"/>
                <a:cs typeface="Times New Roman"/>
              </a:rPr>
              <a:t>an </a:t>
            </a:r>
            <a:r>
              <a:rPr sz="2250" spc="290" dirty="0">
                <a:latin typeface="Times New Roman"/>
                <a:cs typeface="Times New Roman"/>
              </a:rPr>
              <a:t>output</a:t>
            </a:r>
            <a:r>
              <a:rPr sz="2250" spc="-25" dirty="0">
                <a:latin typeface="Times New Roman"/>
                <a:cs typeface="Times New Roman"/>
              </a:rPr>
              <a:t> </a:t>
            </a:r>
            <a:r>
              <a:rPr sz="2250" spc="65" dirty="0">
                <a:latin typeface="Times New Roman"/>
                <a:cs typeface="Times New Roman"/>
              </a:rPr>
              <a:t>device.</a:t>
            </a:r>
            <a:endParaRPr sz="2250">
              <a:latin typeface="Times New Roman"/>
              <a:cs typeface="Times New Roman"/>
            </a:endParaRPr>
          </a:p>
          <a:p>
            <a:pPr>
              <a:lnSpc>
                <a:spcPct val="100000"/>
              </a:lnSpc>
            </a:pPr>
            <a:endParaRPr sz="2500">
              <a:latin typeface="Times New Roman"/>
              <a:cs typeface="Times New Roman"/>
            </a:endParaRPr>
          </a:p>
          <a:p>
            <a:pPr marL="16510" marR="22225" indent="-635">
              <a:lnSpc>
                <a:spcPct val="102600"/>
              </a:lnSpc>
              <a:spcBef>
                <a:spcPts val="1560"/>
              </a:spcBef>
              <a:tabLst>
                <a:tab pos="6265545" algn="l"/>
              </a:tabLst>
            </a:pPr>
            <a:r>
              <a:rPr sz="1950" b="0" spc="-5" dirty="0">
                <a:latin typeface="Bookman Old Style"/>
                <a:cs typeface="Bookman Old Style"/>
              </a:rPr>
              <a:t>In </a:t>
            </a:r>
            <a:r>
              <a:rPr sz="1950" b="0" spc="-35" dirty="0">
                <a:latin typeface="Bookman Old Style"/>
                <a:cs typeface="Bookman Old Style"/>
              </a:rPr>
              <a:t>this </a:t>
            </a:r>
            <a:r>
              <a:rPr sz="1950" b="0" spc="-65" dirty="0">
                <a:latin typeface="Bookman Old Style"/>
                <a:cs typeface="Bookman Old Style"/>
              </a:rPr>
              <a:t>chapter,  </a:t>
            </a:r>
            <a:r>
              <a:rPr sz="1950" b="0" spc="-60" dirty="0">
                <a:latin typeface="Bookman Old Style"/>
                <a:cs typeface="Bookman Old Style"/>
              </a:rPr>
              <a:t>we  </a:t>
            </a:r>
            <a:r>
              <a:rPr sz="1950" b="0" spc="-105" dirty="0">
                <a:latin typeface="Bookman Old Style"/>
                <a:cs typeface="Bookman Old Style"/>
              </a:rPr>
              <a:t>discuss  </a:t>
            </a:r>
            <a:r>
              <a:rPr sz="1950" b="0" spc="-55" dirty="0">
                <a:latin typeface="Bookman Old Style"/>
                <a:cs typeface="Bookman Old Style"/>
              </a:rPr>
              <a:t>in  </a:t>
            </a:r>
            <a:r>
              <a:rPr sz="1950" b="0" spc="-75" dirty="0">
                <a:latin typeface="Bookman Old Style"/>
                <a:cs typeface="Bookman Old Style"/>
              </a:rPr>
              <a:t>depth</a:t>
            </a:r>
            <a:r>
              <a:rPr sz="1950" b="0" spc="60" dirty="0">
                <a:latin typeface="Bookman Old Style"/>
                <a:cs typeface="Bookman Old Style"/>
              </a:rPr>
              <a:t> </a:t>
            </a:r>
            <a:r>
              <a:rPr sz="1950" b="0" spc="-70" dirty="0">
                <a:latin typeface="Bookman Old Style"/>
                <a:cs typeface="Bookman Old Style"/>
              </a:rPr>
              <a:t>the</a:t>
            </a:r>
            <a:r>
              <a:rPr sz="1950" b="0" spc="265" dirty="0">
                <a:latin typeface="Bookman Old Style"/>
                <a:cs typeface="Bookman Old Style"/>
              </a:rPr>
              <a:t> </a:t>
            </a:r>
            <a:r>
              <a:rPr sz="1950" b="0" spc="-40" dirty="0">
                <a:latin typeface="Bookman Old Style"/>
                <a:cs typeface="Bookman Old Style"/>
              </a:rPr>
              <a:t>formatting	features </a:t>
            </a:r>
            <a:r>
              <a:rPr sz="1950" b="0" spc="-110" dirty="0">
                <a:latin typeface="Bookman Old Style"/>
                <a:cs typeface="Bookman Old Style"/>
              </a:rPr>
              <a:t>of </a:t>
            </a:r>
            <a:r>
              <a:rPr sz="1950" b="0" spc="-85" dirty="0">
                <a:latin typeface="Bookman Old Style"/>
                <a:cs typeface="Bookman Old Style"/>
              </a:rPr>
              <a:t>scanf  </a:t>
            </a:r>
            <a:r>
              <a:rPr sz="1950" b="0" spc="-60" dirty="0">
                <a:latin typeface="Bookman Old Style"/>
                <a:cs typeface="Bookman Old Style"/>
              </a:rPr>
              <a:t>and </a:t>
            </a:r>
            <a:r>
              <a:rPr sz="1950" b="0" spc="-35" dirty="0">
                <a:latin typeface="Bookman Old Style"/>
                <a:cs typeface="Bookman Old Style"/>
              </a:rPr>
              <a:t>printf.</a:t>
            </a:r>
            <a:endParaRPr sz="1950">
              <a:latin typeface="Bookman Old Style"/>
              <a:cs typeface="Bookman Old Style"/>
            </a:endParaRPr>
          </a:p>
          <a:p>
            <a:pPr marL="15240" marR="5080" indent="12065">
              <a:lnSpc>
                <a:spcPct val="100000"/>
              </a:lnSpc>
              <a:spcBef>
                <a:spcPts val="630"/>
              </a:spcBef>
              <a:tabLst>
                <a:tab pos="873760" algn="l"/>
                <a:tab pos="2103120" algn="l"/>
                <a:tab pos="2898140" algn="l"/>
                <a:tab pos="3579495" algn="l"/>
                <a:tab pos="4287520" algn="l"/>
                <a:tab pos="4824730" algn="l"/>
                <a:tab pos="6038850" algn="l"/>
                <a:tab pos="6822440" algn="l"/>
                <a:tab pos="7798434" algn="l"/>
              </a:tabLst>
            </a:pPr>
            <a:r>
              <a:rPr sz="2000" b="0" spc="-105" dirty="0">
                <a:latin typeface="Bookman Old Style"/>
                <a:cs typeface="Bookman Old Style"/>
              </a:rPr>
              <a:t>Thes</a:t>
            </a:r>
            <a:r>
              <a:rPr sz="2000" b="0" spc="-90" dirty="0">
                <a:latin typeface="Bookman Old Style"/>
                <a:cs typeface="Bookman Old Style"/>
              </a:rPr>
              <a:t>e</a:t>
            </a:r>
            <a:r>
              <a:rPr sz="2000" b="0" dirty="0">
                <a:latin typeface="Bookman Old Style"/>
                <a:cs typeface="Bookman Old Style"/>
              </a:rPr>
              <a:t>	</a:t>
            </a:r>
            <a:r>
              <a:rPr sz="2000" b="0" spc="-114" dirty="0">
                <a:latin typeface="Bookman Old Style"/>
                <a:cs typeface="Bookman Old Style"/>
              </a:rPr>
              <a:t>function</a:t>
            </a:r>
            <a:r>
              <a:rPr sz="2000" b="0" spc="-110" dirty="0">
                <a:latin typeface="Bookman Old Style"/>
                <a:cs typeface="Bookman Old Style"/>
              </a:rPr>
              <a:t>s</a:t>
            </a:r>
            <a:r>
              <a:rPr sz="2000" b="0" dirty="0">
                <a:latin typeface="Bookman Old Style"/>
                <a:cs typeface="Bookman Old Style"/>
              </a:rPr>
              <a:t>	</a:t>
            </a:r>
            <a:r>
              <a:rPr sz="2000" b="0" spc="-114" dirty="0">
                <a:latin typeface="Bookman Old Style"/>
                <a:cs typeface="Bookman Old Style"/>
              </a:rPr>
              <a:t>inpu</a:t>
            </a:r>
            <a:r>
              <a:rPr sz="2000" b="0" spc="-75" dirty="0">
                <a:latin typeface="Bookman Old Style"/>
                <a:cs typeface="Bookman Old Style"/>
              </a:rPr>
              <a:t>t</a:t>
            </a:r>
            <a:r>
              <a:rPr sz="2000" b="0" dirty="0">
                <a:latin typeface="Bookman Old Style"/>
                <a:cs typeface="Bookman Old Style"/>
              </a:rPr>
              <a:t>	</a:t>
            </a:r>
            <a:r>
              <a:rPr sz="2000" b="0" spc="-95" dirty="0">
                <a:latin typeface="Bookman Old Style"/>
                <a:cs typeface="Bookman Old Style"/>
              </a:rPr>
              <a:t>dat</a:t>
            </a:r>
            <a:r>
              <a:rPr sz="2000" b="0" spc="-100" dirty="0">
                <a:latin typeface="Bookman Old Style"/>
                <a:cs typeface="Bookman Old Style"/>
              </a:rPr>
              <a:t>a</a:t>
            </a:r>
            <a:r>
              <a:rPr sz="2000" b="0" dirty="0">
                <a:latin typeface="Bookman Old Style"/>
                <a:cs typeface="Bookman Old Style"/>
              </a:rPr>
              <a:t>	</a:t>
            </a:r>
            <a:r>
              <a:rPr sz="2000" b="0" spc="-65" dirty="0">
                <a:latin typeface="Bookman Old Style"/>
                <a:cs typeface="Bookman Old Style"/>
              </a:rPr>
              <a:t>fro</a:t>
            </a:r>
            <a:r>
              <a:rPr sz="2000" b="0" spc="-125" dirty="0">
                <a:latin typeface="Bookman Old Style"/>
                <a:cs typeface="Bookman Old Style"/>
              </a:rPr>
              <a:t>m</a:t>
            </a:r>
            <a:r>
              <a:rPr sz="2000" b="0" dirty="0">
                <a:latin typeface="Bookman Old Style"/>
                <a:cs typeface="Bookman Old Style"/>
              </a:rPr>
              <a:t>	</a:t>
            </a:r>
            <a:r>
              <a:rPr sz="2000" b="0" spc="-65" dirty="0">
                <a:latin typeface="Bookman Old Style"/>
                <a:cs typeface="Bookman Old Style"/>
              </a:rPr>
              <a:t>th</a:t>
            </a:r>
            <a:r>
              <a:rPr sz="2000" b="0" spc="-60" dirty="0">
                <a:latin typeface="Bookman Old Style"/>
                <a:cs typeface="Bookman Old Style"/>
              </a:rPr>
              <a:t>e</a:t>
            </a:r>
            <a:r>
              <a:rPr sz="2000" b="0" dirty="0">
                <a:latin typeface="Bookman Old Style"/>
                <a:cs typeface="Bookman Old Style"/>
              </a:rPr>
              <a:t>	</a:t>
            </a:r>
            <a:r>
              <a:rPr sz="2000" b="0" spc="-85" dirty="0">
                <a:latin typeface="Bookman Old Style"/>
                <a:cs typeface="Bookman Old Style"/>
              </a:rPr>
              <a:t>standard</a:t>
            </a:r>
            <a:r>
              <a:rPr sz="2000" b="0" dirty="0">
                <a:latin typeface="Bookman Old Style"/>
                <a:cs typeface="Bookman Old Style"/>
              </a:rPr>
              <a:t>	</a:t>
            </a:r>
            <a:r>
              <a:rPr sz="2000" b="0" spc="-114" dirty="0">
                <a:latin typeface="Bookman Old Style"/>
                <a:cs typeface="Bookman Old Style"/>
              </a:rPr>
              <a:t>inpu</a:t>
            </a:r>
            <a:r>
              <a:rPr sz="2000" b="0" spc="-75" dirty="0">
                <a:latin typeface="Bookman Old Style"/>
                <a:cs typeface="Bookman Old Style"/>
              </a:rPr>
              <a:t>t</a:t>
            </a:r>
            <a:r>
              <a:rPr sz="2000" b="0" dirty="0">
                <a:latin typeface="Bookman Old Style"/>
                <a:cs typeface="Bookman Old Style"/>
              </a:rPr>
              <a:t>	</a:t>
            </a:r>
            <a:r>
              <a:rPr sz="2000" b="0" spc="-85" dirty="0">
                <a:latin typeface="Bookman Old Style"/>
                <a:cs typeface="Bookman Old Style"/>
              </a:rPr>
              <a:t>stream</a:t>
            </a:r>
            <a:r>
              <a:rPr sz="2000" b="0" dirty="0">
                <a:latin typeface="Bookman Old Style"/>
                <a:cs typeface="Bookman Old Style"/>
              </a:rPr>
              <a:t>	</a:t>
            </a:r>
            <a:r>
              <a:rPr sz="2000" b="0" spc="-80" dirty="0">
                <a:latin typeface="Bookman Old Style"/>
                <a:cs typeface="Bookman Old Style"/>
              </a:rPr>
              <a:t>and  </a:t>
            </a:r>
            <a:r>
              <a:rPr sz="2000" b="0" spc="-100" dirty="0">
                <a:latin typeface="Bookman Old Style"/>
                <a:cs typeface="Bookman Old Style"/>
              </a:rPr>
              <a:t>output data </a:t>
            </a:r>
            <a:r>
              <a:rPr sz="2000" b="0" spc="-75" dirty="0">
                <a:latin typeface="Bookman Old Style"/>
                <a:cs typeface="Bookman Old Style"/>
              </a:rPr>
              <a:t>to </a:t>
            </a:r>
            <a:r>
              <a:rPr sz="2000" b="0" spc="-95" dirty="0">
                <a:latin typeface="Bookman Old Style"/>
                <a:cs typeface="Bookman Old Style"/>
              </a:rPr>
              <a:t>the </a:t>
            </a:r>
            <a:r>
              <a:rPr sz="2000" b="0" spc="-85" dirty="0">
                <a:latin typeface="Bookman Old Style"/>
                <a:cs typeface="Bookman Old Style"/>
              </a:rPr>
              <a:t>standard </a:t>
            </a:r>
            <a:r>
              <a:rPr sz="2000" b="0" spc="-135" dirty="0">
                <a:latin typeface="Bookman Old Style"/>
                <a:cs typeface="Bookman Old Style"/>
              </a:rPr>
              <a:t>output</a:t>
            </a:r>
            <a:r>
              <a:rPr sz="2000" b="0" spc="55" dirty="0">
                <a:latin typeface="Bookman Old Style"/>
                <a:cs typeface="Bookman Old Style"/>
              </a:rPr>
              <a:t> </a:t>
            </a:r>
            <a:r>
              <a:rPr sz="2000" b="0" spc="-80" dirty="0">
                <a:latin typeface="Bookman Old Style"/>
                <a:cs typeface="Bookman Old Style"/>
              </a:rPr>
              <a:t>stream.</a:t>
            </a:r>
            <a:endParaRPr sz="2000">
              <a:latin typeface="Bookman Old Style"/>
              <a:cs typeface="Bookman Old Style"/>
            </a:endParaRPr>
          </a:p>
          <a:p>
            <a:pPr marL="273050" marR="10160" indent="-260985">
              <a:lnSpc>
                <a:spcPct val="100000"/>
              </a:lnSpc>
              <a:spcBef>
                <a:spcPts val="620"/>
              </a:spcBef>
              <a:tabLst>
                <a:tab pos="4168775" algn="l"/>
              </a:tabLst>
            </a:pPr>
            <a:r>
              <a:rPr sz="2000" b="0" spc="-105" dirty="0">
                <a:latin typeface="Bookman Old Style"/>
                <a:cs typeface="Bookman Old Style"/>
              </a:rPr>
              <a:t>Four </a:t>
            </a:r>
            <a:r>
              <a:rPr sz="2000" b="0" spc="-95" dirty="0">
                <a:latin typeface="Bookman Old Style"/>
                <a:cs typeface="Bookman Old Style"/>
              </a:rPr>
              <a:t>other </a:t>
            </a:r>
            <a:r>
              <a:rPr sz="2000" b="0" spc="-105" dirty="0">
                <a:latin typeface="Bookman Old Style"/>
                <a:cs typeface="Bookman Old Style"/>
              </a:rPr>
              <a:t>functions </a:t>
            </a:r>
            <a:r>
              <a:rPr sz="2000" b="0" spc="-70" dirty="0">
                <a:latin typeface="Bookman Old Style"/>
                <a:cs typeface="Bookman Old Style"/>
              </a:rPr>
              <a:t>that </a:t>
            </a:r>
            <a:r>
              <a:rPr sz="2000" b="0" spc="-140" dirty="0">
                <a:latin typeface="Bookman Old Style"/>
                <a:cs typeface="Bookman Old Style"/>
              </a:rPr>
              <a:t>use </a:t>
            </a:r>
            <a:r>
              <a:rPr sz="2000" b="0" spc="-60" dirty="0">
                <a:latin typeface="Bookman Old Style"/>
                <a:cs typeface="Bookman Old Style"/>
              </a:rPr>
              <a:t>the </a:t>
            </a:r>
            <a:r>
              <a:rPr sz="2000" b="0" spc="-85" dirty="0">
                <a:latin typeface="Bookman Old Style"/>
                <a:cs typeface="Bookman Old Style"/>
              </a:rPr>
              <a:t>standard </a:t>
            </a:r>
            <a:r>
              <a:rPr sz="2000" b="0" spc="-105" dirty="0">
                <a:latin typeface="Bookman Old Style"/>
                <a:cs typeface="Bookman Old Style"/>
              </a:rPr>
              <a:t>input </a:t>
            </a:r>
            <a:r>
              <a:rPr sz="2000" b="0" spc="-100" dirty="0">
                <a:latin typeface="Bookman Old Style"/>
                <a:cs typeface="Bookman Old Style"/>
              </a:rPr>
              <a:t>and </a:t>
            </a:r>
            <a:r>
              <a:rPr sz="2000" b="0" spc="-85" dirty="0">
                <a:latin typeface="Bookman Old Style"/>
                <a:cs typeface="Bookman Old Style"/>
              </a:rPr>
              <a:t>standard </a:t>
            </a:r>
            <a:r>
              <a:rPr sz="2000" b="0" spc="-100" dirty="0">
                <a:latin typeface="Bookman Old Style"/>
                <a:cs typeface="Bookman Old Style"/>
              </a:rPr>
              <a:t>output  </a:t>
            </a:r>
            <a:r>
              <a:rPr sz="2000" b="0" spc="-85" dirty="0">
                <a:latin typeface="Bookman Old Style"/>
                <a:cs typeface="Bookman Old Style"/>
              </a:rPr>
              <a:t>gets, </a:t>
            </a:r>
            <a:r>
              <a:rPr sz="2000" b="0" spc="-125" dirty="0">
                <a:latin typeface="Bookman Old Style"/>
                <a:cs typeface="Bookman Old Style"/>
              </a:rPr>
              <a:t>puts, </a:t>
            </a:r>
            <a:r>
              <a:rPr sz="2000" b="0" spc="-85" dirty="0">
                <a:latin typeface="Bookman Old Style"/>
                <a:cs typeface="Bookman Old Style"/>
              </a:rPr>
              <a:t>getchar</a:t>
            </a:r>
            <a:r>
              <a:rPr sz="2000" b="0" spc="375" dirty="0">
                <a:latin typeface="Bookman Old Style"/>
                <a:cs typeface="Bookman Old Style"/>
              </a:rPr>
              <a:t> </a:t>
            </a:r>
            <a:r>
              <a:rPr sz="2000" b="0" spc="-100" dirty="0">
                <a:latin typeface="Bookman Old Style"/>
                <a:cs typeface="Bookman Old Style"/>
              </a:rPr>
              <a:t>and</a:t>
            </a:r>
            <a:r>
              <a:rPr sz="2000" b="0" spc="-105" dirty="0">
                <a:latin typeface="Bookman Old Style"/>
                <a:cs typeface="Bookman Old Style"/>
              </a:rPr>
              <a:t> </a:t>
            </a:r>
            <a:r>
              <a:rPr sz="2000" b="0" spc="-110" dirty="0">
                <a:latin typeface="Bookman Old Style"/>
                <a:cs typeface="Bookman Old Style"/>
              </a:rPr>
              <a:t>putchar	</a:t>
            </a:r>
            <a:r>
              <a:rPr sz="2000" b="0" spc="-80" dirty="0">
                <a:latin typeface="Bookman Old Style"/>
                <a:cs typeface="Bookman Old Style"/>
              </a:rPr>
              <a:t>were </a:t>
            </a:r>
            <a:r>
              <a:rPr sz="2000" b="0" spc="-120" dirty="0">
                <a:latin typeface="Bookman Old Style"/>
                <a:cs typeface="Bookman Old Style"/>
              </a:rPr>
              <a:t>discussed </a:t>
            </a:r>
            <a:r>
              <a:rPr sz="2000" b="0" spc="-75" dirty="0">
                <a:latin typeface="Bookman Old Style"/>
                <a:cs typeface="Bookman Old Style"/>
              </a:rPr>
              <a:t>in </a:t>
            </a:r>
            <a:r>
              <a:rPr sz="2000" b="0" spc="-90" dirty="0">
                <a:latin typeface="Bookman Old Style"/>
                <a:cs typeface="Bookman Old Style"/>
              </a:rPr>
              <a:t>Chapter  </a:t>
            </a:r>
            <a:r>
              <a:rPr sz="2000" b="0" spc="-185" dirty="0">
                <a:latin typeface="Bookman Old Style"/>
                <a:cs typeface="Bookman Old Style"/>
              </a:rPr>
              <a:t>8.</a:t>
            </a:r>
            <a:endParaRPr sz="2000">
              <a:latin typeface="Bookman Old Style"/>
              <a:cs typeface="Bookman Old Style"/>
            </a:endParaRPr>
          </a:p>
          <a:p>
            <a:pPr marL="19685">
              <a:lnSpc>
                <a:spcPct val="100000"/>
              </a:lnSpc>
              <a:spcBef>
                <a:spcPts val="575"/>
              </a:spcBef>
            </a:pPr>
            <a:r>
              <a:rPr sz="2050" spc="85" dirty="0">
                <a:latin typeface="Times New Roman"/>
                <a:cs typeface="Times New Roman"/>
              </a:rPr>
              <a:t>Include </a:t>
            </a:r>
            <a:r>
              <a:rPr sz="2050" spc="75" dirty="0">
                <a:latin typeface="Times New Roman"/>
                <a:cs typeface="Times New Roman"/>
              </a:rPr>
              <a:t>the </a:t>
            </a:r>
            <a:r>
              <a:rPr sz="2050" spc="105" dirty="0">
                <a:latin typeface="Times New Roman"/>
                <a:cs typeface="Times New Roman"/>
              </a:rPr>
              <a:t>header </a:t>
            </a:r>
            <a:r>
              <a:rPr sz="2050" dirty="0">
                <a:latin typeface="Times New Roman"/>
                <a:cs typeface="Times New Roman"/>
              </a:rPr>
              <a:t>&lt;stdio.hm </a:t>
            </a:r>
            <a:r>
              <a:rPr sz="2050" spc="70" dirty="0">
                <a:latin typeface="Times New Roman"/>
                <a:cs typeface="Times New Roman"/>
              </a:rPr>
              <a:t>in </a:t>
            </a:r>
            <a:r>
              <a:rPr sz="2050" spc="90" dirty="0">
                <a:latin typeface="Times New Roman"/>
                <a:cs typeface="Times New Roman"/>
              </a:rPr>
              <a:t>programs </a:t>
            </a:r>
            <a:r>
              <a:rPr sz="2050" spc="125" dirty="0">
                <a:latin typeface="Times New Roman"/>
                <a:cs typeface="Times New Roman"/>
              </a:rPr>
              <a:t>that</a:t>
            </a:r>
            <a:r>
              <a:rPr sz="2050" spc="130" dirty="0">
                <a:latin typeface="Times New Roman"/>
                <a:cs typeface="Times New Roman"/>
              </a:rPr>
              <a:t> </a:t>
            </a:r>
            <a:r>
              <a:rPr sz="2050" spc="65" dirty="0">
                <a:latin typeface="Times New Roman"/>
                <a:cs typeface="Times New Roman"/>
              </a:rPr>
              <a:t>call </a:t>
            </a:r>
            <a:r>
              <a:rPr sz="2050" spc="100" dirty="0">
                <a:latin typeface="Times New Roman"/>
                <a:cs typeface="Times New Roman"/>
              </a:rPr>
              <a:t>these </a:t>
            </a:r>
            <a:r>
              <a:rPr sz="2050" spc="75" dirty="0">
                <a:latin typeface="Times New Roman"/>
                <a:cs typeface="Times New Roman"/>
              </a:rPr>
              <a:t>functions.</a:t>
            </a:r>
            <a:endParaRPr sz="2050">
              <a:latin typeface="Times New Roman"/>
              <a:cs typeface="Times New Roman"/>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27100" y="577850"/>
            <a:ext cx="2904490" cy="556895"/>
          </a:xfrm>
          <a:prstGeom prst="rect">
            <a:avLst/>
          </a:prstGeom>
        </p:spPr>
        <p:txBody>
          <a:bodyPr vert="horz" wrap="square" lIns="0" tIns="17145" rIns="0" bIns="0" rtlCol="0">
            <a:spAutoFit/>
          </a:bodyPr>
          <a:lstStyle/>
          <a:p>
            <a:pPr marL="12700">
              <a:lnSpc>
                <a:spcPct val="100000"/>
              </a:lnSpc>
              <a:spcBef>
                <a:spcPts val="135"/>
              </a:spcBef>
            </a:pPr>
            <a:r>
              <a:rPr lang="en-US" sz="3450" b="0" spc="-235" dirty="0" smtClean="0">
                <a:solidFill>
                  <a:srgbClr val="15A7DF"/>
                </a:solidFill>
                <a:latin typeface="Bookman Old Style"/>
                <a:cs typeface="Bookman Old Style"/>
              </a:rPr>
              <a:t>G</a:t>
            </a:r>
            <a:r>
              <a:rPr sz="3450" b="0" spc="-140" smtClean="0">
                <a:solidFill>
                  <a:srgbClr val="08ACEB"/>
                </a:solidFill>
                <a:latin typeface="Bookman Old Style"/>
                <a:cs typeface="Bookman Old Style"/>
              </a:rPr>
              <a:t>ETCH</a:t>
            </a:r>
            <a:r>
              <a:rPr sz="3450" b="0" spc="-140" dirty="0">
                <a:solidFill>
                  <a:srgbClr val="08ACEB"/>
                </a:solidFill>
                <a:latin typeface="Bookman Old Style"/>
                <a:cs typeface="Bookman Old Style"/>
              </a:rPr>
              <a:t>()</a:t>
            </a:r>
            <a:endParaRPr sz="3450">
              <a:latin typeface="Bookman Old Style"/>
              <a:cs typeface="Bookman Old Style"/>
            </a:endParaRPr>
          </a:p>
        </p:txBody>
      </p:sp>
      <p:sp>
        <p:nvSpPr>
          <p:cNvPr id="4" name="object 4"/>
          <p:cNvSpPr txBox="1"/>
          <p:nvPr/>
        </p:nvSpPr>
        <p:spPr>
          <a:xfrm>
            <a:off x="854703" y="1127006"/>
            <a:ext cx="8293100" cy="5478145"/>
          </a:xfrm>
          <a:prstGeom prst="rect">
            <a:avLst/>
          </a:prstGeom>
        </p:spPr>
        <p:txBody>
          <a:bodyPr vert="horz" wrap="square" lIns="0" tIns="106680" rIns="0" bIns="0" rtlCol="0">
            <a:spAutoFit/>
          </a:bodyPr>
          <a:lstStyle/>
          <a:p>
            <a:pPr marL="59690">
              <a:lnSpc>
                <a:spcPct val="100000"/>
              </a:lnSpc>
              <a:spcBef>
                <a:spcPts val="840"/>
              </a:spcBef>
            </a:pPr>
            <a:r>
              <a:rPr sz="2100" b="0" u="heavy" spc="-50" dirty="0">
                <a:solidFill>
                  <a:srgbClr val="D41311"/>
                </a:solidFill>
                <a:uFill>
                  <a:solidFill>
                    <a:srgbClr val="AC1F1F"/>
                  </a:solidFill>
                </a:uFill>
                <a:latin typeface="Bookman Old Style"/>
                <a:cs typeface="Bookman Old Style"/>
              </a:rPr>
              <a:t>Function </a:t>
            </a:r>
            <a:r>
              <a:rPr sz="2100" b="0" u="heavy" spc="-80" dirty="0">
                <a:solidFill>
                  <a:srgbClr val="C41618"/>
                </a:solidFill>
                <a:uFill>
                  <a:solidFill>
                    <a:srgbClr val="AC1F1F"/>
                  </a:solidFill>
                </a:uFill>
                <a:latin typeface="Bookman Old Style"/>
                <a:cs typeface="Bookman Old Style"/>
              </a:rPr>
              <a:t>:</a:t>
            </a:r>
            <a:r>
              <a:rPr sz="2100" b="0" u="heavy" spc="100" dirty="0">
                <a:solidFill>
                  <a:srgbClr val="C41618"/>
                </a:solidFill>
                <a:uFill>
                  <a:solidFill>
                    <a:srgbClr val="AC1F1F"/>
                  </a:solidFill>
                </a:uFill>
                <a:latin typeface="Bookman Old Style"/>
                <a:cs typeface="Bookman Old Style"/>
              </a:rPr>
              <a:t> </a:t>
            </a:r>
            <a:r>
              <a:rPr sz="2100" b="0" u="heavy" spc="5" dirty="0">
                <a:solidFill>
                  <a:srgbClr val="F45B60"/>
                </a:solidFill>
                <a:uFill>
                  <a:solidFill>
                    <a:srgbClr val="AC1F1F"/>
                  </a:solidFill>
                </a:uFill>
                <a:latin typeface="Bookman Old Style"/>
                <a:cs typeface="Bookman Old Style"/>
              </a:rPr>
              <a:t>retch</a:t>
            </a:r>
            <a:r>
              <a:rPr sz="2100" b="0" u="heavy" spc="5" dirty="0">
                <a:solidFill>
                  <a:srgbClr val="EF5959"/>
                </a:solidFill>
                <a:uFill>
                  <a:solidFill>
                    <a:srgbClr val="AC1F1F"/>
                  </a:solidFill>
                </a:uFill>
                <a:latin typeface="Bookman Old Style"/>
                <a:cs typeface="Bookman Old Style"/>
              </a:rPr>
              <a:t>()</a:t>
            </a:r>
            <a:endParaRPr sz="2100">
              <a:latin typeface="Bookman Old Style"/>
              <a:cs typeface="Bookman Old Style"/>
            </a:endParaRPr>
          </a:p>
          <a:p>
            <a:pPr marL="359410" marR="30480" indent="-305435">
              <a:lnSpc>
                <a:spcPct val="102099"/>
              </a:lnSpc>
              <a:spcBef>
                <a:spcPts val="705"/>
              </a:spcBef>
            </a:pPr>
            <a:r>
              <a:rPr sz="2150" b="0" spc="-5" dirty="0">
                <a:latin typeface="Bookman Old Style"/>
                <a:cs typeface="Bookman Old Style"/>
              </a:rPr>
              <a:t>getch() </a:t>
            </a:r>
            <a:r>
              <a:rPr sz="2150" b="0" spc="-45" dirty="0">
                <a:latin typeface="Bookman Old Style"/>
                <a:cs typeface="Bookman Old Style"/>
              </a:rPr>
              <a:t>is </a:t>
            </a:r>
            <a:r>
              <a:rPr sz="2150" b="0" spc="-105" dirty="0">
                <a:latin typeface="Bookman Old Style"/>
                <a:cs typeface="Bookman Old Style"/>
              </a:rPr>
              <a:t>used </a:t>
            </a:r>
            <a:r>
              <a:rPr sz="2150" b="0" spc="-65" dirty="0">
                <a:latin typeface="Bookman Old Style"/>
                <a:cs typeface="Bookman Old Style"/>
              </a:rPr>
              <a:t>to </a:t>
            </a:r>
            <a:r>
              <a:rPr sz="2150" b="0" spc="-15" dirty="0">
                <a:latin typeface="Bookman Old Style"/>
                <a:cs typeface="Bookman Old Style"/>
              </a:rPr>
              <a:t>get </a:t>
            </a:r>
            <a:r>
              <a:rPr sz="2150" b="0" spc="-110" dirty="0">
                <a:latin typeface="Bookman Old Style"/>
                <a:cs typeface="Bookman Old Style"/>
              </a:rPr>
              <a:t>a </a:t>
            </a:r>
            <a:r>
              <a:rPr sz="2150" b="0" spc="-65" dirty="0">
                <a:latin typeface="Bookman Old Style"/>
                <a:cs typeface="Bookman Old Style"/>
              </a:rPr>
              <a:t>character </a:t>
            </a:r>
            <a:r>
              <a:rPr sz="2150" b="0" spc="-50" dirty="0">
                <a:latin typeface="Bookman Old Style"/>
                <a:cs typeface="Bookman Old Style"/>
              </a:rPr>
              <a:t>from </a:t>
            </a:r>
            <a:r>
              <a:rPr sz="2150" b="0" spc="-90" dirty="0">
                <a:latin typeface="Bookman Old Style"/>
                <a:cs typeface="Bookman Old Style"/>
              </a:rPr>
              <a:t>console </a:t>
            </a:r>
            <a:r>
              <a:rPr sz="2150" b="0" spc="-100" dirty="0">
                <a:latin typeface="Bookman Old Style"/>
                <a:cs typeface="Bookman Old Style"/>
              </a:rPr>
              <a:t>but does </a:t>
            </a:r>
            <a:r>
              <a:rPr sz="2150" b="0" spc="-85" dirty="0">
                <a:latin typeface="Bookman Old Style"/>
                <a:cs typeface="Bookman Old Style"/>
              </a:rPr>
              <a:t>not </a:t>
            </a:r>
            <a:r>
              <a:rPr sz="2150" b="0" spc="-120" dirty="0">
                <a:latin typeface="Bookman Old Style"/>
                <a:cs typeface="Bookman Old Style"/>
              </a:rPr>
              <a:t>echo  </a:t>
            </a:r>
            <a:r>
              <a:rPr sz="2150" b="0" spc="-65" dirty="0">
                <a:latin typeface="Bookman Old Style"/>
                <a:cs typeface="Bookman Old Style"/>
              </a:rPr>
              <a:t>to </a:t>
            </a:r>
            <a:r>
              <a:rPr sz="2150" b="0" spc="-35" dirty="0">
                <a:latin typeface="Bookman Old Style"/>
                <a:cs typeface="Bookman Old Style"/>
              </a:rPr>
              <a:t>the</a:t>
            </a:r>
            <a:r>
              <a:rPr sz="2150" b="0" spc="75" dirty="0">
                <a:latin typeface="Bookman Old Style"/>
                <a:cs typeface="Bookman Old Style"/>
              </a:rPr>
              <a:t> </a:t>
            </a:r>
            <a:r>
              <a:rPr sz="2150" b="0" spc="-85" dirty="0">
                <a:latin typeface="Bookman Old Style"/>
                <a:cs typeface="Bookman Old Style"/>
              </a:rPr>
              <a:t>screen.</a:t>
            </a:r>
            <a:endParaRPr sz="2150">
              <a:latin typeface="Bookman Old Style"/>
              <a:cs typeface="Bookman Old Style"/>
            </a:endParaRPr>
          </a:p>
          <a:p>
            <a:pPr marL="346710">
              <a:lnSpc>
                <a:spcPct val="100000"/>
              </a:lnSpc>
              <a:spcBef>
                <a:spcPts val="55"/>
              </a:spcBef>
              <a:tabLst>
                <a:tab pos="1752600" algn="l"/>
              </a:tabLst>
            </a:pPr>
            <a:r>
              <a:rPr sz="2150" b="0" spc="665" dirty="0">
                <a:latin typeface="Bookman Old Style"/>
                <a:cs typeface="Bookman Old Style"/>
              </a:rPr>
              <a:t>Libya	</a:t>
            </a:r>
            <a:r>
              <a:rPr sz="2150" b="0" spc="-65" dirty="0">
                <a:latin typeface="Bookman Old Style"/>
                <a:cs typeface="Bookman Old Style"/>
              </a:rPr>
              <a:t>stdio.h+</a:t>
            </a:r>
            <a:endParaRPr sz="2150">
              <a:latin typeface="Bookman Old Style"/>
              <a:cs typeface="Bookman Old Style"/>
            </a:endParaRPr>
          </a:p>
          <a:p>
            <a:pPr marL="51435">
              <a:lnSpc>
                <a:spcPct val="100000"/>
              </a:lnSpc>
              <a:spcBef>
                <a:spcPts val="800"/>
              </a:spcBef>
              <a:tabLst>
                <a:tab pos="2072639" algn="l"/>
              </a:tabLst>
            </a:pPr>
            <a:r>
              <a:rPr sz="2100" b="0" u="heavy" spc="-5" dirty="0">
                <a:solidFill>
                  <a:srgbClr val="D81113"/>
                </a:solidFill>
                <a:uFill>
                  <a:solidFill>
                    <a:srgbClr val="D84444"/>
                  </a:solidFill>
                </a:uFill>
                <a:latin typeface="Bookman Old Style"/>
                <a:cs typeface="Bookman Old Style"/>
              </a:rPr>
              <a:t>D</a:t>
            </a:r>
            <a:r>
              <a:rPr sz="2100" b="0" u="heavy" spc="-5" dirty="0">
                <a:solidFill>
                  <a:srgbClr val="DD1116"/>
                </a:solidFill>
                <a:uFill>
                  <a:solidFill>
                    <a:srgbClr val="D84444"/>
                  </a:solidFill>
                </a:uFill>
                <a:latin typeface="Bookman Old Style"/>
                <a:cs typeface="Bookman Old Style"/>
              </a:rPr>
              <a:t>eclaration:</a:t>
            </a:r>
            <a:r>
              <a:rPr sz="2100" b="0" spc="-5" dirty="0">
                <a:solidFill>
                  <a:srgbClr val="DD1116"/>
                </a:solidFill>
                <a:latin typeface="Bookman Old Style"/>
                <a:cs typeface="Bookman Old Style"/>
              </a:rPr>
              <a:t>	</a:t>
            </a:r>
            <a:r>
              <a:rPr sz="2100" b="0" spc="-135" dirty="0">
                <a:latin typeface="Bookman Old Style"/>
                <a:cs typeface="Bookman Old Style"/>
              </a:rPr>
              <a:t>_int</a:t>
            </a:r>
            <a:r>
              <a:rPr sz="2100" b="0" spc="85" dirty="0">
                <a:latin typeface="Bookman Old Style"/>
                <a:cs typeface="Bookman Old Style"/>
              </a:rPr>
              <a:t> </a:t>
            </a:r>
            <a:r>
              <a:rPr sz="2100" b="0" dirty="0">
                <a:latin typeface="Bookman Old Style"/>
                <a:cs typeface="Bookman Old Style"/>
              </a:rPr>
              <a:t>getch(void);</a:t>
            </a:r>
            <a:endParaRPr sz="2100">
              <a:latin typeface="Bookman Old Style"/>
              <a:cs typeface="Bookman Old Style"/>
            </a:endParaRPr>
          </a:p>
          <a:p>
            <a:pPr>
              <a:lnSpc>
                <a:spcPct val="100000"/>
              </a:lnSpc>
              <a:spcBef>
                <a:spcPts val="25"/>
              </a:spcBef>
            </a:pPr>
            <a:endParaRPr sz="2850">
              <a:latin typeface="Bookman Old Style"/>
              <a:cs typeface="Bookman Old Style"/>
            </a:endParaRPr>
          </a:p>
          <a:p>
            <a:pPr marL="60960">
              <a:lnSpc>
                <a:spcPct val="100000"/>
              </a:lnSpc>
            </a:pPr>
            <a:r>
              <a:rPr sz="2100" b="0" u="heavy" spc="-15" dirty="0">
                <a:solidFill>
                  <a:srgbClr val="CD110F"/>
                </a:solidFill>
                <a:uFill>
                  <a:solidFill>
                    <a:srgbClr val="9C2828"/>
                  </a:solidFill>
                </a:uFill>
                <a:latin typeface="Bookman Old Style"/>
                <a:cs typeface="Bookman Old Style"/>
              </a:rPr>
              <a:t>Example</a:t>
            </a:r>
            <a:r>
              <a:rPr sz="2100" b="0" u="heavy" spc="65" dirty="0">
                <a:solidFill>
                  <a:srgbClr val="CD110F"/>
                </a:solidFill>
                <a:uFill>
                  <a:solidFill>
                    <a:srgbClr val="9C2828"/>
                  </a:solidFill>
                </a:uFill>
                <a:latin typeface="Bookman Old Style"/>
                <a:cs typeface="Bookman Old Style"/>
              </a:rPr>
              <a:t> </a:t>
            </a:r>
            <a:r>
              <a:rPr sz="2100" b="0" u="heavy" spc="-25" dirty="0">
                <a:solidFill>
                  <a:srgbClr val="D81113"/>
                </a:solidFill>
                <a:uFill>
                  <a:solidFill>
                    <a:srgbClr val="9C2828"/>
                  </a:solidFill>
                </a:uFill>
                <a:latin typeface="Bookman Old Style"/>
                <a:cs typeface="Bookman Old Style"/>
              </a:rPr>
              <a:t>Declaration:</a:t>
            </a:r>
            <a:endParaRPr sz="2100">
              <a:latin typeface="Bookman Old Style"/>
              <a:cs typeface="Bookman Old Style"/>
            </a:endParaRPr>
          </a:p>
          <a:p>
            <a:pPr marL="52069">
              <a:lnSpc>
                <a:spcPts val="2680"/>
              </a:lnSpc>
              <a:spcBef>
                <a:spcPts val="660"/>
              </a:spcBef>
            </a:pPr>
            <a:r>
              <a:rPr sz="2250" b="0" spc="-140" dirty="0">
                <a:latin typeface="Bookman Old Style"/>
                <a:cs typeface="Bookman Old Style"/>
              </a:rPr>
              <a:t>char</a:t>
            </a:r>
            <a:r>
              <a:rPr sz="2250" b="0" spc="55" dirty="0">
                <a:latin typeface="Bookman Old Style"/>
                <a:cs typeface="Bookman Old Style"/>
              </a:rPr>
              <a:t> </a:t>
            </a:r>
            <a:r>
              <a:rPr sz="2250" b="0" spc="-160" dirty="0">
                <a:latin typeface="Bookman Old Style"/>
                <a:cs typeface="Bookman Old Style"/>
              </a:rPr>
              <a:t>ch;</a:t>
            </a:r>
            <a:endParaRPr sz="2250">
              <a:latin typeface="Bookman Old Style"/>
              <a:cs typeface="Bookman Old Style"/>
            </a:endParaRPr>
          </a:p>
          <a:p>
            <a:pPr marL="357505">
              <a:lnSpc>
                <a:spcPts val="2560"/>
              </a:lnSpc>
              <a:tabLst>
                <a:tab pos="979169" algn="l"/>
              </a:tabLst>
            </a:pPr>
            <a:r>
              <a:rPr sz="3225" b="0" spc="-172" baseline="-2583" dirty="0">
                <a:latin typeface="Bookman Old Style"/>
                <a:cs typeface="Bookman Old Style"/>
              </a:rPr>
              <a:t>ch</a:t>
            </a:r>
            <a:r>
              <a:rPr sz="3225" b="0" spc="-135" baseline="-2583" dirty="0">
                <a:latin typeface="Bookman Old Style"/>
                <a:cs typeface="Bookman Old Style"/>
              </a:rPr>
              <a:t> </a:t>
            </a:r>
            <a:r>
              <a:rPr sz="3225" b="0" spc="-120" baseline="-2583" dirty="0">
                <a:latin typeface="Bookman Old Style"/>
                <a:cs typeface="Bookman Old Style"/>
              </a:rPr>
              <a:t>-	</a:t>
            </a:r>
            <a:r>
              <a:rPr sz="2150" b="0" spc="-10" dirty="0">
                <a:latin typeface="Bookman Old Style"/>
                <a:cs typeface="Bookman Old Style"/>
              </a:rPr>
              <a:t>getch</a:t>
            </a:r>
            <a:r>
              <a:rPr sz="3225" b="0" spc="-15" baseline="-10335" dirty="0">
                <a:latin typeface="Bookman Old Style"/>
                <a:cs typeface="Bookman Old Style"/>
              </a:rPr>
              <a:t>0. </a:t>
            </a:r>
            <a:r>
              <a:rPr sz="3225" b="0" spc="-15" baseline="-2583" dirty="0">
                <a:latin typeface="Bookman Old Style"/>
                <a:cs typeface="Bookman Old Style"/>
              </a:rPr>
              <a:t>(or </a:t>
            </a:r>
            <a:r>
              <a:rPr sz="3225" b="0" spc="-7" baseline="-2583" dirty="0">
                <a:latin typeface="Bookman Old Style"/>
                <a:cs typeface="Bookman Old Style"/>
              </a:rPr>
              <a:t>)</a:t>
            </a:r>
            <a:r>
              <a:rPr sz="3225" b="0" spc="-202" baseline="-2583" dirty="0">
                <a:latin typeface="Bookman Old Style"/>
                <a:cs typeface="Bookman Old Style"/>
              </a:rPr>
              <a:t> </a:t>
            </a:r>
            <a:r>
              <a:rPr sz="2150" b="0" spc="-15" dirty="0">
                <a:latin typeface="Bookman Old Style"/>
                <a:cs typeface="Bookman Old Style"/>
              </a:rPr>
              <a:t>getch</a:t>
            </a:r>
            <a:r>
              <a:rPr sz="3225" b="0" spc="-22" baseline="-10335" dirty="0">
                <a:latin typeface="Bookman Old Style"/>
                <a:cs typeface="Bookman Old Style"/>
              </a:rPr>
              <a:t>0.</a:t>
            </a:r>
            <a:endParaRPr sz="3225" baseline="-10335">
              <a:latin typeface="Bookman Old Style"/>
              <a:cs typeface="Bookman Old Style"/>
            </a:endParaRPr>
          </a:p>
          <a:p>
            <a:pPr marL="50800">
              <a:lnSpc>
                <a:spcPct val="100000"/>
              </a:lnSpc>
              <a:spcBef>
                <a:spcPts val="830"/>
              </a:spcBef>
            </a:pPr>
            <a:r>
              <a:rPr sz="2150" b="0" u="heavy" spc="-55" dirty="0">
                <a:solidFill>
                  <a:srgbClr val="DD1115"/>
                </a:solidFill>
                <a:uFill>
                  <a:solidFill>
                    <a:srgbClr val="AC1F1F"/>
                  </a:solidFill>
                </a:uFill>
                <a:latin typeface="Bookman Old Style"/>
                <a:cs typeface="Bookman Old Style"/>
              </a:rPr>
              <a:t>Remarks:</a:t>
            </a:r>
            <a:endParaRPr sz="2150">
              <a:latin typeface="Bookman Old Style"/>
              <a:cs typeface="Bookman Old Style"/>
            </a:endParaRPr>
          </a:p>
          <a:p>
            <a:pPr marL="369570" marR="791210" indent="-314960">
              <a:lnSpc>
                <a:spcPct val="104500"/>
              </a:lnSpc>
              <a:spcBef>
                <a:spcPts val="690"/>
              </a:spcBef>
            </a:pPr>
            <a:r>
              <a:rPr sz="2100" b="0" spc="-25" dirty="0">
                <a:latin typeface="Bookman Old Style"/>
                <a:cs typeface="Bookman Old Style"/>
              </a:rPr>
              <a:t>getch </a:t>
            </a:r>
            <a:r>
              <a:rPr sz="2100" b="0" spc="-35" dirty="0">
                <a:latin typeface="Bookman Old Style"/>
                <a:cs typeface="Bookman Old Style"/>
              </a:rPr>
              <a:t>reads </a:t>
            </a:r>
            <a:r>
              <a:rPr sz="2100" b="0" spc="-85" dirty="0">
                <a:latin typeface="Bookman Old Style"/>
                <a:cs typeface="Bookman Old Style"/>
              </a:rPr>
              <a:t>a </a:t>
            </a:r>
            <a:r>
              <a:rPr sz="2100" b="0" spc="-20" dirty="0">
                <a:latin typeface="Bookman Old Style"/>
                <a:cs typeface="Bookman Old Style"/>
              </a:rPr>
              <a:t>single </a:t>
            </a:r>
            <a:r>
              <a:rPr sz="2100" b="0" spc="-40" dirty="0">
                <a:latin typeface="Bookman Old Style"/>
                <a:cs typeface="Bookman Old Style"/>
              </a:rPr>
              <a:t>character </a:t>
            </a:r>
            <a:r>
              <a:rPr sz="2100" b="0" spc="-5" dirty="0">
                <a:latin typeface="Bookman Old Style"/>
                <a:cs typeface="Bookman Old Style"/>
              </a:rPr>
              <a:t>directly </a:t>
            </a:r>
            <a:r>
              <a:rPr sz="2100" b="0" spc="-35" dirty="0">
                <a:latin typeface="Bookman Old Style"/>
                <a:cs typeface="Bookman Old Style"/>
              </a:rPr>
              <a:t>from </a:t>
            </a:r>
            <a:r>
              <a:rPr sz="2100" b="0" spc="-10" dirty="0">
                <a:latin typeface="Bookman Old Style"/>
                <a:cs typeface="Bookman Old Style"/>
              </a:rPr>
              <a:t>the </a:t>
            </a:r>
            <a:r>
              <a:rPr sz="2100" b="0" spc="-50" dirty="0">
                <a:latin typeface="Bookman Old Style"/>
                <a:cs typeface="Bookman Old Style"/>
              </a:rPr>
              <a:t>keyboard,  </a:t>
            </a:r>
            <a:r>
              <a:rPr sz="2100" b="0" spc="-35" dirty="0">
                <a:latin typeface="Bookman Old Style"/>
                <a:cs typeface="Bookman Old Style"/>
              </a:rPr>
              <a:t>without </a:t>
            </a:r>
            <a:r>
              <a:rPr sz="2100" b="0" spc="-45" dirty="0">
                <a:latin typeface="Bookman Old Style"/>
                <a:cs typeface="Bookman Old Style"/>
              </a:rPr>
              <a:t>echoing </a:t>
            </a:r>
            <a:r>
              <a:rPr sz="2100" b="0" dirty="0">
                <a:latin typeface="Bookman Old Style"/>
                <a:cs typeface="Bookman Old Style"/>
              </a:rPr>
              <a:t>to </a:t>
            </a:r>
            <a:r>
              <a:rPr sz="2100" b="0" spc="-35" dirty="0">
                <a:latin typeface="Bookman Old Style"/>
                <a:cs typeface="Bookman Old Style"/>
              </a:rPr>
              <a:t>the</a:t>
            </a:r>
            <a:r>
              <a:rPr sz="2100" b="0" spc="330" dirty="0">
                <a:latin typeface="Bookman Old Style"/>
                <a:cs typeface="Bookman Old Style"/>
              </a:rPr>
              <a:t> </a:t>
            </a:r>
            <a:r>
              <a:rPr sz="2100" b="0" spc="-40" dirty="0">
                <a:latin typeface="Bookman Old Style"/>
                <a:cs typeface="Bookman Old Style"/>
              </a:rPr>
              <a:t>screen.</a:t>
            </a:r>
            <a:endParaRPr sz="2100">
              <a:latin typeface="Bookman Old Style"/>
              <a:cs typeface="Bookman Old Style"/>
            </a:endParaRPr>
          </a:p>
          <a:p>
            <a:pPr marL="50800">
              <a:lnSpc>
                <a:spcPct val="100000"/>
              </a:lnSpc>
              <a:spcBef>
                <a:spcPts val="730"/>
              </a:spcBef>
            </a:pPr>
            <a:r>
              <a:rPr sz="2100" b="0" u="heavy" spc="-15" dirty="0">
                <a:solidFill>
                  <a:srgbClr val="F00803"/>
                </a:solidFill>
                <a:uFill>
                  <a:solidFill>
                    <a:srgbClr val="AF1F1C"/>
                  </a:solidFill>
                </a:uFill>
                <a:latin typeface="Bookman Old Style"/>
                <a:cs typeface="Bookman Old Style"/>
              </a:rPr>
              <a:t>Return</a:t>
            </a:r>
            <a:r>
              <a:rPr sz="2100" b="0" u="heavy" spc="135" dirty="0">
                <a:solidFill>
                  <a:srgbClr val="F00803"/>
                </a:solidFill>
                <a:uFill>
                  <a:solidFill>
                    <a:srgbClr val="AF1F1C"/>
                  </a:solidFill>
                </a:uFill>
                <a:latin typeface="Bookman Old Style"/>
                <a:cs typeface="Bookman Old Style"/>
              </a:rPr>
              <a:t> </a:t>
            </a:r>
            <a:r>
              <a:rPr sz="2100" b="0" u="heavy" spc="-25" dirty="0">
                <a:solidFill>
                  <a:srgbClr val="E60F0C"/>
                </a:solidFill>
                <a:uFill>
                  <a:solidFill>
                    <a:srgbClr val="AF1F1C"/>
                  </a:solidFill>
                </a:uFill>
                <a:latin typeface="Bookman Old Style"/>
                <a:cs typeface="Bookman Old Style"/>
              </a:rPr>
              <a:t>Value:</a:t>
            </a:r>
            <a:endParaRPr sz="2100">
              <a:latin typeface="Bookman Old Style"/>
              <a:cs typeface="Bookman Old Style"/>
            </a:endParaRPr>
          </a:p>
          <a:p>
            <a:pPr marL="66040">
              <a:lnSpc>
                <a:spcPct val="100000"/>
              </a:lnSpc>
              <a:spcBef>
                <a:spcPts val="815"/>
              </a:spcBef>
            </a:pPr>
            <a:r>
              <a:rPr sz="2100" b="0" dirty="0">
                <a:latin typeface="Bookman Old Style"/>
                <a:cs typeface="Bookman Old Style"/>
              </a:rPr>
              <a:t>This </a:t>
            </a:r>
            <a:r>
              <a:rPr sz="2100" b="0" spc="-45" dirty="0">
                <a:latin typeface="Bookman Old Style"/>
                <a:cs typeface="Bookman Old Style"/>
              </a:rPr>
              <a:t>function </a:t>
            </a:r>
            <a:r>
              <a:rPr sz="2100" b="0" spc="-15" dirty="0">
                <a:latin typeface="Bookman Old Style"/>
                <a:cs typeface="Bookman Old Style"/>
              </a:rPr>
              <a:t>return </a:t>
            </a:r>
            <a:r>
              <a:rPr sz="2100" b="0" spc="-35" dirty="0">
                <a:latin typeface="Bookman Old Style"/>
                <a:cs typeface="Bookman Old Style"/>
              </a:rPr>
              <a:t>the </a:t>
            </a:r>
            <a:r>
              <a:rPr sz="2100" b="0" spc="-40" dirty="0">
                <a:latin typeface="Bookman Old Style"/>
                <a:cs typeface="Bookman Old Style"/>
              </a:rPr>
              <a:t>character </a:t>
            </a:r>
            <a:r>
              <a:rPr sz="2100" b="0" dirty="0">
                <a:latin typeface="Bookman Old Style"/>
                <a:cs typeface="Bookman Old Style"/>
              </a:rPr>
              <a:t>read </a:t>
            </a:r>
            <a:r>
              <a:rPr sz="2100" b="0" spc="-35" dirty="0">
                <a:latin typeface="Bookman Old Style"/>
                <a:cs typeface="Bookman Old Style"/>
              </a:rPr>
              <a:t>from </a:t>
            </a:r>
            <a:r>
              <a:rPr sz="2100" b="0" spc="-10" dirty="0">
                <a:latin typeface="Bookman Old Style"/>
                <a:cs typeface="Bookman Old Style"/>
              </a:rPr>
              <a:t>the</a:t>
            </a:r>
            <a:r>
              <a:rPr sz="2100" b="0" dirty="0">
                <a:latin typeface="Bookman Old Style"/>
                <a:cs typeface="Bookman Old Style"/>
              </a:rPr>
              <a:t> </a:t>
            </a:r>
            <a:r>
              <a:rPr sz="2100" b="0" spc="-35" dirty="0">
                <a:latin typeface="Bookman Old Style"/>
                <a:cs typeface="Bookman Old Style"/>
              </a:rPr>
              <a:t>keyboard.</a:t>
            </a:r>
            <a:endParaRPr sz="2100">
              <a:latin typeface="Bookman Old Style"/>
              <a:cs typeface="Bookman Old Style"/>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79500" y="806450"/>
            <a:ext cx="2209800" cy="317395"/>
          </a:xfrm>
          <a:prstGeom prst="rect">
            <a:avLst/>
          </a:prstGeom>
        </p:spPr>
        <p:txBody>
          <a:bodyPr vert="horz" wrap="square" lIns="0" tIns="17145" rIns="0" bIns="0" rtlCol="0">
            <a:spAutoFit/>
          </a:bodyPr>
          <a:lstStyle/>
          <a:p>
            <a:pPr marL="12700">
              <a:lnSpc>
                <a:spcPct val="100000"/>
              </a:lnSpc>
              <a:spcBef>
                <a:spcPts val="135"/>
              </a:spcBef>
            </a:pPr>
            <a:r>
              <a:rPr lang="en-US" sz="1950" spc="100" dirty="0" smtClean="0">
                <a:solidFill>
                  <a:srgbClr val="C62A28"/>
                </a:solidFill>
                <a:latin typeface="Times New Roman"/>
                <a:cs typeface="Times New Roman"/>
              </a:rPr>
              <a:t>Example program</a:t>
            </a:r>
            <a:endParaRPr sz="1950">
              <a:latin typeface="Times New Roman"/>
              <a:cs typeface="Times New Roman"/>
            </a:endParaRPr>
          </a:p>
        </p:txBody>
      </p:sp>
      <p:sp>
        <p:nvSpPr>
          <p:cNvPr id="5" name="object 5"/>
          <p:cNvSpPr txBox="1"/>
          <p:nvPr/>
        </p:nvSpPr>
        <p:spPr>
          <a:xfrm>
            <a:off x="1003300" y="1416050"/>
            <a:ext cx="4267200" cy="1926810"/>
          </a:xfrm>
          <a:prstGeom prst="rect">
            <a:avLst/>
          </a:prstGeom>
        </p:spPr>
        <p:txBody>
          <a:bodyPr vert="horz" wrap="square" lIns="0" tIns="15875" rIns="0" bIns="0" rtlCol="0">
            <a:spAutoFit/>
          </a:bodyPr>
          <a:lstStyle/>
          <a:p>
            <a:pPr marL="12700">
              <a:lnSpc>
                <a:spcPts val="2450"/>
              </a:lnSpc>
              <a:spcBef>
                <a:spcPts val="125"/>
              </a:spcBef>
            </a:pPr>
            <a:r>
              <a:rPr lang="en-US" sz="2150" b="0" spc="-195" dirty="0" smtClean="0">
                <a:solidFill>
                  <a:srgbClr val="4280AC"/>
                </a:solidFill>
                <a:latin typeface="Bookman Old Style"/>
                <a:cs typeface="Bookman Old Style"/>
              </a:rPr>
              <a:t>Void main()</a:t>
            </a:r>
          </a:p>
          <a:p>
            <a:pPr marL="12700">
              <a:lnSpc>
                <a:spcPts val="2450"/>
              </a:lnSpc>
              <a:spcBef>
                <a:spcPts val="125"/>
              </a:spcBef>
            </a:pPr>
            <a:r>
              <a:rPr lang="en-US" sz="2150" spc="-195" dirty="0" smtClean="0">
                <a:solidFill>
                  <a:srgbClr val="4280AC"/>
                </a:solidFill>
                <a:latin typeface="Bookman Old Style"/>
                <a:cs typeface="Bookman Old Style"/>
              </a:rPr>
              <a:t>   { </a:t>
            </a:r>
          </a:p>
          <a:p>
            <a:pPr marL="12700">
              <a:lnSpc>
                <a:spcPts val="2450"/>
              </a:lnSpc>
              <a:spcBef>
                <a:spcPts val="125"/>
              </a:spcBef>
            </a:pPr>
            <a:r>
              <a:rPr lang="en-US" sz="2150" b="0" spc="-195" dirty="0">
                <a:solidFill>
                  <a:srgbClr val="4280AC"/>
                </a:solidFill>
                <a:latin typeface="Bookman Old Style"/>
                <a:cs typeface="Bookman Old Style"/>
              </a:rPr>
              <a:t> </a:t>
            </a:r>
            <a:r>
              <a:rPr lang="en-US" sz="2150" b="0" spc="-195" dirty="0" smtClean="0">
                <a:solidFill>
                  <a:srgbClr val="4280AC"/>
                </a:solidFill>
                <a:latin typeface="Bookman Old Style"/>
                <a:cs typeface="Bookman Old Style"/>
              </a:rPr>
              <a:t>    </a:t>
            </a:r>
            <a:r>
              <a:rPr sz="2150" b="0" spc="-195" smtClean="0">
                <a:solidFill>
                  <a:srgbClr val="4280AC"/>
                </a:solidFill>
                <a:latin typeface="Bookman Old Style"/>
                <a:cs typeface="Bookman Old Style"/>
              </a:rPr>
              <a:t>chat</a:t>
            </a:r>
            <a:r>
              <a:rPr sz="2150" b="0" spc="130" smtClean="0">
                <a:solidFill>
                  <a:srgbClr val="4280AC"/>
                </a:solidFill>
                <a:latin typeface="Bookman Old Style"/>
                <a:cs typeface="Bookman Old Style"/>
              </a:rPr>
              <a:t> </a:t>
            </a:r>
            <a:r>
              <a:rPr sz="2150" b="0" spc="-229" dirty="0">
                <a:solidFill>
                  <a:srgbClr val="4482B1"/>
                </a:solidFill>
                <a:latin typeface="Bookman Old Style"/>
                <a:cs typeface="Bookman Old Style"/>
              </a:rPr>
              <a:t>ch;</a:t>
            </a:r>
            <a:endParaRPr sz="2150">
              <a:latin typeface="Bookman Old Style"/>
              <a:cs typeface="Bookman Old Style"/>
            </a:endParaRPr>
          </a:p>
          <a:p>
            <a:pPr marL="317500">
              <a:lnSpc>
                <a:spcPts val="2440"/>
              </a:lnSpc>
            </a:pPr>
            <a:r>
              <a:rPr sz="2150" b="0" spc="-270" dirty="0">
                <a:solidFill>
                  <a:srgbClr val="1C6795"/>
                </a:solidFill>
                <a:latin typeface="Bookman Old Style"/>
                <a:cs typeface="Bookman Old Style"/>
              </a:rPr>
              <a:t>ch </a:t>
            </a:r>
            <a:r>
              <a:rPr sz="2150" b="0" spc="55" dirty="0">
                <a:solidFill>
                  <a:srgbClr val="5B9CCD"/>
                </a:solidFill>
                <a:latin typeface="Bookman Old Style"/>
                <a:cs typeface="Bookman Old Style"/>
              </a:rPr>
              <a:t>=</a:t>
            </a:r>
            <a:r>
              <a:rPr sz="2150" b="0" spc="-455" dirty="0">
                <a:solidFill>
                  <a:srgbClr val="5B9CCD"/>
                </a:solidFill>
                <a:latin typeface="Bookman Old Style"/>
                <a:cs typeface="Bookman Old Style"/>
              </a:rPr>
              <a:t> </a:t>
            </a:r>
            <a:r>
              <a:rPr sz="2150" b="0" spc="-65" dirty="0">
                <a:solidFill>
                  <a:srgbClr val="21679C"/>
                </a:solidFill>
                <a:latin typeface="Bookman Old Style"/>
                <a:cs typeface="Bookman Old Style"/>
              </a:rPr>
              <a:t>fetch():</a:t>
            </a:r>
            <a:endParaRPr sz="2150">
              <a:latin typeface="Bookman Old Style"/>
              <a:cs typeface="Bookman Old Style"/>
            </a:endParaRPr>
          </a:p>
          <a:p>
            <a:pPr marL="320675">
              <a:lnSpc>
                <a:spcPts val="2385"/>
              </a:lnSpc>
            </a:pPr>
            <a:r>
              <a:rPr sz="2000" b="0" spc="-60" dirty="0">
                <a:solidFill>
                  <a:srgbClr val="245E8E"/>
                </a:solidFill>
                <a:latin typeface="Bookman Old Style"/>
                <a:cs typeface="Bookman Old Style"/>
              </a:rPr>
              <a:t>printf("Input </a:t>
            </a:r>
            <a:r>
              <a:rPr sz="2000" b="0" spc="-110">
                <a:solidFill>
                  <a:srgbClr val="0A70BA"/>
                </a:solidFill>
                <a:latin typeface="Bookman Old Style"/>
                <a:cs typeface="Bookman Old Style"/>
              </a:rPr>
              <a:t>Char</a:t>
            </a:r>
            <a:r>
              <a:rPr sz="2000" b="0" spc="-175">
                <a:solidFill>
                  <a:srgbClr val="0A70BA"/>
                </a:solidFill>
                <a:latin typeface="Bookman Old Style"/>
                <a:cs typeface="Bookman Old Style"/>
              </a:rPr>
              <a:t> </a:t>
            </a:r>
            <a:r>
              <a:rPr sz="2000" b="0" spc="-60" smtClean="0">
                <a:solidFill>
                  <a:srgbClr val="0A6DB1"/>
                </a:solidFill>
                <a:latin typeface="Bookman Old Style"/>
                <a:cs typeface="Bookman Old Style"/>
              </a:rPr>
              <a:t>I</a:t>
            </a:r>
            <a:r>
              <a:rPr lang="en-US" sz="2000" b="0" spc="-60" dirty="0" smtClean="0">
                <a:solidFill>
                  <a:srgbClr val="0A6DB1"/>
                </a:solidFill>
                <a:latin typeface="Bookman Old Style"/>
                <a:cs typeface="Bookman Old Style"/>
              </a:rPr>
              <a:t>s : %c”, </a:t>
            </a:r>
            <a:r>
              <a:rPr lang="en-US" sz="2000" b="0" spc="-60" dirty="0" err="1" smtClean="0">
                <a:solidFill>
                  <a:srgbClr val="0A6DB1"/>
                </a:solidFill>
                <a:latin typeface="Bookman Old Style"/>
                <a:cs typeface="Bookman Old Style"/>
              </a:rPr>
              <a:t>ch</a:t>
            </a:r>
            <a:r>
              <a:rPr lang="en-US" sz="2000" b="0" spc="-60" dirty="0" smtClean="0">
                <a:solidFill>
                  <a:srgbClr val="0A6DB1"/>
                </a:solidFill>
                <a:latin typeface="Bookman Old Style"/>
                <a:cs typeface="Bookman Old Style"/>
              </a:rPr>
              <a:t>);</a:t>
            </a:r>
          </a:p>
          <a:p>
            <a:pPr marL="320675">
              <a:lnSpc>
                <a:spcPts val="2385"/>
              </a:lnSpc>
            </a:pPr>
            <a:r>
              <a:rPr lang="en-US" sz="2000" spc="-60" dirty="0" smtClean="0">
                <a:solidFill>
                  <a:srgbClr val="0A6DB1"/>
                </a:solidFill>
                <a:latin typeface="Bookman Old Style"/>
                <a:cs typeface="Bookman Old Style"/>
              </a:rPr>
              <a:t>}</a:t>
            </a:r>
            <a:endParaRPr sz="2000">
              <a:latin typeface="Bookman Old Style"/>
              <a:cs typeface="Bookman Old Style"/>
            </a:endParaRPr>
          </a:p>
        </p:txBody>
      </p:sp>
      <p:sp>
        <p:nvSpPr>
          <p:cNvPr id="7" name="object 7"/>
          <p:cNvSpPr txBox="1"/>
          <p:nvPr/>
        </p:nvSpPr>
        <p:spPr>
          <a:xfrm>
            <a:off x="894512" y="3948806"/>
            <a:ext cx="3968115" cy="1108075"/>
          </a:xfrm>
          <a:prstGeom prst="rect">
            <a:avLst/>
          </a:prstGeom>
        </p:spPr>
        <p:txBody>
          <a:bodyPr vert="horz" wrap="square" lIns="0" tIns="107950" rIns="0" bIns="0" rtlCol="0">
            <a:spAutoFit/>
          </a:bodyPr>
          <a:lstStyle/>
          <a:p>
            <a:pPr marL="12700">
              <a:lnSpc>
                <a:spcPct val="100000"/>
              </a:lnSpc>
              <a:spcBef>
                <a:spcPts val="850"/>
              </a:spcBef>
            </a:pPr>
            <a:r>
              <a:rPr lang="en-US" sz="1950" b="0" u="heavy" spc="25" dirty="0" smtClean="0">
                <a:solidFill>
                  <a:srgbClr val="ED0A0C"/>
                </a:solidFill>
                <a:uFill>
                  <a:solidFill>
                    <a:srgbClr val="A32323"/>
                  </a:solidFill>
                </a:uFill>
                <a:latin typeface="Bookman Old Style"/>
                <a:cs typeface="Bookman Old Style"/>
              </a:rPr>
              <a:t>Program</a:t>
            </a:r>
            <a:r>
              <a:rPr sz="1950" b="0" u="heavy" spc="150" smtClean="0">
                <a:solidFill>
                  <a:srgbClr val="ED0A0C"/>
                </a:solidFill>
                <a:uFill>
                  <a:solidFill>
                    <a:srgbClr val="A32323"/>
                  </a:solidFill>
                </a:uFill>
                <a:latin typeface="Bookman Old Style"/>
                <a:cs typeface="Bookman Old Style"/>
              </a:rPr>
              <a:t> </a:t>
            </a:r>
            <a:r>
              <a:rPr sz="1950" b="0" u="heavy" spc="-60" dirty="0">
                <a:solidFill>
                  <a:srgbClr val="E80C0E"/>
                </a:solidFill>
                <a:uFill>
                  <a:solidFill>
                    <a:srgbClr val="A32323"/>
                  </a:solidFill>
                </a:uFill>
                <a:latin typeface="Bookman Old Style"/>
                <a:cs typeface="Bookman Old Style"/>
              </a:rPr>
              <a:t>Explanation:</a:t>
            </a:r>
            <a:endParaRPr sz="1950">
              <a:latin typeface="Bookman Old Style"/>
              <a:cs typeface="Bookman Old Style"/>
            </a:endParaRPr>
          </a:p>
          <a:p>
            <a:pPr marL="319405" marR="5080" indent="-307340">
              <a:lnSpc>
                <a:spcPts val="2320"/>
              </a:lnSpc>
              <a:spcBef>
                <a:spcPts val="855"/>
              </a:spcBef>
              <a:tabLst>
                <a:tab pos="791210" algn="l"/>
                <a:tab pos="1176655" algn="l"/>
                <a:tab pos="1767205" algn="l"/>
                <a:tab pos="2287270" algn="l"/>
              </a:tabLst>
            </a:pPr>
            <a:r>
              <a:rPr sz="1950" b="0" spc="-10" dirty="0">
                <a:latin typeface="Bookman Old Style"/>
                <a:cs typeface="Bookman Old Style"/>
              </a:rPr>
              <a:t>Here,	</a:t>
            </a:r>
            <a:r>
              <a:rPr sz="1950" b="0" spc="-50" dirty="0">
                <a:latin typeface="Bookman Old Style"/>
                <a:cs typeface="Bookman Old Style"/>
              </a:rPr>
              <a:t>declare	</a:t>
            </a:r>
            <a:r>
              <a:rPr sz="1950" b="0" spc="-40" dirty="0">
                <a:latin typeface="Bookman Old Style"/>
                <a:cs typeface="Bookman Old Style"/>
              </a:rPr>
              <a:t>the	</a:t>
            </a:r>
            <a:r>
              <a:rPr sz="1950" b="0" spc="-25" dirty="0">
                <a:latin typeface="Bookman Old Style"/>
                <a:cs typeface="Bookman Old Style"/>
              </a:rPr>
              <a:t>variable </a:t>
            </a:r>
            <a:r>
              <a:rPr sz="1950" b="0" spc="55" dirty="0">
                <a:latin typeface="Bookman Old Style"/>
                <a:cs typeface="Bookman Old Style"/>
              </a:rPr>
              <a:t>ch</a:t>
            </a:r>
            <a:r>
              <a:rPr sz="1950" b="0" spc="25" dirty="0">
                <a:latin typeface="Bookman Old Style"/>
                <a:cs typeface="Bookman Old Style"/>
              </a:rPr>
              <a:t> </a:t>
            </a:r>
            <a:r>
              <a:rPr sz="1950" b="0" spc="-55" dirty="0">
                <a:latin typeface="Bookman Old Style"/>
                <a:cs typeface="Bookman Old Style"/>
              </a:rPr>
              <a:t>as  </a:t>
            </a:r>
            <a:r>
              <a:rPr sz="1950" b="0" spc="-35" dirty="0">
                <a:latin typeface="Bookman Old Style"/>
                <a:cs typeface="Bookman Old Style"/>
              </a:rPr>
              <a:t>value	</a:t>
            </a:r>
            <a:r>
              <a:rPr sz="1950" b="0" spc="-75" dirty="0">
                <a:latin typeface="Bookman Old Style"/>
                <a:cs typeface="Bookman Old Style"/>
              </a:rPr>
              <a:t>through </a:t>
            </a:r>
            <a:r>
              <a:rPr sz="1950" b="0" spc="110" dirty="0">
                <a:latin typeface="Bookman Old Style"/>
                <a:cs typeface="Bookman Old Style"/>
              </a:rPr>
              <a:t>getch()</a:t>
            </a:r>
            <a:r>
              <a:rPr sz="1950" b="0" spc="200" dirty="0">
                <a:latin typeface="Bookman Old Style"/>
                <a:cs typeface="Bookman Old Style"/>
              </a:rPr>
              <a:t> </a:t>
            </a:r>
            <a:r>
              <a:rPr sz="1950" b="0" spc="-30" dirty="0">
                <a:latin typeface="Bookman Old Style"/>
                <a:cs typeface="Bookman Old Style"/>
              </a:rPr>
              <a:t>library</a:t>
            </a:r>
            <a:endParaRPr sz="1950">
              <a:latin typeface="Bookman Old Style"/>
              <a:cs typeface="Bookman Old Style"/>
            </a:endParaRPr>
          </a:p>
        </p:txBody>
      </p:sp>
      <p:sp>
        <p:nvSpPr>
          <p:cNvPr id="8" name="object 8"/>
          <p:cNvSpPr txBox="1"/>
          <p:nvPr/>
        </p:nvSpPr>
        <p:spPr>
          <a:xfrm>
            <a:off x="5038323" y="4433384"/>
            <a:ext cx="3907790" cy="623570"/>
          </a:xfrm>
          <a:prstGeom prst="rect">
            <a:avLst/>
          </a:prstGeom>
        </p:spPr>
        <p:txBody>
          <a:bodyPr vert="horz" wrap="square" lIns="0" tIns="29209" rIns="0" bIns="0" rtlCol="0">
            <a:spAutoFit/>
          </a:bodyPr>
          <a:lstStyle/>
          <a:p>
            <a:pPr marL="43815" marR="5080" indent="-31750">
              <a:lnSpc>
                <a:spcPts val="2320"/>
              </a:lnSpc>
              <a:spcBef>
                <a:spcPts val="229"/>
              </a:spcBef>
              <a:tabLst>
                <a:tab pos="671830" algn="l"/>
                <a:tab pos="1213485" algn="l"/>
                <a:tab pos="1322705" algn="l"/>
                <a:tab pos="1870075" algn="l"/>
                <a:tab pos="2030095" algn="l"/>
                <a:tab pos="2601595" algn="l"/>
                <a:tab pos="2670810" algn="l"/>
                <a:tab pos="3064510" algn="l"/>
                <a:tab pos="3270885" algn="l"/>
                <a:tab pos="3516629" algn="l"/>
                <a:tab pos="3761740" algn="l"/>
              </a:tabLst>
            </a:pPr>
            <a:r>
              <a:rPr sz="1950" b="0" spc="-70" dirty="0">
                <a:latin typeface="Bookman Old Style"/>
                <a:cs typeface="Bookman Old Style"/>
              </a:rPr>
              <a:t>char	</a:t>
            </a:r>
            <a:r>
              <a:rPr sz="1950" b="0" spc="-75" dirty="0">
                <a:latin typeface="Bookman Old Style"/>
                <a:cs typeface="Bookman Old Style"/>
              </a:rPr>
              <a:t>data</a:t>
            </a:r>
            <a:r>
              <a:rPr sz="1950" b="0" dirty="0">
                <a:latin typeface="Bookman Old Style"/>
                <a:cs typeface="Bookman Old Style"/>
              </a:rPr>
              <a:t>		</a:t>
            </a:r>
            <a:r>
              <a:rPr sz="1950" b="0" spc="-60" dirty="0">
                <a:latin typeface="Bookman Old Style"/>
                <a:cs typeface="Bookman Old Style"/>
              </a:rPr>
              <a:t>type</a:t>
            </a:r>
            <a:r>
              <a:rPr sz="1950" b="0" spc="-35" dirty="0">
                <a:latin typeface="Bookman Old Style"/>
                <a:cs typeface="Bookman Old Style"/>
              </a:rPr>
              <a:t>,</a:t>
            </a:r>
            <a:r>
              <a:rPr sz="1950" b="0" dirty="0">
                <a:latin typeface="Bookman Old Style"/>
                <a:cs typeface="Bookman Old Style"/>
              </a:rPr>
              <a:t>	</a:t>
            </a:r>
            <a:r>
              <a:rPr sz="1950" b="0" spc="-60" dirty="0">
                <a:latin typeface="Bookman Old Style"/>
                <a:cs typeface="Bookman Old Style"/>
              </a:rPr>
              <a:t>an</a:t>
            </a:r>
            <a:r>
              <a:rPr sz="1950" b="0" spc="-55" dirty="0">
                <a:latin typeface="Bookman Old Style"/>
                <a:cs typeface="Bookman Old Style"/>
              </a:rPr>
              <a:t>d</a:t>
            </a:r>
            <a:r>
              <a:rPr sz="1950" b="0" dirty="0">
                <a:latin typeface="Bookman Old Style"/>
                <a:cs typeface="Bookman Old Style"/>
              </a:rPr>
              <a:t>	</a:t>
            </a:r>
            <a:r>
              <a:rPr sz="1950" b="0" spc="-70" dirty="0">
                <a:latin typeface="Bookman Old Style"/>
                <a:cs typeface="Bookman Old Style"/>
              </a:rPr>
              <a:t>the</a:t>
            </a:r>
            <a:r>
              <a:rPr sz="1950" b="0" spc="-85" dirty="0">
                <a:latin typeface="Bookman Old Style"/>
                <a:cs typeface="Bookman Old Style"/>
              </a:rPr>
              <a:t>n</a:t>
            </a:r>
            <a:r>
              <a:rPr sz="1950" b="0" dirty="0">
                <a:latin typeface="Bookman Old Style"/>
                <a:cs typeface="Bookman Old Style"/>
              </a:rPr>
              <a:t>	</a:t>
            </a:r>
            <a:r>
              <a:rPr sz="1950" b="0" spc="-60" dirty="0">
                <a:latin typeface="Bookman Old Style"/>
                <a:cs typeface="Bookman Old Style"/>
              </a:rPr>
              <a:t>ge</a:t>
            </a:r>
            <a:r>
              <a:rPr sz="1950" b="0" spc="-40" dirty="0">
                <a:latin typeface="Bookman Old Style"/>
                <a:cs typeface="Bookman Old Style"/>
              </a:rPr>
              <a:t>t</a:t>
            </a:r>
            <a:r>
              <a:rPr sz="1950" b="0" dirty="0">
                <a:latin typeface="Bookman Old Style"/>
                <a:cs typeface="Bookman Old Style"/>
              </a:rPr>
              <a:t>	</a:t>
            </a:r>
            <a:r>
              <a:rPr sz="1950" b="0" spc="-60" dirty="0">
                <a:latin typeface="Bookman Old Style"/>
                <a:cs typeface="Bookman Old Style"/>
              </a:rPr>
              <a:t>a  </a:t>
            </a:r>
            <a:r>
              <a:rPr sz="1950" b="0" spc="-80" dirty="0">
                <a:latin typeface="Bookman Old Style"/>
                <a:cs typeface="Bookman Old Style"/>
              </a:rPr>
              <a:t>functio</a:t>
            </a:r>
            <a:r>
              <a:rPr sz="1950" b="0" spc="-95" dirty="0">
                <a:latin typeface="Bookman Old Style"/>
                <a:cs typeface="Bookman Old Style"/>
              </a:rPr>
              <a:t>n</a:t>
            </a:r>
            <a:r>
              <a:rPr sz="1950" b="0" dirty="0">
                <a:latin typeface="Bookman Old Style"/>
                <a:cs typeface="Bookman Old Style"/>
              </a:rPr>
              <a:t>	</a:t>
            </a:r>
            <a:r>
              <a:rPr sz="1950" b="0" spc="-60" dirty="0">
                <a:latin typeface="Bookman Old Style"/>
                <a:cs typeface="Bookman Old Style"/>
              </a:rPr>
              <a:t>an</a:t>
            </a:r>
            <a:r>
              <a:rPr sz="1950" b="0" spc="-55" dirty="0">
                <a:latin typeface="Bookman Old Style"/>
                <a:cs typeface="Bookman Old Style"/>
              </a:rPr>
              <a:t>d</a:t>
            </a:r>
            <a:r>
              <a:rPr sz="1950" b="0" dirty="0">
                <a:latin typeface="Bookman Old Style"/>
                <a:cs typeface="Bookman Old Style"/>
              </a:rPr>
              <a:t>	</a:t>
            </a:r>
            <a:r>
              <a:rPr sz="1950" b="0" spc="-55" dirty="0">
                <a:latin typeface="Bookman Old Style"/>
                <a:cs typeface="Bookman Old Style"/>
              </a:rPr>
              <a:t>store</a:t>
            </a:r>
            <a:r>
              <a:rPr sz="1950" b="0" dirty="0">
                <a:latin typeface="Bookman Old Style"/>
                <a:cs typeface="Bookman Old Style"/>
              </a:rPr>
              <a:t>		</a:t>
            </a:r>
            <a:r>
              <a:rPr sz="1950" b="0" spc="-15" dirty="0">
                <a:latin typeface="Bookman Old Style"/>
                <a:cs typeface="Bookman Old Style"/>
              </a:rPr>
              <a:t>i</a:t>
            </a:r>
            <a:r>
              <a:rPr sz="1950" b="0" spc="-10" dirty="0">
                <a:latin typeface="Bookman Old Style"/>
                <a:cs typeface="Bookman Old Style"/>
              </a:rPr>
              <a:t>t</a:t>
            </a:r>
            <a:r>
              <a:rPr sz="1950" b="0" dirty="0">
                <a:latin typeface="Bookman Old Style"/>
                <a:cs typeface="Bookman Old Style"/>
              </a:rPr>
              <a:t>	</a:t>
            </a:r>
            <a:r>
              <a:rPr sz="1950" b="0" spc="-40" dirty="0">
                <a:latin typeface="Bookman Old Style"/>
                <a:cs typeface="Bookman Old Style"/>
              </a:rPr>
              <a:t>i</a:t>
            </a:r>
            <a:r>
              <a:rPr sz="1950" b="0" spc="-70" dirty="0">
                <a:latin typeface="Bookman Old Style"/>
                <a:cs typeface="Bookman Old Style"/>
              </a:rPr>
              <a:t>n</a:t>
            </a:r>
            <a:r>
              <a:rPr sz="1950" b="0" dirty="0">
                <a:latin typeface="Bookman Old Style"/>
                <a:cs typeface="Bookman Old Style"/>
              </a:rPr>
              <a:t>	</a:t>
            </a:r>
            <a:r>
              <a:rPr sz="1950" b="0" spc="-40" dirty="0">
                <a:latin typeface="Bookman Old Style"/>
                <a:cs typeface="Bookman Old Style"/>
              </a:rPr>
              <a:t>the</a:t>
            </a:r>
            <a:endParaRPr sz="1950">
              <a:latin typeface="Bookman Old Style"/>
              <a:cs typeface="Bookman Old Style"/>
            </a:endParaRPr>
          </a:p>
        </p:txBody>
      </p:sp>
      <p:sp>
        <p:nvSpPr>
          <p:cNvPr id="9" name="object 9"/>
          <p:cNvSpPr txBox="1"/>
          <p:nvPr/>
        </p:nvSpPr>
        <p:spPr>
          <a:xfrm>
            <a:off x="1199275" y="5027426"/>
            <a:ext cx="7750809" cy="1851025"/>
          </a:xfrm>
          <a:prstGeom prst="rect">
            <a:avLst/>
          </a:prstGeom>
        </p:spPr>
        <p:txBody>
          <a:bodyPr vert="horz" wrap="square" lIns="0" tIns="13970" rIns="0" bIns="0" rtlCol="0">
            <a:spAutoFit/>
          </a:bodyPr>
          <a:lstStyle/>
          <a:p>
            <a:pPr marL="12700" marR="5080" indent="1905" algn="just">
              <a:lnSpc>
                <a:spcPct val="100899"/>
              </a:lnSpc>
              <a:spcBef>
                <a:spcPts val="110"/>
              </a:spcBef>
            </a:pPr>
            <a:r>
              <a:rPr sz="2000" b="0" spc="-45" dirty="0">
                <a:latin typeface="Bookman Old Style"/>
                <a:cs typeface="Bookman Old Style"/>
              </a:rPr>
              <a:t>variable </a:t>
            </a:r>
            <a:r>
              <a:rPr sz="2000" b="0" spc="5" dirty="0">
                <a:latin typeface="Bookman Old Style"/>
                <a:cs typeface="Bookman Old Style"/>
              </a:rPr>
              <a:t>ch. </a:t>
            </a:r>
            <a:r>
              <a:rPr sz="2000" b="0" spc="-50" dirty="0">
                <a:latin typeface="Bookman Old Style"/>
                <a:cs typeface="Bookman Old Style"/>
              </a:rPr>
              <a:t>And </a:t>
            </a:r>
            <a:r>
              <a:rPr sz="2000" b="0" spc="-105" dirty="0">
                <a:latin typeface="Bookman Old Style"/>
                <a:cs typeface="Bookman Old Style"/>
              </a:rPr>
              <a:t>then, </a:t>
            </a:r>
            <a:r>
              <a:rPr sz="2000" b="0" spc="-70" dirty="0">
                <a:latin typeface="Bookman Old Style"/>
                <a:cs typeface="Bookman Old Style"/>
              </a:rPr>
              <a:t>print </a:t>
            </a:r>
            <a:r>
              <a:rPr sz="2000" b="0" spc="-95" dirty="0">
                <a:latin typeface="Bookman Old Style"/>
                <a:cs typeface="Bookman Old Style"/>
              </a:rPr>
              <a:t>the </a:t>
            </a:r>
            <a:r>
              <a:rPr sz="2000" b="0" spc="-60" dirty="0">
                <a:latin typeface="Bookman Old Style"/>
                <a:cs typeface="Bookman Old Style"/>
              </a:rPr>
              <a:t>value </a:t>
            </a:r>
            <a:r>
              <a:rPr sz="2000" b="0" spc="-95" dirty="0">
                <a:latin typeface="Bookman Old Style"/>
                <a:cs typeface="Bookman Old Style"/>
              </a:rPr>
              <a:t>of </a:t>
            </a:r>
            <a:r>
              <a:rPr sz="2000" b="0" spc="-45" dirty="0">
                <a:latin typeface="Bookman Old Style"/>
                <a:cs typeface="Bookman Old Style"/>
              </a:rPr>
              <a:t>variable </a:t>
            </a:r>
            <a:r>
              <a:rPr sz="2000" b="0" spc="5" dirty="0">
                <a:latin typeface="Bookman Old Style"/>
                <a:cs typeface="Bookman Old Style"/>
              </a:rPr>
              <a:t>ch.  </a:t>
            </a:r>
            <a:r>
              <a:rPr sz="1950" b="0" spc="-45" dirty="0">
                <a:latin typeface="Bookman Old Style"/>
                <a:cs typeface="Bookman Old Style"/>
              </a:rPr>
              <a:t>During </a:t>
            </a:r>
            <a:r>
              <a:rPr sz="1950" b="0" spc="-70" dirty="0">
                <a:latin typeface="Bookman Old Style"/>
                <a:cs typeface="Bookman Old Style"/>
              </a:rPr>
              <a:t>the program </a:t>
            </a:r>
            <a:r>
              <a:rPr sz="1950" b="0" spc="-75" dirty="0">
                <a:latin typeface="Bookman Old Style"/>
                <a:cs typeface="Bookman Old Style"/>
              </a:rPr>
              <a:t>execution, </a:t>
            </a:r>
            <a:r>
              <a:rPr sz="1950" b="0" spc="-85" dirty="0">
                <a:latin typeface="Bookman Old Style"/>
                <a:cs typeface="Bookman Old Style"/>
              </a:rPr>
              <a:t>a </a:t>
            </a:r>
            <a:r>
              <a:rPr sz="1950" b="0" spc="-40" dirty="0">
                <a:latin typeface="Bookman Old Style"/>
                <a:cs typeface="Bookman Old Style"/>
              </a:rPr>
              <a:t>single </a:t>
            </a:r>
            <a:r>
              <a:rPr sz="1950" b="0" spc="-65" dirty="0">
                <a:latin typeface="Bookman Old Style"/>
                <a:cs typeface="Bookman Old Style"/>
              </a:rPr>
              <a:t>character </a:t>
            </a:r>
            <a:r>
              <a:rPr sz="1950" b="0" spc="-45" dirty="0">
                <a:latin typeface="Bookman Old Style"/>
                <a:cs typeface="Bookman Old Style"/>
              </a:rPr>
              <a:t>is </a:t>
            </a:r>
            <a:r>
              <a:rPr sz="1950" b="0" spc="-25" dirty="0">
                <a:latin typeface="Bookman Old Style"/>
                <a:cs typeface="Bookman Old Style"/>
              </a:rPr>
              <a:t>get </a:t>
            </a:r>
            <a:r>
              <a:rPr sz="1950" b="0" spc="-65" dirty="0">
                <a:latin typeface="Bookman Old Style"/>
                <a:cs typeface="Bookman Old Style"/>
              </a:rPr>
              <a:t>or </a:t>
            </a:r>
            <a:r>
              <a:rPr sz="1950" b="0" spc="-20" dirty="0">
                <a:latin typeface="Bookman Old Style"/>
                <a:cs typeface="Bookman Old Style"/>
              </a:rPr>
              <a:t>read  </a:t>
            </a:r>
            <a:r>
              <a:rPr sz="2000" b="0" spc="-100" dirty="0">
                <a:latin typeface="Bookman Old Style"/>
                <a:cs typeface="Bookman Old Style"/>
              </a:rPr>
              <a:t>through </a:t>
            </a:r>
            <a:r>
              <a:rPr sz="2000" b="0" spc="-60" dirty="0">
                <a:latin typeface="Bookman Old Style"/>
                <a:cs typeface="Bookman Old Style"/>
              </a:rPr>
              <a:t>the </a:t>
            </a:r>
            <a:r>
              <a:rPr sz="2000" b="0" spc="70" dirty="0">
                <a:latin typeface="Bookman Old Style"/>
                <a:cs typeface="Bookman Old Style"/>
              </a:rPr>
              <a:t>getch(). </a:t>
            </a:r>
            <a:r>
              <a:rPr sz="2000" b="0" spc="-110" dirty="0">
                <a:latin typeface="Bookman Old Style"/>
                <a:cs typeface="Bookman Old Style"/>
              </a:rPr>
              <a:t>The </a:t>
            </a:r>
            <a:r>
              <a:rPr sz="2000" b="0" spc="-60" dirty="0">
                <a:latin typeface="Bookman Old Style"/>
                <a:cs typeface="Bookman Old Style"/>
              </a:rPr>
              <a:t>given </a:t>
            </a:r>
            <a:r>
              <a:rPr sz="2000" b="0" spc="-70" dirty="0">
                <a:latin typeface="Bookman Old Style"/>
                <a:cs typeface="Bookman Old Style"/>
              </a:rPr>
              <a:t>value </a:t>
            </a:r>
            <a:r>
              <a:rPr sz="2000" b="0" spc="-65" dirty="0">
                <a:latin typeface="Bookman Old Style"/>
                <a:cs typeface="Bookman Old Style"/>
              </a:rPr>
              <a:t>is </a:t>
            </a:r>
            <a:r>
              <a:rPr sz="2000" b="0" spc="-105" dirty="0">
                <a:latin typeface="Bookman Old Style"/>
                <a:cs typeface="Bookman Old Style"/>
              </a:rPr>
              <a:t>not </a:t>
            </a:r>
            <a:r>
              <a:rPr sz="2000" b="0" spc="-75" dirty="0">
                <a:latin typeface="Bookman Old Style"/>
                <a:cs typeface="Bookman Old Style"/>
              </a:rPr>
              <a:t>displayed </a:t>
            </a:r>
            <a:r>
              <a:rPr sz="2000" b="0" spc="-145" dirty="0">
                <a:latin typeface="Bookman Old Style"/>
                <a:cs typeface="Bookman Old Style"/>
              </a:rPr>
              <a:t>on </a:t>
            </a:r>
            <a:r>
              <a:rPr sz="2000" b="0" spc="-65" dirty="0">
                <a:latin typeface="Bookman Old Style"/>
                <a:cs typeface="Bookman Old Style"/>
              </a:rPr>
              <a:t>the  </a:t>
            </a:r>
            <a:r>
              <a:rPr sz="1950" b="0" spc="-80" dirty="0">
                <a:latin typeface="Bookman Old Style"/>
                <a:cs typeface="Bookman Old Style"/>
              </a:rPr>
              <a:t>screen </a:t>
            </a:r>
            <a:r>
              <a:rPr sz="1950" b="0" spc="-60" dirty="0">
                <a:latin typeface="Bookman Old Style"/>
                <a:cs typeface="Bookman Old Style"/>
              </a:rPr>
              <a:t>and </a:t>
            </a:r>
            <a:r>
              <a:rPr sz="1950" b="0" spc="-70" dirty="0">
                <a:latin typeface="Bookman Old Style"/>
                <a:cs typeface="Bookman Old Style"/>
              </a:rPr>
              <a:t>the </a:t>
            </a:r>
            <a:r>
              <a:rPr sz="1950" b="0" spc="-65" dirty="0">
                <a:latin typeface="Bookman Old Style"/>
                <a:cs typeface="Bookman Old Style"/>
              </a:rPr>
              <a:t>compiler </a:t>
            </a:r>
            <a:r>
              <a:rPr sz="1950" b="0" spc="-95" dirty="0">
                <a:latin typeface="Bookman Old Style"/>
                <a:cs typeface="Bookman Old Style"/>
              </a:rPr>
              <a:t>does </a:t>
            </a:r>
            <a:r>
              <a:rPr sz="1950" b="0" spc="-50" dirty="0">
                <a:latin typeface="Bookman Old Style"/>
                <a:cs typeface="Bookman Old Style"/>
              </a:rPr>
              <a:t>not wait </a:t>
            </a:r>
            <a:r>
              <a:rPr sz="1950" b="0" spc="-60" dirty="0">
                <a:latin typeface="Bookman Old Style"/>
                <a:cs typeface="Bookman Old Style"/>
              </a:rPr>
              <a:t>for </a:t>
            </a:r>
            <a:r>
              <a:rPr sz="1950" b="0" spc="-75" dirty="0">
                <a:latin typeface="Bookman Old Style"/>
                <a:cs typeface="Bookman Old Style"/>
              </a:rPr>
              <a:t>another </a:t>
            </a:r>
            <a:r>
              <a:rPr sz="1950" b="0" spc="-65" dirty="0">
                <a:latin typeface="Bookman Old Style"/>
                <a:cs typeface="Bookman Old Style"/>
              </a:rPr>
              <a:t>character </a:t>
            </a:r>
            <a:r>
              <a:rPr sz="1950" b="0" spc="-55" dirty="0">
                <a:latin typeface="Bookman Old Style"/>
                <a:cs typeface="Bookman Old Style"/>
              </a:rPr>
              <a:t>to </a:t>
            </a:r>
            <a:r>
              <a:rPr sz="1950" b="0" spc="-35" dirty="0">
                <a:latin typeface="Bookman Old Style"/>
                <a:cs typeface="Bookman Old Style"/>
              </a:rPr>
              <a:t>be  </a:t>
            </a:r>
            <a:r>
              <a:rPr sz="1950" b="0" spc="-55" dirty="0">
                <a:latin typeface="Bookman Old Style"/>
                <a:cs typeface="Bookman Old Style"/>
              </a:rPr>
              <a:t>typed.And </a:t>
            </a:r>
            <a:r>
              <a:rPr sz="1950" b="0" spc="-60" dirty="0">
                <a:latin typeface="Bookman Old Style"/>
                <a:cs typeface="Bookman Old Style"/>
              </a:rPr>
              <a:t>then,the </a:t>
            </a:r>
            <a:r>
              <a:rPr sz="1950" b="0" spc="-20" dirty="0">
                <a:latin typeface="Bookman Old Style"/>
                <a:cs typeface="Bookman Old Style"/>
              </a:rPr>
              <a:t>given </a:t>
            </a:r>
            <a:r>
              <a:rPr sz="1950" b="0" spc="-65" dirty="0">
                <a:latin typeface="Bookman Old Style"/>
                <a:cs typeface="Bookman Old Style"/>
              </a:rPr>
              <a:t>character </a:t>
            </a:r>
            <a:r>
              <a:rPr sz="1950" b="0" spc="-45" dirty="0">
                <a:latin typeface="Bookman Old Style"/>
                <a:cs typeface="Bookman Old Style"/>
              </a:rPr>
              <a:t>is </a:t>
            </a:r>
            <a:r>
              <a:rPr sz="1950" b="0" spc="-50" dirty="0">
                <a:latin typeface="Bookman Old Style"/>
                <a:cs typeface="Bookman Old Style"/>
              </a:rPr>
              <a:t>printed </a:t>
            </a:r>
            <a:r>
              <a:rPr sz="1950" b="0" spc="-75" dirty="0">
                <a:latin typeface="Bookman Old Style"/>
                <a:cs typeface="Bookman Old Style"/>
              </a:rPr>
              <a:t>through  </a:t>
            </a:r>
            <a:r>
              <a:rPr sz="2000" b="0" spc="-60" dirty="0">
                <a:latin typeface="Bookman Old Style"/>
                <a:cs typeface="Bookman Old Style"/>
              </a:rPr>
              <a:t>the </a:t>
            </a:r>
            <a:r>
              <a:rPr sz="2000" b="0" spc="65" dirty="0">
                <a:latin typeface="Bookman Old Style"/>
                <a:cs typeface="Bookman Old Style"/>
              </a:rPr>
              <a:t>printf</a:t>
            </a:r>
            <a:r>
              <a:rPr sz="2000" b="0" spc="110" dirty="0">
                <a:latin typeface="Bookman Old Style"/>
                <a:cs typeface="Bookman Old Style"/>
              </a:rPr>
              <a:t> </a:t>
            </a:r>
            <a:r>
              <a:rPr sz="2000" b="0" spc="-100" dirty="0">
                <a:latin typeface="Bookman Old Style"/>
                <a:cs typeface="Bookman Old Style"/>
              </a:rPr>
              <a:t>function.</a:t>
            </a:r>
            <a:endParaRPr sz="2000">
              <a:latin typeface="Bookman Old Style"/>
              <a:cs typeface="Bookman Old Style"/>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27100" y="654050"/>
            <a:ext cx="2818765" cy="542290"/>
          </a:xfrm>
          <a:prstGeom prst="rect">
            <a:avLst/>
          </a:prstGeom>
        </p:spPr>
        <p:txBody>
          <a:bodyPr vert="horz" wrap="square" lIns="0" tIns="17780" rIns="0" bIns="0" rtlCol="0">
            <a:spAutoFit/>
          </a:bodyPr>
          <a:lstStyle/>
          <a:p>
            <a:pPr marL="12700">
              <a:lnSpc>
                <a:spcPct val="100000"/>
              </a:lnSpc>
              <a:spcBef>
                <a:spcPts val="140"/>
              </a:spcBef>
              <a:tabLst>
                <a:tab pos="1339850" algn="l"/>
              </a:tabLst>
            </a:pPr>
            <a:r>
              <a:rPr lang="en-US" sz="3350" b="0" spc="-285" dirty="0" smtClean="0">
                <a:solidFill>
                  <a:srgbClr val="15A7DF"/>
                </a:solidFill>
                <a:latin typeface="Bookman Old Style"/>
                <a:cs typeface="Bookman Old Style"/>
              </a:rPr>
              <a:t>GETC()</a:t>
            </a:r>
            <a:endParaRPr sz="3350">
              <a:latin typeface="Bookman Old Style"/>
              <a:cs typeface="Bookman Old Style"/>
            </a:endParaRPr>
          </a:p>
        </p:txBody>
      </p:sp>
      <p:sp>
        <p:nvSpPr>
          <p:cNvPr id="4" name="object 4"/>
          <p:cNvSpPr txBox="1"/>
          <p:nvPr/>
        </p:nvSpPr>
        <p:spPr>
          <a:xfrm>
            <a:off x="892200" y="1227246"/>
            <a:ext cx="8287384" cy="5063566"/>
          </a:xfrm>
          <a:prstGeom prst="rect">
            <a:avLst/>
          </a:prstGeom>
        </p:spPr>
        <p:txBody>
          <a:bodyPr vert="horz" wrap="square" lIns="0" tIns="81915" rIns="0" bIns="0" rtlCol="0">
            <a:spAutoFit/>
          </a:bodyPr>
          <a:lstStyle/>
          <a:p>
            <a:pPr marL="21590">
              <a:lnSpc>
                <a:spcPct val="100000"/>
              </a:lnSpc>
              <a:spcBef>
                <a:spcPts val="645"/>
              </a:spcBef>
            </a:pPr>
            <a:r>
              <a:rPr sz="2200" spc="100" dirty="0">
                <a:solidFill>
                  <a:srgbClr val="EF0508"/>
                </a:solidFill>
                <a:latin typeface="Times New Roman"/>
                <a:cs typeface="Times New Roman"/>
              </a:rPr>
              <a:t>Description</a:t>
            </a:r>
            <a:endParaRPr sz="2200">
              <a:latin typeface="Times New Roman"/>
              <a:cs typeface="Times New Roman"/>
            </a:endParaRPr>
          </a:p>
          <a:p>
            <a:pPr marL="321310" marR="5080" indent="-304165" algn="just">
              <a:lnSpc>
                <a:spcPts val="2630"/>
              </a:lnSpc>
              <a:spcBef>
                <a:spcPts val="710"/>
              </a:spcBef>
            </a:pPr>
            <a:r>
              <a:rPr sz="2250" spc="125" dirty="0">
                <a:latin typeface="Times New Roman"/>
                <a:cs typeface="Times New Roman"/>
              </a:rPr>
              <a:t>The </a:t>
            </a:r>
            <a:r>
              <a:rPr sz="2250" spc="-60" dirty="0">
                <a:latin typeface="Times New Roman"/>
                <a:cs typeface="Times New Roman"/>
              </a:rPr>
              <a:t>C </a:t>
            </a:r>
            <a:r>
              <a:rPr sz="2250" spc="114" dirty="0">
                <a:latin typeface="Times New Roman"/>
                <a:cs typeface="Times New Roman"/>
              </a:rPr>
              <a:t>library </a:t>
            </a:r>
            <a:r>
              <a:rPr sz="2250" spc="95" dirty="0">
                <a:latin typeface="Times New Roman"/>
                <a:cs typeface="Times New Roman"/>
              </a:rPr>
              <a:t>function </a:t>
            </a:r>
            <a:r>
              <a:rPr sz="2250" spc="75" dirty="0">
                <a:latin typeface="Times New Roman"/>
                <a:cs typeface="Times New Roman"/>
              </a:rPr>
              <a:t>int </a:t>
            </a:r>
            <a:r>
              <a:rPr sz="2250" spc="80" dirty="0">
                <a:latin typeface="Times New Roman"/>
                <a:cs typeface="Times New Roman"/>
              </a:rPr>
              <a:t>getc(FILE </a:t>
            </a:r>
            <a:r>
              <a:rPr sz="2250" spc="140" dirty="0">
                <a:latin typeface="Times New Roman"/>
                <a:cs typeface="Times New Roman"/>
              </a:rPr>
              <a:t>*stream) </a:t>
            </a:r>
            <a:r>
              <a:rPr sz="2250" spc="125" dirty="0">
                <a:latin typeface="Times New Roman"/>
                <a:cs typeface="Times New Roman"/>
              </a:rPr>
              <a:t>gets the </a:t>
            </a:r>
            <a:r>
              <a:rPr sz="2250" spc="95" dirty="0">
                <a:latin typeface="Times New Roman"/>
                <a:cs typeface="Times New Roman"/>
              </a:rPr>
              <a:t>next  </a:t>
            </a:r>
            <a:r>
              <a:rPr sz="2250" spc="125" dirty="0">
                <a:latin typeface="Times New Roman"/>
                <a:cs typeface="Times New Roman"/>
              </a:rPr>
              <a:t>character </a:t>
            </a:r>
            <a:r>
              <a:rPr sz="2250" spc="135" dirty="0">
                <a:latin typeface="Times New Roman"/>
                <a:cs typeface="Times New Roman"/>
              </a:rPr>
              <a:t>(an </a:t>
            </a:r>
            <a:r>
              <a:rPr sz="2250" spc="110" dirty="0">
                <a:latin typeface="Times New Roman"/>
                <a:cs typeface="Times New Roman"/>
              </a:rPr>
              <a:t>unsigned </a:t>
            </a:r>
            <a:r>
              <a:rPr sz="2250" spc="100" dirty="0">
                <a:latin typeface="Times New Roman"/>
                <a:cs typeface="Times New Roman"/>
              </a:rPr>
              <a:t>char) </a:t>
            </a:r>
            <a:r>
              <a:rPr sz="2250" spc="75" dirty="0">
                <a:latin typeface="Times New Roman"/>
                <a:cs typeface="Times New Roman"/>
              </a:rPr>
              <a:t>from </a:t>
            </a:r>
            <a:r>
              <a:rPr sz="2250" spc="60" dirty="0">
                <a:latin typeface="Times New Roman"/>
                <a:cs typeface="Times New Roman"/>
              </a:rPr>
              <a:t>the </a:t>
            </a:r>
            <a:r>
              <a:rPr sz="2250" spc="50" dirty="0">
                <a:latin typeface="Times New Roman"/>
                <a:cs typeface="Times New Roman"/>
              </a:rPr>
              <a:t>specified </a:t>
            </a:r>
            <a:r>
              <a:rPr sz="2250" spc="145" dirty="0">
                <a:latin typeface="Times New Roman"/>
                <a:cs typeface="Times New Roman"/>
              </a:rPr>
              <a:t>stream </a:t>
            </a:r>
            <a:r>
              <a:rPr sz="2250" spc="160" dirty="0">
                <a:latin typeface="Times New Roman"/>
                <a:cs typeface="Times New Roman"/>
              </a:rPr>
              <a:t>and  </a:t>
            </a:r>
            <a:r>
              <a:rPr sz="2250" spc="120" dirty="0">
                <a:latin typeface="Times New Roman"/>
                <a:cs typeface="Times New Roman"/>
              </a:rPr>
              <a:t>advances </a:t>
            </a:r>
            <a:r>
              <a:rPr sz="2250" spc="105" dirty="0">
                <a:latin typeface="Times New Roman"/>
                <a:cs typeface="Times New Roman"/>
              </a:rPr>
              <a:t>the </a:t>
            </a:r>
            <a:r>
              <a:rPr sz="2250" spc="80" dirty="0">
                <a:latin typeface="Times New Roman"/>
                <a:cs typeface="Times New Roman"/>
              </a:rPr>
              <a:t>position </a:t>
            </a:r>
            <a:r>
              <a:rPr sz="2250" spc="95" dirty="0">
                <a:latin typeface="Times New Roman"/>
                <a:cs typeface="Times New Roman"/>
              </a:rPr>
              <a:t>indicator </a:t>
            </a:r>
            <a:r>
              <a:rPr sz="2250" spc="35" dirty="0">
                <a:latin typeface="Times New Roman"/>
                <a:cs typeface="Times New Roman"/>
              </a:rPr>
              <a:t>for the</a:t>
            </a:r>
            <a:r>
              <a:rPr sz="2250" spc="50" dirty="0">
                <a:latin typeface="Times New Roman"/>
                <a:cs typeface="Times New Roman"/>
              </a:rPr>
              <a:t> </a:t>
            </a:r>
            <a:r>
              <a:rPr sz="2250" spc="145">
                <a:latin typeface="Times New Roman"/>
                <a:cs typeface="Times New Roman"/>
              </a:rPr>
              <a:t>stream</a:t>
            </a:r>
            <a:r>
              <a:rPr sz="2250" spc="145" smtClean="0">
                <a:latin typeface="Times New Roman"/>
                <a:cs typeface="Times New Roman"/>
              </a:rPr>
              <a:t>.</a:t>
            </a:r>
            <a:endParaRPr sz="3350">
              <a:latin typeface="Times New Roman"/>
              <a:cs typeface="Times New Roman"/>
            </a:endParaRPr>
          </a:p>
          <a:p>
            <a:pPr marL="21590">
              <a:lnSpc>
                <a:spcPct val="100000"/>
              </a:lnSpc>
            </a:pPr>
            <a:r>
              <a:rPr sz="2250" spc="100" dirty="0">
                <a:solidFill>
                  <a:srgbClr val="F20805"/>
                </a:solidFill>
                <a:latin typeface="Times New Roman"/>
                <a:cs typeface="Times New Roman"/>
              </a:rPr>
              <a:t>Declaration</a:t>
            </a:r>
            <a:endParaRPr sz="2250">
              <a:latin typeface="Times New Roman"/>
              <a:cs typeface="Times New Roman"/>
            </a:endParaRPr>
          </a:p>
          <a:p>
            <a:pPr marL="106680" marR="2214880" indent="-85090">
              <a:lnSpc>
                <a:spcPts val="3329"/>
              </a:lnSpc>
              <a:spcBef>
                <a:spcPts val="140"/>
              </a:spcBef>
            </a:pPr>
            <a:r>
              <a:rPr sz="2250" spc="65" dirty="0">
                <a:latin typeface="Times New Roman"/>
                <a:cs typeface="Times New Roman"/>
              </a:rPr>
              <a:t>Following </a:t>
            </a:r>
            <a:r>
              <a:rPr sz="2250" spc="50" dirty="0">
                <a:latin typeface="Times New Roman"/>
                <a:cs typeface="Times New Roman"/>
              </a:rPr>
              <a:t>is </a:t>
            </a:r>
            <a:r>
              <a:rPr sz="2250" spc="60" dirty="0">
                <a:latin typeface="Times New Roman"/>
                <a:cs typeface="Times New Roman"/>
              </a:rPr>
              <a:t>the </a:t>
            </a:r>
            <a:r>
              <a:rPr sz="2250" spc="120" dirty="0">
                <a:latin typeface="Times New Roman"/>
                <a:cs typeface="Times New Roman"/>
              </a:rPr>
              <a:t>declaration </a:t>
            </a:r>
            <a:r>
              <a:rPr sz="2250" spc="10" dirty="0">
                <a:latin typeface="Times New Roman"/>
                <a:cs typeface="Times New Roman"/>
              </a:rPr>
              <a:t>for </a:t>
            </a:r>
            <a:r>
              <a:rPr sz="2250" spc="45" dirty="0">
                <a:latin typeface="Times New Roman"/>
                <a:cs typeface="Times New Roman"/>
              </a:rPr>
              <a:t>getc() </a:t>
            </a:r>
            <a:r>
              <a:rPr sz="2250" spc="100" dirty="0">
                <a:latin typeface="Times New Roman"/>
                <a:cs typeface="Times New Roman"/>
              </a:rPr>
              <a:t>function.  </a:t>
            </a:r>
            <a:r>
              <a:rPr sz="2250" spc="85" dirty="0">
                <a:latin typeface="Times New Roman"/>
                <a:cs typeface="Times New Roman"/>
              </a:rPr>
              <a:t>int </a:t>
            </a:r>
            <a:r>
              <a:rPr sz="2250" spc="80" dirty="0">
                <a:latin typeface="Times New Roman"/>
                <a:cs typeface="Times New Roman"/>
              </a:rPr>
              <a:t>getc(FILE</a:t>
            </a:r>
            <a:r>
              <a:rPr sz="2250" spc="450" dirty="0">
                <a:latin typeface="Times New Roman"/>
                <a:cs typeface="Times New Roman"/>
              </a:rPr>
              <a:t> </a:t>
            </a:r>
            <a:r>
              <a:rPr sz="2250" spc="130" dirty="0">
                <a:latin typeface="Times New Roman"/>
                <a:cs typeface="Times New Roman"/>
              </a:rPr>
              <a:t>*stream)</a:t>
            </a:r>
            <a:endParaRPr sz="2250">
              <a:latin typeface="Times New Roman"/>
              <a:cs typeface="Times New Roman"/>
            </a:endParaRPr>
          </a:p>
          <a:p>
            <a:pPr marL="22225">
              <a:lnSpc>
                <a:spcPct val="100000"/>
              </a:lnSpc>
              <a:spcBef>
                <a:spcPts val="415"/>
              </a:spcBef>
            </a:pPr>
            <a:r>
              <a:rPr sz="2250" spc="165" dirty="0">
                <a:solidFill>
                  <a:srgbClr val="ED0803"/>
                </a:solidFill>
                <a:latin typeface="Times New Roman"/>
                <a:cs typeface="Times New Roman"/>
              </a:rPr>
              <a:t>Parameters</a:t>
            </a:r>
            <a:endParaRPr sz="2250">
              <a:latin typeface="Times New Roman"/>
              <a:cs typeface="Times New Roman"/>
            </a:endParaRPr>
          </a:p>
          <a:p>
            <a:pPr marL="327025" marR="12700" indent="-305435">
              <a:lnSpc>
                <a:spcPts val="2630"/>
              </a:lnSpc>
              <a:spcBef>
                <a:spcPts val="700"/>
              </a:spcBef>
              <a:tabLst>
                <a:tab pos="2762885" algn="l"/>
              </a:tabLst>
            </a:pPr>
            <a:r>
              <a:rPr sz="2250" spc="145" dirty="0">
                <a:solidFill>
                  <a:srgbClr val="BA5B5D"/>
                </a:solidFill>
                <a:latin typeface="Times New Roman"/>
                <a:cs typeface="Times New Roman"/>
              </a:rPr>
              <a:t>stream </a:t>
            </a:r>
            <a:r>
              <a:rPr sz="2250" spc="-260" dirty="0">
                <a:solidFill>
                  <a:srgbClr val="B8181C"/>
                </a:solidFill>
                <a:latin typeface="Times New Roman"/>
                <a:cs typeface="Times New Roman"/>
              </a:rPr>
              <a:t>- </a:t>
            </a:r>
            <a:r>
              <a:rPr sz="2250" spc="-260" dirty="0">
                <a:solidFill>
                  <a:srgbClr val="B81D1C"/>
                </a:solidFill>
                <a:latin typeface="Times New Roman"/>
                <a:cs typeface="Times New Roman"/>
              </a:rPr>
              <a:t>-   </a:t>
            </a:r>
            <a:r>
              <a:rPr sz="2250" spc="95" dirty="0">
                <a:latin typeface="Times New Roman"/>
                <a:cs typeface="Times New Roman"/>
              </a:rPr>
              <a:t>This</a:t>
            </a:r>
            <a:r>
              <a:rPr sz="2250" spc="390" dirty="0">
                <a:latin typeface="Times New Roman"/>
                <a:cs typeface="Times New Roman"/>
              </a:rPr>
              <a:t> </a:t>
            </a:r>
            <a:r>
              <a:rPr sz="2250" spc="70" dirty="0">
                <a:latin typeface="Times New Roman"/>
                <a:cs typeface="Times New Roman"/>
              </a:rPr>
              <a:t>is</a:t>
            </a:r>
            <a:r>
              <a:rPr sz="2250" spc="160" dirty="0">
                <a:latin typeface="Times New Roman"/>
                <a:cs typeface="Times New Roman"/>
              </a:rPr>
              <a:t> </a:t>
            </a:r>
            <a:r>
              <a:rPr sz="2250" spc="90" dirty="0">
                <a:latin typeface="Times New Roman"/>
                <a:cs typeface="Times New Roman"/>
              </a:rPr>
              <a:t>the	pointer </a:t>
            </a:r>
            <a:r>
              <a:rPr sz="2250" spc="50" dirty="0">
                <a:latin typeface="Times New Roman"/>
                <a:cs typeface="Times New Roman"/>
              </a:rPr>
              <a:t>to </a:t>
            </a:r>
            <a:r>
              <a:rPr sz="2250" spc="60" dirty="0">
                <a:latin typeface="Times New Roman"/>
                <a:cs typeface="Times New Roman"/>
              </a:rPr>
              <a:t>a </a:t>
            </a:r>
            <a:r>
              <a:rPr sz="2250" b="1" spc="10" dirty="0">
                <a:latin typeface="Times New Roman"/>
                <a:cs typeface="Times New Roman"/>
              </a:rPr>
              <a:t>FILE </a:t>
            </a:r>
            <a:r>
              <a:rPr sz="2250" spc="35" dirty="0">
                <a:latin typeface="Times New Roman"/>
                <a:cs typeface="Times New Roman"/>
              </a:rPr>
              <a:t>object </a:t>
            </a:r>
            <a:r>
              <a:rPr sz="2250" spc="165" dirty="0">
                <a:latin typeface="Times New Roman"/>
                <a:cs typeface="Times New Roman"/>
              </a:rPr>
              <a:t>that </a:t>
            </a:r>
            <a:r>
              <a:rPr sz="2250" spc="95" dirty="0">
                <a:latin typeface="Times New Roman"/>
                <a:cs typeface="Times New Roman"/>
              </a:rPr>
              <a:t>identifies </a:t>
            </a:r>
            <a:r>
              <a:rPr sz="2250" spc="105" dirty="0">
                <a:latin typeface="Times New Roman"/>
                <a:cs typeface="Times New Roman"/>
              </a:rPr>
              <a:t>the  </a:t>
            </a:r>
            <a:r>
              <a:rPr sz="2250" spc="145" dirty="0">
                <a:latin typeface="Times New Roman"/>
                <a:cs typeface="Times New Roman"/>
              </a:rPr>
              <a:t>stream </a:t>
            </a:r>
            <a:r>
              <a:rPr sz="2250" spc="55" dirty="0">
                <a:latin typeface="Times New Roman"/>
                <a:cs typeface="Times New Roman"/>
              </a:rPr>
              <a:t>on </a:t>
            </a:r>
            <a:r>
              <a:rPr sz="2250" spc="75" dirty="0">
                <a:latin typeface="Times New Roman"/>
                <a:cs typeface="Times New Roman"/>
              </a:rPr>
              <a:t>which </a:t>
            </a:r>
            <a:r>
              <a:rPr sz="2250" spc="60" dirty="0">
                <a:latin typeface="Times New Roman"/>
                <a:cs typeface="Times New Roman"/>
              </a:rPr>
              <a:t>the </a:t>
            </a:r>
            <a:r>
              <a:rPr sz="2250" spc="114" dirty="0">
                <a:latin typeface="Times New Roman"/>
                <a:cs typeface="Times New Roman"/>
              </a:rPr>
              <a:t>operation </a:t>
            </a:r>
            <a:r>
              <a:rPr sz="2250" spc="85" dirty="0">
                <a:latin typeface="Times New Roman"/>
                <a:cs typeface="Times New Roman"/>
              </a:rPr>
              <a:t>is </a:t>
            </a:r>
            <a:r>
              <a:rPr sz="2250" spc="50" dirty="0">
                <a:latin typeface="Times New Roman"/>
                <a:cs typeface="Times New Roman"/>
              </a:rPr>
              <a:t>to </a:t>
            </a:r>
            <a:r>
              <a:rPr sz="2250" spc="75" dirty="0">
                <a:latin typeface="Times New Roman"/>
                <a:cs typeface="Times New Roman"/>
              </a:rPr>
              <a:t>be</a:t>
            </a:r>
            <a:r>
              <a:rPr sz="2250" spc="420" dirty="0">
                <a:latin typeface="Times New Roman"/>
                <a:cs typeface="Times New Roman"/>
              </a:rPr>
              <a:t> </a:t>
            </a:r>
            <a:r>
              <a:rPr sz="2250" spc="90" dirty="0">
                <a:latin typeface="Times New Roman"/>
                <a:cs typeface="Times New Roman"/>
              </a:rPr>
              <a:t>performed.</a:t>
            </a:r>
            <a:endParaRPr sz="2250">
              <a:latin typeface="Times New Roman"/>
              <a:cs typeface="Times New Roman"/>
            </a:endParaRPr>
          </a:p>
          <a:p>
            <a:pPr marL="12700">
              <a:lnSpc>
                <a:spcPct val="100000"/>
              </a:lnSpc>
              <a:spcBef>
                <a:spcPts val="560"/>
              </a:spcBef>
            </a:pPr>
            <a:r>
              <a:rPr sz="2250" b="0" spc="-110" dirty="0">
                <a:solidFill>
                  <a:srgbClr val="D40F13"/>
                </a:solidFill>
                <a:latin typeface="Bookman Old Style"/>
                <a:cs typeface="Bookman Old Style"/>
              </a:rPr>
              <a:t>Return</a:t>
            </a:r>
            <a:r>
              <a:rPr sz="2250" b="0" spc="165" dirty="0">
                <a:solidFill>
                  <a:srgbClr val="D40F13"/>
                </a:solidFill>
                <a:latin typeface="Bookman Old Style"/>
                <a:cs typeface="Bookman Old Style"/>
              </a:rPr>
              <a:t> </a:t>
            </a:r>
            <a:r>
              <a:rPr sz="2250" b="0" spc="-95" dirty="0">
                <a:solidFill>
                  <a:srgbClr val="E40A05"/>
                </a:solidFill>
                <a:latin typeface="Bookman Old Style"/>
                <a:cs typeface="Bookman Old Style"/>
              </a:rPr>
              <a:t>Value</a:t>
            </a:r>
            <a:endParaRPr sz="2250">
              <a:latin typeface="Bookman Old Style"/>
              <a:cs typeface="Bookman Old Style"/>
            </a:endParaRPr>
          </a:p>
          <a:p>
            <a:pPr marL="321310" marR="7620" indent="-304165">
              <a:lnSpc>
                <a:spcPts val="2630"/>
              </a:lnSpc>
              <a:spcBef>
                <a:spcPts val="780"/>
              </a:spcBef>
              <a:tabLst>
                <a:tab pos="1903730" algn="l"/>
                <a:tab pos="2995295" algn="l"/>
                <a:tab pos="4874895" algn="l"/>
                <a:tab pos="5565775" algn="l"/>
                <a:tab pos="5969000" algn="l"/>
                <a:tab pos="6421755" algn="l"/>
                <a:tab pos="7710805" algn="l"/>
              </a:tabLst>
            </a:pPr>
            <a:r>
              <a:rPr sz="2250" spc="120" dirty="0">
                <a:latin typeface="Times New Roman"/>
                <a:cs typeface="Times New Roman"/>
              </a:rPr>
              <a:t>Thi</a:t>
            </a:r>
            <a:r>
              <a:rPr sz="2250" spc="105" dirty="0">
                <a:latin typeface="Times New Roman"/>
                <a:cs typeface="Times New Roman"/>
              </a:rPr>
              <a:t>s</a:t>
            </a:r>
            <a:r>
              <a:rPr sz="2250" dirty="0">
                <a:latin typeface="Times New Roman"/>
                <a:cs typeface="Times New Roman"/>
              </a:rPr>
              <a:t> </a:t>
            </a:r>
            <a:r>
              <a:rPr sz="2250" spc="-130" dirty="0">
                <a:latin typeface="Times New Roman"/>
                <a:cs typeface="Times New Roman"/>
              </a:rPr>
              <a:t> </a:t>
            </a:r>
            <a:r>
              <a:rPr sz="2250" spc="95" dirty="0">
                <a:latin typeface="Times New Roman"/>
                <a:cs typeface="Times New Roman"/>
              </a:rPr>
              <a:t>function</a:t>
            </a:r>
            <a:r>
              <a:rPr sz="2250" dirty="0">
                <a:latin typeface="Times New Roman"/>
                <a:cs typeface="Times New Roman"/>
              </a:rPr>
              <a:t>	</a:t>
            </a:r>
            <a:r>
              <a:rPr sz="2250" spc="180" dirty="0">
                <a:latin typeface="Times New Roman"/>
                <a:cs typeface="Times New Roman"/>
              </a:rPr>
              <a:t>returns</a:t>
            </a:r>
            <a:r>
              <a:rPr sz="2250" dirty="0">
                <a:latin typeface="Times New Roman"/>
                <a:cs typeface="Times New Roman"/>
              </a:rPr>
              <a:t>	</a:t>
            </a:r>
            <a:r>
              <a:rPr sz="2250" spc="170" dirty="0">
                <a:latin typeface="Times New Roman"/>
                <a:cs typeface="Times New Roman"/>
              </a:rPr>
              <a:t>th</a:t>
            </a:r>
            <a:r>
              <a:rPr sz="2250" spc="200" dirty="0">
                <a:latin typeface="Times New Roman"/>
                <a:cs typeface="Times New Roman"/>
              </a:rPr>
              <a:t>e</a:t>
            </a:r>
            <a:r>
              <a:rPr sz="2250" spc="260" dirty="0">
                <a:latin typeface="Times New Roman"/>
                <a:cs typeface="Times New Roman"/>
              </a:rPr>
              <a:t> </a:t>
            </a:r>
            <a:r>
              <a:rPr sz="2250" spc="135" dirty="0">
                <a:latin typeface="Times New Roman"/>
                <a:cs typeface="Times New Roman"/>
              </a:rPr>
              <a:t>characte</a:t>
            </a:r>
            <a:r>
              <a:rPr sz="2250" spc="110" dirty="0">
                <a:latin typeface="Times New Roman"/>
                <a:cs typeface="Times New Roman"/>
              </a:rPr>
              <a:t>r</a:t>
            </a:r>
            <a:r>
              <a:rPr sz="2250" dirty="0">
                <a:latin typeface="Times New Roman"/>
                <a:cs typeface="Times New Roman"/>
              </a:rPr>
              <a:t>	</a:t>
            </a:r>
            <a:r>
              <a:rPr sz="2250" spc="135" dirty="0">
                <a:latin typeface="Times New Roman"/>
                <a:cs typeface="Times New Roman"/>
              </a:rPr>
              <a:t>read</a:t>
            </a:r>
            <a:r>
              <a:rPr sz="2250" dirty="0">
                <a:latin typeface="Times New Roman"/>
                <a:cs typeface="Times New Roman"/>
              </a:rPr>
              <a:t>	</a:t>
            </a:r>
            <a:r>
              <a:rPr sz="2250" spc="135" dirty="0">
                <a:latin typeface="Times New Roman"/>
                <a:cs typeface="Times New Roman"/>
              </a:rPr>
              <a:t>a</a:t>
            </a:r>
            <a:r>
              <a:rPr sz="2250" spc="125" dirty="0">
                <a:latin typeface="Times New Roman"/>
                <a:cs typeface="Times New Roman"/>
              </a:rPr>
              <a:t>s</a:t>
            </a:r>
            <a:r>
              <a:rPr sz="2250" dirty="0">
                <a:latin typeface="Times New Roman"/>
                <a:cs typeface="Times New Roman"/>
              </a:rPr>
              <a:t>	</a:t>
            </a:r>
            <a:r>
              <a:rPr sz="2250" spc="135" dirty="0">
                <a:latin typeface="Times New Roman"/>
                <a:cs typeface="Times New Roman"/>
              </a:rPr>
              <a:t>a</a:t>
            </a:r>
            <a:r>
              <a:rPr sz="2250" spc="160" dirty="0">
                <a:latin typeface="Times New Roman"/>
                <a:cs typeface="Times New Roman"/>
              </a:rPr>
              <a:t>n</a:t>
            </a:r>
            <a:r>
              <a:rPr sz="2250" dirty="0">
                <a:latin typeface="Times New Roman"/>
                <a:cs typeface="Times New Roman"/>
              </a:rPr>
              <a:t>	</a:t>
            </a:r>
            <a:r>
              <a:rPr sz="2250" spc="110" dirty="0">
                <a:latin typeface="Times New Roman"/>
                <a:cs typeface="Times New Roman"/>
              </a:rPr>
              <a:t>unsigned</a:t>
            </a:r>
            <a:r>
              <a:rPr sz="2250" dirty="0">
                <a:latin typeface="Times New Roman"/>
                <a:cs typeface="Times New Roman"/>
              </a:rPr>
              <a:t>	</a:t>
            </a:r>
            <a:r>
              <a:rPr sz="2250" spc="110" dirty="0">
                <a:latin typeface="Times New Roman"/>
                <a:cs typeface="Times New Roman"/>
              </a:rPr>
              <a:t>char  cast </a:t>
            </a:r>
            <a:r>
              <a:rPr sz="2250" spc="50" dirty="0">
                <a:latin typeface="Times New Roman"/>
                <a:cs typeface="Times New Roman"/>
              </a:rPr>
              <a:t>to </a:t>
            </a:r>
            <a:r>
              <a:rPr sz="2250" spc="60" dirty="0">
                <a:latin typeface="Times New Roman"/>
                <a:cs typeface="Times New Roman"/>
              </a:rPr>
              <a:t>an </a:t>
            </a:r>
            <a:r>
              <a:rPr sz="2250" spc="45" dirty="0">
                <a:latin typeface="Times New Roman"/>
                <a:cs typeface="Times New Roman"/>
              </a:rPr>
              <a:t>int or </a:t>
            </a:r>
            <a:r>
              <a:rPr sz="2250" spc="125" dirty="0">
                <a:latin typeface="Times New Roman"/>
                <a:cs typeface="Times New Roman"/>
              </a:rPr>
              <a:t>EOF </a:t>
            </a:r>
            <a:r>
              <a:rPr sz="2250" spc="55" dirty="0">
                <a:latin typeface="Times New Roman"/>
                <a:cs typeface="Times New Roman"/>
              </a:rPr>
              <a:t>on </a:t>
            </a:r>
            <a:r>
              <a:rPr sz="2250" spc="50" dirty="0">
                <a:latin typeface="Times New Roman"/>
                <a:cs typeface="Times New Roman"/>
              </a:rPr>
              <a:t>end </a:t>
            </a:r>
            <a:r>
              <a:rPr sz="2250" spc="-95" dirty="0">
                <a:latin typeface="Times New Roman"/>
                <a:cs typeface="Times New Roman"/>
              </a:rPr>
              <a:t>of </a:t>
            </a:r>
            <a:r>
              <a:rPr sz="2250" spc="30" dirty="0">
                <a:latin typeface="Times New Roman"/>
                <a:cs typeface="Times New Roman"/>
              </a:rPr>
              <a:t>file</a:t>
            </a:r>
            <a:r>
              <a:rPr sz="2250" spc="165" dirty="0">
                <a:latin typeface="Times New Roman"/>
                <a:cs typeface="Times New Roman"/>
              </a:rPr>
              <a:t> </a:t>
            </a:r>
            <a:r>
              <a:rPr sz="2250" spc="85" dirty="0">
                <a:latin typeface="Times New Roman"/>
                <a:cs typeface="Times New Roman"/>
              </a:rPr>
              <a:t>or </a:t>
            </a:r>
            <a:r>
              <a:rPr sz="2250" spc="135" dirty="0">
                <a:latin typeface="Times New Roman"/>
                <a:cs typeface="Times New Roman"/>
              </a:rPr>
              <a:t>error.</a:t>
            </a:r>
            <a:endParaRPr sz="2250">
              <a:latin typeface="Times New Roman"/>
              <a:cs typeface="Times New Roman"/>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82152" y="1131886"/>
            <a:ext cx="2150745" cy="1557542"/>
          </a:xfrm>
          <a:prstGeom prst="rect">
            <a:avLst/>
          </a:prstGeom>
        </p:spPr>
        <p:txBody>
          <a:bodyPr vert="horz" wrap="square" lIns="0" tIns="635" rIns="0" bIns="0" rtlCol="0">
            <a:spAutoFit/>
          </a:bodyPr>
          <a:lstStyle/>
          <a:p>
            <a:pPr marL="12700" marR="5080" indent="22225" algn="l">
              <a:lnSpc>
                <a:spcPct val="133500"/>
              </a:lnSpc>
              <a:spcBef>
                <a:spcPts val="5"/>
              </a:spcBef>
            </a:pPr>
            <a:r>
              <a:rPr sz="1900" b="0" spc="-30" dirty="0">
                <a:solidFill>
                  <a:srgbClr val="EF0A0A"/>
                </a:solidFill>
                <a:latin typeface="Bookman Old Style"/>
                <a:cs typeface="Bookman Old Style"/>
              </a:rPr>
              <a:t>Example  </a:t>
            </a:r>
            <a:r>
              <a:rPr sz="1950" b="0" spc="-30">
                <a:solidFill>
                  <a:srgbClr val="5D6989"/>
                </a:solidFill>
                <a:latin typeface="Bookman Old Style"/>
                <a:cs typeface="Bookman Old Style"/>
              </a:rPr>
              <a:t>#</a:t>
            </a:r>
            <a:r>
              <a:rPr sz="1950" b="0" spc="-30" smtClean="0">
                <a:solidFill>
                  <a:srgbClr val="5D6989"/>
                </a:solidFill>
                <a:latin typeface="Bookman Old Style"/>
                <a:cs typeface="Bookman Old Style"/>
              </a:rPr>
              <a:t>include&lt;stdio.h</a:t>
            </a:r>
            <a:r>
              <a:rPr lang="en-US" sz="1950" b="0" spc="-30" dirty="0" smtClean="0">
                <a:solidFill>
                  <a:srgbClr val="5D6989"/>
                </a:solidFill>
                <a:latin typeface="Bookman Old Style"/>
                <a:cs typeface="Bookman Old Style"/>
              </a:rPr>
              <a:t>&gt;</a:t>
            </a:r>
            <a:r>
              <a:rPr sz="1950" b="0" spc="-30" smtClean="0">
                <a:solidFill>
                  <a:srgbClr val="5D6989"/>
                </a:solidFill>
                <a:latin typeface="Bookman Old Style"/>
                <a:cs typeface="Bookman Old Style"/>
              </a:rPr>
              <a:t>  </a:t>
            </a:r>
            <a:r>
              <a:rPr sz="1850" b="0" spc="-20" dirty="0">
                <a:solidFill>
                  <a:srgbClr val="082146"/>
                </a:solidFill>
                <a:latin typeface="Bookman Old Style"/>
                <a:cs typeface="Bookman Old Style"/>
              </a:rPr>
              <a:t>int</a:t>
            </a:r>
            <a:r>
              <a:rPr sz="1850" b="0" spc="65" dirty="0">
                <a:solidFill>
                  <a:srgbClr val="082146"/>
                </a:solidFill>
                <a:latin typeface="Bookman Old Style"/>
                <a:cs typeface="Bookman Old Style"/>
              </a:rPr>
              <a:t> </a:t>
            </a:r>
            <a:r>
              <a:rPr sz="1850" b="0" spc="50">
                <a:solidFill>
                  <a:srgbClr val="0A1C46"/>
                </a:solidFill>
                <a:latin typeface="Bookman Old Style"/>
                <a:cs typeface="Bookman Old Style"/>
              </a:rPr>
              <a:t>main</a:t>
            </a:r>
            <a:r>
              <a:rPr sz="1850" b="0" spc="50" smtClean="0">
                <a:solidFill>
                  <a:srgbClr val="0A1C46"/>
                </a:solidFill>
                <a:latin typeface="Bookman Old Style"/>
                <a:cs typeface="Bookman Old Style"/>
              </a:rPr>
              <a:t>()</a:t>
            </a:r>
            <a:r>
              <a:rPr lang="en-US" sz="1850" b="0" spc="50" dirty="0" smtClean="0">
                <a:solidFill>
                  <a:srgbClr val="0A1C46"/>
                </a:solidFill>
                <a:latin typeface="Bookman Old Style"/>
                <a:cs typeface="Bookman Old Style"/>
              </a:rPr>
              <a:t/>
            </a:r>
            <a:br>
              <a:rPr lang="en-US" sz="1850" b="0" spc="50" dirty="0" smtClean="0">
                <a:solidFill>
                  <a:srgbClr val="0A1C46"/>
                </a:solidFill>
                <a:latin typeface="Bookman Old Style"/>
                <a:cs typeface="Bookman Old Style"/>
              </a:rPr>
            </a:br>
            <a:r>
              <a:rPr lang="en-US" sz="1850" spc="50" dirty="0">
                <a:solidFill>
                  <a:srgbClr val="0A1C46"/>
                </a:solidFill>
                <a:latin typeface="Bookman Old Style"/>
                <a:cs typeface="Bookman Old Style"/>
              </a:rPr>
              <a:t>{</a:t>
            </a:r>
            <a:endParaRPr sz="1850">
              <a:latin typeface="Bookman Old Style"/>
              <a:cs typeface="Bookman Old Style"/>
            </a:endParaRPr>
          </a:p>
        </p:txBody>
      </p:sp>
      <p:sp>
        <p:nvSpPr>
          <p:cNvPr id="4" name="object 4"/>
          <p:cNvSpPr txBox="1"/>
          <p:nvPr/>
        </p:nvSpPr>
        <p:spPr>
          <a:xfrm>
            <a:off x="856664" y="2633582"/>
            <a:ext cx="7542530" cy="4501297"/>
          </a:xfrm>
          <a:prstGeom prst="rect">
            <a:avLst/>
          </a:prstGeom>
        </p:spPr>
        <p:txBody>
          <a:bodyPr vert="horz" wrap="square" lIns="0" tIns="108585" rIns="0" bIns="0" rtlCol="0">
            <a:spAutoFit/>
          </a:bodyPr>
          <a:lstStyle/>
          <a:p>
            <a:pPr marL="267335">
              <a:lnSpc>
                <a:spcPct val="100000"/>
              </a:lnSpc>
              <a:spcBef>
                <a:spcPts val="855"/>
              </a:spcBef>
            </a:pPr>
            <a:r>
              <a:rPr sz="2150" b="0" spc="-200" dirty="0">
                <a:solidFill>
                  <a:srgbClr val="1A2141"/>
                </a:solidFill>
                <a:latin typeface="Bookman Old Style"/>
                <a:cs typeface="Bookman Old Style"/>
              </a:rPr>
              <a:t>char</a:t>
            </a:r>
            <a:r>
              <a:rPr sz="2150" b="0" spc="20" dirty="0">
                <a:solidFill>
                  <a:srgbClr val="1A2141"/>
                </a:solidFill>
                <a:latin typeface="Bookman Old Style"/>
                <a:cs typeface="Bookman Old Style"/>
              </a:rPr>
              <a:t> </a:t>
            </a:r>
            <a:r>
              <a:rPr sz="2150" b="0" spc="-245" dirty="0">
                <a:solidFill>
                  <a:srgbClr val="162642"/>
                </a:solidFill>
                <a:latin typeface="Bookman Old Style"/>
                <a:cs typeface="Bookman Old Style"/>
              </a:rPr>
              <a:t>c;</a:t>
            </a:r>
            <a:endParaRPr sz="2150">
              <a:latin typeface="Bookman Old Style"/>
              <a:cs typeface="Bookman Old Style"/>
            </a:endParaRPr>
          </a:p>
          <a:p>
            <a:pPr marL="268605" marR="4110990" indent="71120">
              <a:lnSpc>
                <a:spcPts val="3100"/>
              </a:lnSpc>
              <a:spcBef>
                <a:spcPts val="114"/>
              </a:spcBef>
            </a:pPr>
            <a:r>
              <a:rPr sz="1900" b="0" dirty="0">
                <a:solidFill>
                  <a:srgbClr val="011C48"/>
                </a:solidFill>
                <a:latin typeface="Bookman Old Style"/>
                <a:cs typeface="Bookman Old Style"/>
              </a:rPr>
              <a:t>printf(”Enter </a:t>
            </a:r>
            <a:r>
              <a:rPr sz="1900" b="0" spc="-40" dirty="0">
                <a:solidFill>
                  <a:srgbClr val="5D6B93"/>
                </a:solidFill>
                <a:latin typeface="Bookman Old Style"/>
                <a:cs typeface="Bookman Old Style"/>
              </a:rPr>
              <a:t>character: </a:t>
            </a:r>
            <a:r>
              <a:rPr sz="1900" b="0" spc="-20" dirty="0">
                <a:solidFill>
                  <a:srgbClr val="0A1C49"/>
                </a:solidFill>
                <a:latin typeface="Bookman Old Style"/>
                <a:cs typeface="Bookman Old Style"/>
              </a:rPr>
              <a:t>”);  </a:t>
            </a:r>
            <a:r>
              <a:rPr sz="1900" b="0" spc="-135" dirty="0">
                <a:solidFill>
                  <a:srgbClr val="5D6D8E"/>
                </a:solidFill>
                <a:latin typeface="Bookman Old Style"/>
                <a:cs typeface="Bookman Old Style"/>
              </a:rPr>
              <a:t>c </a:t>
            </a:r>
            <a:r>
              <a:rPr sz="1900" b="0" spc="-155" dirty="0">
                <a:solidFill>
                  <a:srgbClr val="606775"/>
                </a:solidFill>
                <a:latin typeface="Bookman Old Style"/>
                <a:cs typeface="Bookman Old Style"/>
              </a:rPr>
              <a:t>=</a:t>
            </a:r>
            <a:r>
              <a:rPr sz="1900" b="0" spc="254" dirty="0">
                <a:solidFill>
                  <a:srgbClr val="606775"/>
                </a:solidFill>
                <a:latin typeface="Bookman Old Style"/>
                <a:cs typeface="Bookman Old Style"/>
              </a:rPr>
              <a:t> </a:t>
            </a:r>
            <a:r>
              <a:rPr sz="1900" b="0" spc="-25" dirty="0">
                <a:solidFill>
                  <a:srgbClr val="232F57"/>
                </a:solidFill>
                <a:latin typeface="Bookman Old Style"/>
                <a:cs typeface="Bookman Old Style"/>
              </a:rPr>
              <a:t>getc(stdin);</a:t>
            </a:r>
            <a:endParaRPr sz="1900">
              <a:latin typeface="Bookman Old Style"/>
              <a:cs typeface="Bookman Old Style"/>
            </a:endParaRPr>
          </a:p>
          <a:p>
            <a:pPr marL="270510">
              <a:lnSpc>
                <a:spcPct val="100000"/>
              </a:lnSpc>
              <a:spcBef>
                <a:spcPts val="450"/>
              </a:spcBef>
            </a:pPr>
            <a:r>
              <a:rPr sz="1950" b="0" spc="-20" dirty="0">
                <a:solidFill>
                  <a:srgbClr val="0C1D4B"/>
                </a:solidFill>
                <a:latin typeface="Bookman Old Style"/>
                <a:cs typeface="Bookman Old Style"/>
              </a:rPr>
              <a:t>printf(”Character </a:t>
            </a:r>
            <a:r>
              <a:rPr sz="1950" b="0" spc="-45" dirty="0">
                <a:solidFill>
                  <a:srgbClr val="081F4B"/>
                </a:solidFill>
                <a:latin typeface="Bookman Old Style"/>
                <a:cs typeface="Bookman Old Style"/>
              </a:rPr>
              <a:t>entered:</a:t>
            </a:r>
            <a:r>
              <a:rPr sz="1950" b="0" spc="-40" dirty="0">
                <a:solidFill>
                  <a:srgbClr val="081F4B"/>
                </a:solidFill>
                <a:latin typeface="Bookman Old Style"/>
                <a:cs typeface="Bookman Old Style"/>
              </a:rPr>
              <a:t> </a:t>
            </a:r>
            <a:r>
              <a:rPr sz="1950" b="0" spc="-25" dirty="0">
                <a:solidFill>
                  <a:srgbClr val="0C1F49"/>
                </a:solidFill>
                <a:latin typeface="Bookman Old Style"/>
                <a:cs typeface="Bookman Old Style"/>
              </a:rPr>
              <a:t>”)</a:t>
            </a:r>
            <a:r>
              <a:rPr sz="1950" b="0" spc="-25" dirty="0">
                <a:solidFill>
                  <a:srgbClr val="0A1C44"/>
                </a:solidFill>
                <a:latin typeface="Bookman Old Style"/>
                <a:cs typeface="Bookman Old Style"/>
              </a:rPr>
              <a:t>;</a:t>
            </a:r>
            <a:endParaRPr sz="1950">
              <a:latin typeface="Bookman Old Style"/>
              <a:cs typeface="Bookman Old Style"/>
            </a:endParaRPr>
          </a:p>
          <a:p>
            <a:pPr marL="269875" marR="5551805" indent="635">
              <a:lnSpc>
                <a:spcPts val="3020"/>
              </a:lnSpc>
              <a:spcBef>
                <a:spcPts val="215"/>
              </a:spcBef>
            </a:pPr>
            <a:r>
              <a:rPr sz="1900" b="0" spc="-70" dirty="0">
                <a:solidFill>
                  <a:srgbClr val="05214D"/>
                </a:solidFill>
                <a:latin typeface="Bookman Old Style"/>
                <a:cs typeface="Bookman Old Style"/>
              </a:rPr>
              <a:t>putc(c, </a:t>
            </a:r>
            <a:r>
              <a:rPr sz="1900" b="0" spc="-40" dirty="0">
                <a:solidFill>
                  <a:srgbClr val="233157"/>
                </a:solidFill>
                <a:latin typeface="Bookman Old Style"/>
                <a:cs typeface="Bookman Old Style"/>
              </a:rPr>
              <a:t>stdout);  </a:t>
            </a:r>
            <a:r>
              <a:rPr sz="1900" b="0" spc="-10">
                <a:solidFill>
                  <a:srgbClr val="0C2857"/>
                </a:solidFill>
                <a:latin typeface="Bookman Old Style"/>
                <a:cs typeface="Bookman Old Style"/>
              </a:rPr>
              <a:t>return(0</a:t>
            </a:r>
            <a:r>
              <a:rPr sz="1900" b="0" spc="-10" smtClean="0">
                <a:solidFill>
                  <a:srgbClr val="0C2857"/>
                </a:solidFill>
                <a:latin typeface="Bookman Old Style"/>
                <a:cs typeface="Bookman Old Style"/>
              </a:rPr>
              <a:t>)</a:t>
            </a:r>
            <a:r>
              <a:rPr sz="1900" b="0" spc="-10" smtClean="0">
                <a:solidFill>
                  <a:srgbClr val="0C1A42"/>
                </a:solidFill>
                <a:latin typeface="Bookman Old Style"/>
                <a:cs typeface="Bookman Old Style"/>
              </a:rPr>
              <a:t>;</a:t>
            </a:r>
            <a:endParaRPr lang="en-US" sz="1900" b="0" spc="-10" dirty="0" smtClean="0">
              <a:solidFill>
                <a:srgbClr val="0C1A42"/>
              </a:solidFill>
              <a:latin typeface="Bookman Old Style"/>
              <a:cs typeface="Bookman Old Style"/>
            </a:endParaRPr>
          </a:p>
          <a:p>
            <a:pPr marL="269875" marR="5551805" indent="635">
              <a:lnSpc>
                <a:spcPts val="3020"/>
              </a:lnSpc>
              <a:spcBef>
                <a:spcPts val="215"/>
              </a:spcBef>
            </a:pPr>
            <a:r>
              <a:rPr lang="en-US" sz="1900" spc="-10" dirty="0" smtClean="0">
                <a:solidFill>
                  <a:srgbClr val="0C1A42"/>
                </a:solidFill>
                <a:latin typeface="Bookman Old Style"/>
                <a:cs typeface="Bookman Old Style"/>
              </a:rPr>
              <a:t>}</a:t>
            </a:r>
            <a:endParaRPr sz="1900">
              <a:latin typeface="Bookman Old Style"/>
              <a:cs typeface="Bookman Old Style"/>
            </a:endParaRPr>
          </a:p>
          <a:p>
            <a:pPr>
              <a:lnSpc>
                <a:spcPct val="100000"/>
              </a:lnSpc>
              <a:spcBef>
                <a:spcPts val="40"/>
              </a:spcBef>
            </a:pPr>
            <a:endParaRPr sz="900">
              <a:latin typeface="Bookman Old Style"/>
              <a:cs typeface="Bookman Old Style"/>
            </a:endParaRPr>
          </a:p>
          <a:p>
            <a:pPr marL="358775" marR="43180" indent="-308610">
              <a:lnSpc>
                <a:spcPct val="101000"/>
              </a:lnSpc>
              <a:spcBef>
                <a:spcPts val="5"/>
              </a:spcBef>
            </a:pPr>
            <a:r>
              <a:rPr sz="1950" b="0" spc="20" dirty="0">
                <a:solidFill>
                  <a:srgbClr val="DF0A07"/>
                </a:solidFill>
                <a:latin typeface="Bookman Old Style"/>
                <a:cs typeface="Bookman Old Style"/>
              </a:rPr>
              <a:t>Let </a:t>
            </a:r>
            <a:r>
              <a:rPr sz="1950" b="0" spc="-140" dirty="0">
                <a:solidFill>
                  <a:srgbClr val="C81A16"/>
                </a:solidFill>
                <a:latin typeface="Bookman Old Style"/>
                <a:cs typeface="Bookman Old Style"/>
              </a:rPr>
              <a:t>us </a:t>
            </a:r>
            <a:r>
              <a:rPr sz="1950" b="0" spc="-70" dirty="0">
                <a:solidFill>
                  <a:srgbClr val="EF5D5E"/>
                </a:solidFill>
                <a:latin typeface="Bookman Old Style"/>
                <a:cs typeface="Bookman Old Style"/>
              </a:rPr>
              <a:t>compile </a:t>
            </a:r>
            <a:r>
              <a:rPr sz="1950" b="0" spc="-80" dirty="0">
                <a:solidFill>
                  <a:srgbClr val="DD1A1A"/>
                </a:solidFill>
                <a:latin typeface="Bookman Old Style"/>
                <a:cs typeface="Bookman Old Style"/>
              </a:rPr>
              <a:t>and </a:t>
            </a:r>
            <a:r>
              <a:rPr sz="1950" b="0" spc="-90" dirty="0">
                <a:solidFill>
                  <a:srgbClr val="D31C1D"/>
                </a:solidFill>
                <a:latin typeface="Bookman Old Style"/>
                <a:cs typeface="Bookman Old Style"/>
              </a:rPr>
              <a:t>run </a:t>
            </a:r>
            <a:r>
              <a:rPr sz="1950" b="0" spc="-40">
                <a:solidFill>
                  <a:srgbClr val="FF7272"/>
                </a:solidFill>
                <a:latin typeface="Bookman Old Style"/>
                <a:cs typeface="Bookman Old Style"/>
              </a:rPr>
              <a:t>the </a:t>
            </a:r>
            <a:r>
              <a:rPr lang="en-US" sz="2925" b="0" spc="-135" baseline="-5698" dirty="0" smtClean="0">
                <a:solidFill>
                  <a:srgbClr val="C82828"/>
                </a:solidFill>
                <a:latin typeface="Bookman Old Style"/>
                <a:cs typeface="Bookman Old Style"/>
              </a:rPr>
              <a:t>above</a:t>
            </a:r>
            <a:r>
              <a:rPr lang="en-US" sz="2925" b="0" spc="-135" dirty="0" smtClean="0">
                <a:solidFill>
                  <a:srgbClr val="C82828"/>
                </a:solidFill>
                <a:latin typeface="Bookman Old Style"/>
                <a:cs typeface="Bookman Old Style"/>
              </a:rPr>
              <a:t> </a:t>
            </a:r>
            <a:r>
              <a:rPr lang="en-US" sz="1950" b="0" spc="-135" dirty="0" smtClean="0">
                <a:solidFill>
                  <a:srgbClr val="C82828"/>
                </a:solidFill>
                <a:latin typeface="Bookman Old Style"/>
                <a:cs typeface="Bookman Old Style"/>
              </a:rPr>
              <a:t>pro</a:t>
            </a:r>
            <a:r>
              <a:rPr sz="2925" b="0" spc="-82" baseline="-2849" smtClean="0">
                <a:solidFill>
                  <a:srgbClr val="C61116"/>
                </a:solidFill>
                <a:latin typeface="Bookman Old Style"/>
                <a:cs typeface="Bookman Old Style"/>
              </a:rPr>
              <a:t>gram </a:t>
            </a:r>
            <a:r>
              <a:rPr sz="1950" b="0" spc="-50" dirty="0">
                <a:solidFill>
                  <a:srgbClr val="FF7575"/>
                </a:solidFill>
                <a:latin typeface="Bookman Old Style"/>
                <a:cs typeface="Bookman Old Style"/>
              </a:rPr>
              <a:t>that </a:t>
            </a:r>
            <a:r>
              <a:rPr sz="1950" b="0" spc="-15" dirty="0">
                <a:solidFill>
                  <a:srgbClr val="C32F31"/>
                </a:solidFill>
                <a:latin typeface="Bookman Old Style"/>
                <a:cs typeface="Bookman Old Style"/>
              </a:rPr>
              <a:t>will </a:t>
            </a:r>
            <a:r>
              <a:rPr sz="1950" b="0" spc="-100" dirty="0">
                <a:solidFill>
                  <a:srgbClr val="C61316"/>
                </a:solidFill>
                <a:latin typeface="Bookman Old Style"/>
                <a:cs typeface="Bookman Old Style"/>
              </a:rPr>
              <a:t>produce </a:t>
            </a:r>
            <a:r>
              <a:rPr sz="1950" b="0" spc="-40" dirty="0">
                <a:solidFill>
                  <a:srgbClr val="C8282A"/>
                </a:solidFill>
                <a:latin typeface="Bookman Old Style"/>
                <a:cs typeface="Bookman Old Style"/>
              </a:rPr>
              <a:t>the  </a:t>
            </a:r>
            <a:r>
              <a:rPr sz="1950" b="0" spc="-40" dirty="0">
                <a:solidFill>
                  <a:srgbClr val="D11A11"/>
                </a:solidFill>
                <a:latin typeface="Bookman Old Style"/>
                <a:cs typeface="Bookman Old Style"/>
              </a:rPr>
              <a:t>following</a:t>
            </a:r>
            <a:r>
              <a:rPr sz="1950" b="0" spc="140" dirty="0">
                <a:solidFill>
                  <a:srgbClr val="D11A11"/>
                </a:solidFill>
                <a:latin typeface="Bookman Old Style"/>
                <a:cs typeface="Bookman Old Style"/>
              </a:rPr>
              <a:t> </a:t>
            </a:r>
            <a:r>
              <a:rPr sz="1950" b="0" spc="-65" dirty="0">
                <a:solidFill>
                  <a:srgbClr val="DB0A08"/>
                </a:solidFill>
                <a:latin typeface="Bookman Old Style"/>
                <a:cs typeface="Bookman Old Style"/>
              </a:rPr>
              <a:t>result:</a:t>
            </a:r>
            <a:endParaRPr sz="1950">
              <a:latin typeface="Bookman Old Style"/>
              <a:cs typeface="Bookman Old Style"/>
            </a:endParaRPr>
          </a:p>
          <a:p>
            <a:pPr marL="58419" marR="5075555" indent="80010">
              <a:lnSpc>
                <a:spcPct val="129099"/>
              </a:lnSpc>
              <a:spcBef>
                <a:spcPts val="75"/>
              </a:spcBef>
            </a:pPr>
            <a:r>
              <a:rPr sz="1950" b="0" spc="-50" dirty="0">
                <a:latin typeface="Bookman Old Style"/>
                <a:cs typeface="Bookman Old Style"/>
              </a:rPr>
              <a:t>Enter </a:t>
            </a:r>
            <a:r>
              <a:rPr sz="1950" b="0" spc="-65" dirty="0">
                <a:latin typeface="Bookman Old Style"/>
                <a:cs typeface="Bookman Old Style"/>
              </a:rPr>
              <a:t>character: </a:t>
            </a:r>
            <a:r>
              <a:rPr sz="1950" b="0" spc="-85" dirty="0">
                <a:latin typeface="Bookman Old Style"/>
                <a:cs typeface="Bookman Old Style"/>
              </a:rPr>
              <a:t>a  </a:t>
            </a:r>
            <a:r>
              <a:rPr sz="1950" b="0" spc="-65" dirty="0">
                <a:latin typeface="Bookman Old Style"/>
                <a:cs typeface="Bookman Old Style"/>
              </a:rPr>
              <a:t>Character </a:t>
            </a:r>
            <a:r>
              <a:rPr sz="1950" b="0" spc="-45" dirty="0">
                <a:latin typeface="Bookman Old Style"/>
                <a:cs typeface="Bookman Old Style"/>
              </a:rPr>
              <a:t>entered:</a:t>
            </a:r>
            <a:r>
              <a:rPr sz="1950" b="0" spc="-315" dirty="0">
                <a:latin typeface="Bookman Old Style"/>
                <a:cs typeface="Bookman Old Style"/>
              </a:rPr>
              <a:t> </a:t>
            </a:r>
            <a:r>
              <a:rPr sz="1950" b="0" spc="-85" dirty="0">
                <a:latin typeface="Bookman Old Style"/>
                <a:cs typeface="Bookman Old Style"/>
              </a:rPr>
              <a:t>a</a:t>
            </a:r>
            <a:endParaRPr sz="1950">
              <a:latin typeface="Bookman Old Style"/>
              <a:cs typeface="Bookman Old Styl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07996" y="4260369"/>
            <a:ext cx="4122620" cy="1525074"/>
          </a:xfrm>
          <a:prstGeom prst="rect">
            <a:avLst/>
          </a:prstGeom>
        </p:spPr>
      </p:pic>
      <p:pic>
        <p:nvPicPr>
          <p:cNvPr id="3" name="object 3"/>
          <p:cNvPicPr/>
          <p:nvPr/>
        </p:nvPicPr>
        <p:blipFill>
          <a:blip r:embed="rId3" cstate="print"/>
          <a:stretch>
            <a:fillRect/>
          </a:stretch>
        </p:blipFill>
        <p:spPr>
          <a:xfrm>
            <a:off x="2139121" y="2587707"/>
            <a:ext cx="718260" cy="1023275"/>
          </a:xfrm>
          <a:prstGeom prst="rect">
            <a:avLst/>
          </a:prstGeom>
        </p:spPr>
      </p:pic>
      <p:pic>
        <p:nvPicPr>
          <p:cNvPr id="4" name="object 4"/>
          <p:cNvPicPr/>
          <p:nvPr/>
        </p:nvPicPr>
        <p:blipFill>
          <a:blip r:embed="rId4" cstate="print"/>
          <a:stretch>
            <a:fillRect/>
          </a:stretch>
        </p:blipFill>
        <p:spPr>
          <a:xfrm>
            <a:off x="5730425" y="2587707"/>
            <a:ext cx="678904" cy="1003597"/>
          </a:xfrm>
          <a:prstGeom prst="rect">
            <a:avLst/>
          </a:prstGeom>
        </p:spPr>
      </p:pic>
      <p:pic>
        <p:nvPicPr>
          <p:cNvPr id="5" name="object 5"/>
          <p:cNvPicPr/>
          <p:nvPr/>
        </p:nvPicPr>
        <p:blipFill>
          <a:blip r:embed="rId5" cstate="print"/>
          <a:stretch>
            <a:fillRect/>
          </a:stretch>
        </p:blipFill>
        <p:spPr>
          <a:xfrm>
            <a:off x="4126637" y="1377486"/>
            <a:ext cx="324693" cy="737939"/>
          </a:xfrm>
          <a:prstGeom prst="rect">
            <a:avLst/>
          </a:prstGeom>
        </p:spPr>
      </p:pic>
      <p:sp>
        <p:nvSpPr>
          <p:cNvPr id="11" name="object 11"/>
          <p:cNvSpPr txBox="1"/>
          <p:nvPr/>
        </p:nvSpPr>
        <p:spPr>
          <a:xfrm>
            <a:off x="2190046" y="2037541"/>
            <a:ext cx="624840" cy="416559"/>
          </a:xfrm>
          <a:prstGeom prst="rect">
            <a:avLst/>
          </a:prstGeom>
        </p:spPr>
        <p:txBody>
          <a:bodyPr vert="horz" wrap="square" lIns="0" tIns="14604" rIns="0" bIns="0" rtlCol="0">
            <a:spAutoFit/>
          </a:bodyPr>
          <a:lstStyle/>
          <a:p>
            <a:pPr marL="12700">
              <a:lnSpc>
                <a:spcPct val="100000"/>
              </a:lnSpc>
              <a:spcBef>
                <a:spcPts val="114"/>
              </a:spcBef>
            </a:pPr>
            <a:r>
              <a:rPr sz="2550" spc="85" dirty="0">
                <a:solidFill>
                  <a:srgbClr val="363636"/>
                </a:solidFill>
                <a:latin typeface="Calibri"/>
                <a:cs typeface="Calibri"/>
              </a:rPr>
              <a:t>true</a:t>
            </a:r>
            <a:endParaRPr sz="2550">
              <a:latin typeface="Calibri"/>
              <a:cs typeface="Calibri"/>
            </a:endParaRPr>
          </a:p>
        </p:txBody>
      </p:sp>
      <p:sp>
        <p:nvSpPr>
          <p:cNvPr id="12" name="object 12"/>
          <p:cNvSpPr txBox="1"/>
          <p:nvPr/>
        </p:nvSpPr>
        <p:spPr>
          <a:xfrm>
            <a:off x="1478053" y="3727422"/>
            <a:ext cx="1427480" cy="431800"/>
          </a:xfrm>
          <a:prstGeom prst="rect">
            <a:avLst/>
          </a:prstGeom>
        </p:spPr>
        <p:txBody>
          <a:bodyPr vert="horz" wrap="square" lIns="0" tIns="13970" rIns="0" bIns="0" rtlCol="0">
            <a:spAutoFit/>
          </a:bodyPr>
          <a:lstStyle/>
          <a:p>
            <a:pPr marL="12700">
              <a:lnSpc>
                <a:spcPct val="100000"/>
              </a:lnSpc>
              <a:spcBef>
                <a:spcPts val="110"/>
              </a:spcBef>
            </a:pPr>
            <a:r>
              <a:rPr sz="2650" i="1" spc="-120" dirty="0">
                <a:solidFill>
                  <a:srgbClr val="0F0F0F"/>
                </a:solidFill>
                <a:latin typeface="Calibri"/>
                <a:cs typeface="Calibri"/>
              </a:rPr>
              <a:t>true—body</a:t>
            </a:r>
            <a:endParaRPr sz="2650">
              <a:latin typeface="Calibri"/>
              <a:cs typeface="Calibri"/>
            </a:endParaRPr>
          </a:p>
        </p:txBody>
      </p:sp>
      <p:sp>
        <p:nvSpPr>
          <p:cNvPr id="13" name="object 13"/>
          <p:cNvSpPr txBox="1"/>
          <p:nvPr/>
        </p:nvSpPr>
        <p:spPr>
          <a:xfrm>
            <a:off x="3984516" y="2353626"/>
            <a:ext cx="573405" cy="438784"/>
          </a:xfrm>
          <a:prstGeom prst="rect">
            <a:avLst/>
          </a:prstGeom>
        </p:spPr>
        <p:txBody>
          <a:bodyPr vert="horz" wrap="square" lIns="0" tIns="13970" rIns="0" bIns="0" rtlCol="0">
            <a:spAutoFit/>
          </a:bodyPr>
          <a:lstStyle/>
          <a:p>
            <a:pPr marL="12700">
              <a:lnSpc>
                <a:spcPct val="100000"/>
              </a:lnSpc>
              <a:spcBef>
                <a:spcPts val="110"/>
              </a:spcBef>
            </a:pPr>
            <a:r>
              <a:rPr sz="2700" i="1" spc="40" dirty="0">
                <a:solidFill>
                  <a:srgbClr val="0E0E0E"/>
                </a:solidFill>
                <a:latin typeface="Cambria"/>
                <a:cs typeface="Cambria"/>
              </a:rPr>
              <a:t>test</a:t>
            </a:r>
            <a:endParaRPr sz="2700">
              <a:latin typeface="Cambria"/>
              <a:cs typeface="Cambria"/>
            </a:endParaRPr>
          </a:p>
        </p:txBody>
      </p:sp>
      <p:sp>
        <p:nvSpPr>
          <p:cNvPr id="14" name="object 14"/>
          <p:cNvSpPr txBox="1"/>
          <p:nvPr/>
        </p:nvSpPr>
        <p:spPr>
          <a:xfrm>
            <a:off x="3065396" y="5744458"/>
            <a:ext cx="2268855" cy="431800"/>
          </a:xfrm>
          <a:prstGeom prst="rect">
            <a:avLst/>
          </a:prstGeom>
        </p:spPr>
        <p:txBody>
          <a:bodyPr vert="horz" wrap="square" lIns="0" tIns="13970" rIns="0" bIns="0" rtlCol="0">
            <a:spAutoFit/>
          </a:bodyPr>
          <a:lstStyle/>
          <a:p>
            <a:pPr marL="12700">
              <a:lnSpc>
                <a:spcPct val="100000"/>
              </a:lnSpc>
              <a:spcBef>
                <a:spcPts val="110"/>
              </a:spcBef>
            </a:pPr>
            <a:r>
              <a:rPr sz="2650" spc="85" dirty="0">
                <a:latin typeface="Calibri"/>
                <a:cs typeface="Calibri"/>
              </a:rPr>
              <a:t>next</a:t>
            </a:r>
            <a:r>
              <a:rPr sz="2650" spc="45" dirty="0">
                <a:latin typeface="Calibri"/>
                <a:cs typeface="Calibri"/>
              </a:rPr>
              <a:t> </a:t>
            </a:r>
            <a:r>
              <a:rPr sz="2650" spc="75" dirty="0">
                <a:latin typeface="Calibri"/>
                <a:cs typeface="Calibri"/>
              </a:rPr>
              <a:t>statement</a:t>
            </a:r>
            <a:endParaRPr sz="2650">
              <a:latin typeface="Calibri"/>
              <a:cs typeface="Calibri"/>
            </a:endParaRPr>
          </a:p>
        </p:txBody>
      </p:sp>
      <p:sp>
        <p:nvSpPr>
          <p:cNvPr id="15" name="object 15"/>
          <p:cNvSpPr txBox="1"/>
          <p:nvPr/>
        </p:nvSpPr>
        <p:spPr>
          <a:xfrm>
            <a:off x="5688208" y="2083048"/>
            <a:ext cx="710565" cy="409575"/>
          </a:xfrm>
          <a:prstGeom prst="rect">
            <a:avLst/>
          </a:prstGeom>
        </p:spPr>
        <p:txBody>
          <a:bodyPr vert="horz" wrap="square" lIns="0" tIns="14604" rIns="0" bIns="0" rtlCol="0">
            <a:spAutoFit/>
          </a:bodyPr>
          <a:lstStyle/>
          <a:p>
            <a:pPr marL="12700">
              <a:lnSpc>
                <a:spcPct val="100000"/>
              </a:lnSpc>
              <a:spcBef>
                <a:spcPts val="114"/>
              </a:spcBef>
            </a:pPr>
            <a:r>
              <a:rPr sz="2500" spc="-300" dirty="0">
                <a:solidFill>
                  <a:srgbClr val="232323"/>
                </a:solidFill>
                <a:latin typeface="Consolas"/>
                <a:cs typeface="Consolas"/>
              </a:rPr>
              <a:t>false</a:t>
            </a:r>
            <a:endParaRPr sz="2500">
              <a:latin typeface="Consolas"/>
              <a:cs typeface="Consolas"/>
            </a:endParaRPr>
          </a:p>
        </p:txBody>
      </p:sp>
      <p:sp>
        <p:nvSpPr>
          <p:cNvPr id="16" name="object 16"/>
          <p:cNvSpPr txBox="1"/>
          <p:nvPr/>
        </p:nvSpPr>
        <p:spPr>
          <a:xfrm>
            <a:off x="5517304" y="3670848"/>
            <a:ext cx="1558925" cy="475615"/>
          </a:xfrm>
          <a:prstGeom prst="rect">
            <a:avLst/>
          </a:prstGeom>
        </p:spPr>
        <p:txBody>
          <a:bodyPr vert="horz" wrap="square" lIns="0" tIns="12700" rIns="0" bIns="0" rtlCol="0">
            <a:spAutoFit/>
          </a:bodyPr>
          <a:lstStyle/>
          <a:p>
            <a:pPr marL="12700">
              <a:lnSpc>
                <a:spcPct val="100000"/>
              </a:lnSpc>
              <a:spcBef>
                <a:spcPts val="100"/>
              </a:spcBef>
            </a:pPr>
            <a:r>
              <a:rPr sz="2950" i="1" spc="-220" dirty="0">
                <a:solidFill>
                  <a:srgbClr val="0A0A0A"/>
                </a:solidFill>
                <a:latin typeface="Calibri"/>
                <a:cs typeface="Calibri"/>
              </a:rPr>
              <a:t>false—body</a:t>
            </a:r>
            <a:endParaRPr sz="2950">
              <a:latin typeface="Calibri"/>
              <a:cs typeface="Calibri"/>
            </a:endParaRPr>
          </a:p>
        </p:txBody>
      </p:sp>
      <p:sp>
        <p:nvSpPr>
          <p:cNvPr id="17" name="object 17"/>
          <p:cNvSpPr txBox="1"/>
          <p:nvPr/>
        </p:nvSpPr>
        <p:spPr>
          <a:xfrm>
            <a:off x="5654808" y="5454201"/>
            <a:ext cx="1759585" cy="461009"/>
          </a:xfrm>
          <a:prstGeom prst="rect">
            <a:avLst/>
          </a:prstGeom>
        </p:spPr>
        <p:txBody>
          <a:bodyPr vert="horz" wrap="square" lIns="0" tIns="13335" rIns="0" bIns="0" rtlCol="0">
            <a:spAutoFit/>
          </a:bodyPr>
          <a:lstStyle/>
          <a:p>
            <a:pPr marL="12700">
              <a:lnSpc>
                <a:spcPct val="100000"/>
              </a:lnSpc>
              <a:spcBef>
                <a:spcPts val="105"/>
              </a:spcBef>
            </a:pPr>
            <a:r>
              <a:rPr sz="2850" spc="30" dirty="0">
                <a:latin typeface="Calibri"/>
                <a:cs typeface="Calibri"/>
              </a:rPr>
              <a:t>if-then-else</a:t>
            </a:r>
            <a:endParaRPr sz="2850">
              <a:latin typeface="Calibri"/>
              <a:cs typeface="Calibri"/>
            </a:endParaRPr>
          </a:p>
        </p:txBody>
      </p:sp>
      <p:sp>
        <p:nvSpPr>
          <p:cNvPr id="19" name="Title 18"/>
          <p:cNvSpPr>
            <a:spLocks noGrp="1"/>
          </p:cNvSpPr>
          <p:nvPr>
            <p:ph type="title"/>
          </p:nvPr>
        </p:nvSpPr>
        <p:spPr>
          <a:xfrm>
            <a:off x="1308099" y="425449"/>
            <a:ext cx="7467601" cy="507831"/>
          </a:xfrm>
        </p:spPr>
        <p:txBody>
          <a:bodyPr>
            <a:normAutofit fontScale="90000"/>
          </a:bodyPr>
          <a:lstStyle/>
          <a:p>
            <a:pPr algn="ctr"/>
            <a:r>
              <a:rPr lang="en-US" dirty="0" smtClean="0">
                <a:solidFill>
                  <a:srgbClr val="00B0F0"/>
                </a:solidFill>
              </a:rPr>
              <a:t>CONDITIONAL</a:t>
            </a:r>
            <a:r>
              <a:rPr lang="en-US" dirty="0" smtClean="0"/>
              <a:t> </a:t>
            </a:r>
            <a:r>
              <a:rPr lang="en-US" dirty="0" smtClean="0">
                <a:solidFill>
                  <a:srgbClr val="00B0F0"/>
                </a:solidFill>
              </a:rPr>
              <a:t>FLOW CHART</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27100" y="730250"/>
            <a:ext cx="3646804" cy="556895"/>
          </a:xfrm>
          <a:prstGeom prst="rect">
            <a:avLst/>
          </a:prstGeom>
        </p:spPr>
        <p:txBody>
          <a:bodyPr vert="horz" wrap="square" lIns="0" tIns="17145" rIns="0" bIns="0" rtlCol="0">
            <a:spAutoFit/>
          </a:bodyPr>
          <a:lstStyle/>
          <a:p>
            <a:pPr marL="12700">
              <a:lnSpc>
                <a:spcPct val="100000"/>
              </a:lnSpc>
              <a:spcBef>
                <a:spcPts val="135"/>
              </a:spcBef>
              <a:tabLst>
                <a:tab pos="1289050" algn="l"/>
              </a:tabLst>
            </a:pPr>
            <a:r>
              <a:rPr lang="en-US" sz="3450" spc="-370" dirty="0" smtClean="0">
                <a:solidFill>
                  <a:srgbClr val="15A7DF"/>
                </a:solidFill>
              </a:rPr>
              <a:t>GETCHAR()</a:t>
            </a:r>
            <a:endParaRPr sz="3450"/>
          </a:p>
        </p:txBody>
      </p:sp>
      <p:sp>
        <p:nvSpPr>
          <p:cNvPr id="4" name="object 4"/>
          <p:cNvSpPr txBox="1"/>
          <p:nvPr/>
        </p:nvSpPr>
        <p:spPr>
          <a:xfrm>
            <a:off x="820962" y="1453339"/>
            <a:ext cx="8343900" cy="4540602"/>
          </a:xfrm>
          <a:prstGeom prst="rect">
            <a:avLst/>
          </a:prstGeom>
        </p:spPr>
        <p:txBody>
          <a:bodyPr vert="horz" wrap="square" lIns="0" tIns="114935" rIns="0" bIns="0" rtlCol="0">
            <a:spAutoFit/>
          </a:bodyPr>
          <a:lstStyle/>
          <a:p>
            <a:pPr marL="93345">
              <a:lnSpc>
                <a:spcPct val="100000"/>
              </a:lnSpc>
              <a:spcBef>
                <a:spcPts val="905"/>
              </a:spcBef>
              <a:tabLst>
                <a:tab pos="855980" algn="l"/>
                <a:tab pos="1641475" algn="l"/>
                <a:tab pos="2016760" algn="l"/>
              </a:tabLst>
            </a:pPr>
            <a:r>
              <a:rPr lang="en-US" sz="2100" b="0" spc="-10" dirty="0" smtClean="0">
                <a:solidFill>
                  <a:srgbClr val="E60305"/>
                </a:solidFill>
                <a:latin typeface="Bookman Old Style"/>
                <a:cs typeface="Bookman Old Style"/>
              </a:rPr>
              <a:t>Function:</a:t>
            </a:r>
          </a:p>
          <a:p>
            <a:pPr marL="93345">
              <a:lnSpc>
                <a:spcPct val="100000"/>
              </a:lnSpc>
              <a:spcBef>
                <a:spcPts val="905"/>
              </a:spcBef>
              <a:tabLst>
                <a:tab pos="855980" algn="l"/>
                <a:tab pos="1641475" algn="l"/>
                <a:tab pos="2016760" algn="l"/>
              </a:tabLst>
            </a:pPr>
            <a:r>
              <a:rPr lang="en-US" sz="3150" b="0" spc="-37" baseline="1322" dirty="0" smtClean="0">
                <a:latin typeface="Bookman Old Style"/>
                <a:cs typeface="Bookman Old Style"/>
              </a:rPr>
              <a:t>G</a:t>
            </a:r>
            <a:r>
              <a:rPr sz="3150" b="0" spc="-37" baseline="1322" smtClean="0">
                <a:latin typeface="Bookman Old Style"/>
                <a:cs typeface="Bookman Old Style"/>
              </a:rPr>
              <a:t>etchar </a:t>
            </a:r>
            <a:r>
              <a:rPr lang="en-US" sz="3150" b="0" spc="-37" baseline="1322" dirty="0" smtClean="0">
                <a:latin typeface="Bookman Old Style"/>
                <a:cs typeface="Bookman Old Style"/>
              </a:rPr>
              <a:t>()</a:t>
            </a:r>
            <a:r>
              <a:rPr sz="3150" b="0" spc="82" baseline="-7936" smtClean="0">
                <a:latin typeface="Bookman Old Style"/>
                <a:cs typeface="Bookman Old Style"/>
              </a:rPr>
              <a:t> </a:t>
            </a:r>
            <a:r>
              <a:rPr sz="2100" b="0" spc="-20" dirty="0">
                <a:latin typeface="Bookman Old Style"/>
                <a:cs typeface="Bookman Old Style"/>
              </a:rPr>
              <a:t>is </a:t>
            </a:r>
            <a:r>
              <a:rPr sz="2100" b="0" spc="-100" dirty="0">
                <a:latin typeface="Bookman Old Style"/>
                <a:cs typeface="Bookman Old Style"/>
              </a:rPr>
              <a:t>used </a:t>
            </a:r>
            <a:r>
              <a:rPr sz="2100" b="0" spc="-40" dirty="0">
                <a:latin typeface="Bookman Old Style"/>
                <a:cs typeface="Bookman Old Style"/>
              </a:rPr>
              <a:t>to </a:t>
            </a:r>
            <a:r>
              <a:rPr sz="2100" b="0" spc="-20" dirty="0">
                <a:latin typeface="Bookman Old Style"/>
                <a:cs typeface="Bookman Old Style"/>
              </a:rPr>
              <a:t>get or </a:t>
            </a:r>
            <a:r>
              <a:rPr sz="2100" b="0" dirty="0">
                <a:latin typeface="Bookman Old Style"/>
                <a:cs typeface="Bookman Old Style"/>
              </a:rPr>
              <a:t>read </a:t>
            </a:r>
            <a:r>
              <a:rPr sz="2100" b="0" spc="-10" dirty="0">
                <a:latin typeface="Bookman Old Style"/>
                <a:cs typeface="Bookman Old Style"/>
              </a:rPr>
              <a:t>the </a:t>
            </a:r>
            <a:r>
              <a:rPr sz="2100" b="0" spc="-45" dirty="0">
                <a:latin typeface="Bookman Old Style"/>
                <a:cs typeface="Bookman Old Style"/>
              </a:rPr>
              <a:t>input </a:t>
            </a:r>
            <a:r>
              <a:rPr sz="2100" b="0" spc="5" dirty="0">
                <a:latin typeface="Bookman Old Style"/>
                <a:cs typeface="Bookman Old Style"/>
              </a:rPr>
              <a:t>(i.e </a:t>
            </a:r>
            <a:r>
              <a:rPr sz="2100" b="0" spc="-85" dirty="0">
                <a:latin typeface="Bookman Old Style"/>
                <a:cs typeface="Bookman Old Style"/>
              </a:rPr>
              <a:t>a </a:t>
            </a:r>
            <a:r>
              <a:rPr sz="2100" b="0" spc="-20" dirty="0">
                <a:latin typeface="Bookman Old Style"/>
                <a:cs typeface="Bookman Old Style"/>
              </a:rPr>
              <a:t>single </a:t>
            </a:r>
            <a:r>
              <a:rPr sz="2100" b="0" spc="-10" dirty="0">
                <a:latin typeface="Bookman Old Style"/>
                <a:cs typeface="Bookman Old Style"/>
              </a:rPr>
              <a:t>character)  at </a:t>
            </a:r>
            <a:r>
              <a:rPr sz="2100" b="0" spc="-50" dirty="0">
                <a:latin typeface="Bookman Old Style"/>
                <a:cs typeface="Bookman Old Style"/>
              </a:rPr>
              <a:t>run</a:t>
            </a:r>
            <a:r>
              <a:rPr sz="2100" b="0" spc="35" dirty="0">
                <a:latin typeface="Bookman Old Style"/>
                <a:cs typeface="Bookman Old Style"/>
              </a:rPr>
              <a:t> </a:t>
            </a:r>
            <a:r>
              <a:rPr sz="2100" b="0" spc="10" dirty="0">
                <a:latin typeface="Bookman Old Style"/>
                <a:cs typeface="Bookman Old Style"/>
              </a:rPr>
              <a:t>time.</a:t>
            </a:r>
            <a:endParaRPr sz="2100">
              <a:latin typeface="Bookman Old Style"/>
              <a:cs typeface="Bookman Old Style"/>
            </a:endParaRPr>
          </a:p>
          <a:p>
            <a:pPr>
              <a:lnSpc>
                <a:spcPct val="100000"/>
              </a:lnSpc>
              <a:spcBef>
                <a:spcPts val="25"/>
              </a:spcBef>
            </a:pPr>
            <a:endParaRPr sz="3400">
              <a:latin typeface="Bookman Old Style"/>
              <a:cs typeface="Bookman Old Style"/>
            </a:endParaRPr>
          </a:p>
          <a:p>
            <a:pPr marL="85090">
              <a:lnSpc>
                <a:spcPct val="100000"/>
              </a:lnSpc>
              <a:tabLst>
                <a:tab pos="1074420" algn="l"/>
                <a:tab pos="1534795" algn="l"/>
              </a:tabLst>
            </a:pPr>
            <a:r>
              <a:rPr sz="2150" b="0" spc="10" smtClean="0">
                <a:solidFill>
                  <a:srgbClr val="DB1113"/>
                </a:solidFill>
                <a:latin typeface="Bookman Old Style"/>
                <a:cs typeface="Bookman Old Style"/>
              </a:rPr>
              <a:t>Lib</a:t>
            </a:r>
            <a:r>
              <a:rPr lang="en-US" sz="2150" b="0" spc="10" dirty="0" err="1" smtClean="0">
                <a:solidFill>
                  <a:srgbClr val="DB1113"/>
                </a:solidFill>
                <a:latin typeface="Bookman Old Style"/>
                <a:cs typeface="Bookman Old Style"/>
              </a:rPr>
              <a:t>rary</a:t>
            </a:r>
            <a:r>
              <a:rPr sz="2150" b="0" spc="10" dirty="0">
                <a:solidFill>
                  <a:srgbClr val="DB1113"/>
                </a:solidFill>
                <a:latin typeface="Bookman Old Style"/>
                <a:cs typeface="Bookman Old Style"/>
              </a:rPr>
              <a:t>	</a:t>
            </a:r>
            <a:r>
              <a:rPr sz="2150" b="0" spc="-100" dirty="0">
                <a:latin typeface="Bookman Old Style"/>
                <a:cs typeface="Bookman Old Style"/>
              </a:rPr>
              <a:t>:</a:t>
            </a:r>
            <a:r>
              <a:rPr sz="2150" b="0" spc="-100">
                <a:latin typeface="Bookman Old Style"/>
                <a:cs typeface="Bookman Old Style"/>
              </a:rPr>
              <a:t>	</a:t>
            </a:r>
            <a:r>
              <a:rPr lang="en-US" sz="2150" b="0" spc="-100" dirty="0" smtClean="0">
                <a:latin typeface="Bookman Old Style"/>
                <a:cs typeface="Bookman Old Style"/>
              </a:rPr>
              <a:t>&lt;</a:t>
            </a:r>
            <a:r>
              <a:rPr lang="en-US" sz="2150" b="0" spc="-25" dirty="0" err="1" smtClean="0">
                <a:latin typeface="Bookman Old Style"/>
                <a:cs typeface="Bookman Old Style"/>
              </a:rPr>
              <a:t>stdio.h</a:t>
            </a:r>
            <a:r>
              <a:rPr lang="en-US" sz="2150" b="0" spc="-25" dirty="0" smtClean="0">
                <a:latin typeface="Bookman Old Style"/>
                <a:cs typeface="Bookman Old Style"/>
              </a:rPr>
              <a:t>&gt;</a:t>
            </a:r>
            <a:endParaRPr sz="2150">
              <a:latin typeface="Bookman Old Style"/>
              <a:cs typeface="Bookman Old Style"/>
            </a:endParaRPr>
          </a:p>
          <a:p>
            <a:pPr marL="94615" marR="4171950" indent="-10160">
              <a:lnSpc>
                <a:spcPct val="129099"/>
              </a:lnSpc>
              <a:spcBef>
                <a:spcPts val="70"/>
              </a:spcBef>
              <a:tabLst>
                <a:tab pos="1918970" algn="l"/>
              </a:tabLst>
            </a:pPr>
            <a:r>
              <a:rPr sz="2100" b="0" u="heavy" spc="-15" dirty="0">
                <a:solidFill>
                  <a:srgbClr val="EF0505"/>
                </a:solidFill>
                <a:uFill>
                  <a:solidFill>
                    <a:srgbClr val="A02328"/>
                  </a:solidFill>
                </a:uFill>
                <a:latin typeface="Bookman Old Style"/>
                <a:cs typeface="Bookman Old Style"/>
              </a:rPr>
              <a:t>Declaration:</a:t>
            </a:r>
            <a:r>
              <a:rPr sz="2100" b="0" spc="-15" dirty="0">
                <a:solidFill>
                  <a:srgbClr val="EF0505"/>
                </a:solidFill>
                <a:latin typeface="Bookman Old Style"/>
                <a:cs typeface="Bookman Old Style"/>
              </a:rPr>
              <a:t>	</a:t>
            </a:r>
            <a:r>
              <a:rPr sz="2100" b="0" dirty="0">
                <a:latin typeface="Bookman Old Style"/>
                <a:cs typeface="Bookman Old Style"/>
              </a:rPr>
              <a:t>int </a:t>
            </a:r>
            <a:r>
              <a:rPr sz="2100" b="0" spc="20" dirty="0">
                <a:latin typeface="Bookman Old Style"/>
                <a:cs typeface="Bookman Old Style"/>
              </a:rPr>
              <a:t>getchar(void);  </a:t>
            </a:r>
            <a:r>
              <a:rPr sz="2100" b="0" u="heavy" spc="-15" dirty="0">
                <a:solidFill>
                  <a:srgbClr val="E80808"/>
                </a:solidFill>
                <a:uFill>
                  <a:solidFill>
                    <a:srgbClr val="C32828"/>
                  </a:solidFill>
                </a:uFill>
                <a:latin typeface="Bookman Old Style"/>
                <a:cs typeface="Bookman Old Style"/>
              </a:rPr>
              <a:t>Example</a:t>
            </a:r>
            <a:r>
              <a:rPr sz="2100" b="0" u="heavy" spc="65" dirty="0">
                <a:solidFill>
                  <a:srgbClr val="E80808"/>
                </a:solidFill>
                <a:uFill>
                  <a:solidFill>
                    <a:srgbClr val="C32828"/>
                  </a:solidFill>
                </a:uFill>
                <a:latin typeface="Bookman Old Style"/>
                <a:cs typeface="Bookman Old Style"/>
              </a:rPr>
              <a:t> </a:t>
            </a:r>
            <a:r>
              <a:rPr sz="2100" b="0" u="heavy" spc="-25" dirty="0">
                <a:solidFill>
                  <a:srgbClr val="EB080A"/>
                </a:solidFill>
                <a:uFill>
                  <a:solidFill>
                    <a:srgbClr val="C32828"/>
                  </a:solidFill>
                </a:uFill>
                <a:latin typeface="Bookman Old Style"/>
                <a:cs typeface="Bookman Old Style"/>
              </a:rPr>
              <a:t>Declaration:</a:t>
            </a:r>
            <a:endParaRPr sz="2100">
              <a:latin typeface="Bookman Old Style"/>
              <a:cs typeface="Bookman Old Style"/>
            </a:endParaRPr>
          </a:p>
          <a:p>
            <a:pPr marL="85725">
              <a:lnSpc>
                <a:spcPct val="100000"/>
              </a:lnSpc>
              <a:spcBef>
                <a:spcPts val="660"/>
              </a:spcBef>
            </a:pPr>
            <a:r>
              <a:rPr sz="2250" b="0" spc="-140" dirty="0">
                <a:latin typeface="Bookman Old Style"/>
                <a:cs typeface="Bookman Old Style"/>
              </a:rPr>
              <a:t>char</a:t>
            </a:r>
            <a:r>
              <a:rPr sz="2250" b="0" spc="55" dirty="0">
                <a:latin typeface="Bookman Old Style"/>
                <a:cs typeface="Bookman Old Style"/>
              </a:rPr>
              <a:t> </a:t>
            </a:r>
            <a:r>
              <a:rPr sz="2250" b="0" spc="-160" dirty="0">
                <a:latin typeface="Bookman Old Style"/>
                <a:cs typeface="Bookman Old Style"/>
              </a:rPr>
              <a:t>ch;</a:t>
            </a:r>
            <a:endParaRPr sz="2250">
              <a:latin typeface="Bookman Old Style"/>
              <a:cs typeface="Bookman Old Style"/>
            </a:endParaRPr>
          </a:p>
          <a:p>
            <a:pPr marL="391795">
              <a:lnSpc>
                <a:spcPct val="100000"/>
              </a:lnSpc>
              <a:spcBef>
                <a:spcPts val="85"/>
              </a:spcBef>
              <a:tabLst>
                <a:tab pos="1013460" algn="l"/>
              </a:tabLst>
            </a:pPr>
            <a:r>
              <a:rPr sz="2100" b="0" spc="-70" dirty="0">
                <a:latin typeface="Bookman Old Style"/>
                <a:cs typeface="Bookman Old Style"/>
              </a:rPr>
              <a:t>ch</a:t>
            </a:r>
            <a:r>
              <a:rPr sz="2100" b="0" spc="-100" dirty="0">
                <a:latin typeface="Bookman Old Style"/>
                <a:cs typeface="Bookman Old Style"/>
              </a:rPr>
              <a:t> </a:t>
            </a:r>
            <a:r>
              <a:rPr sz="2100" b="0" spc="-50" dirty="0">
                <a:latin typeface="Bookman Old Style"/>
                <a:cs typeface="Bookman Old Style"/>
              </a:rPr>
              <a:t>-	</a:t>
            </a:r>
            <a:r>
              <a:rPr sz="2100" b="0" spc="-5" dirty="0">
                <a:latin typeface="Bookman Old Style"/>
                <a:cs typeface="Bookman Old Style"/>
              </a:rPr>
              <a:t>getchar();</a:t>
            </a:r>
            <a:endParaRPr sz="2100">
              <a:latin typeface="Bookman Old Style"/>
              <a:cs typeface="Bookman Old Style"/>
            </a:endParaRPr>
          </a:p>
          <a:p>
            <a:pPr marL="84455">
              <a:lnSpc>
                <a:spcPct val="100000"/>
              </a:lnSpc>
              <a:spcBef>
                <a:spcPts val="760"/>
              </a:spcBef>
            </a:pPr>
            <a:r>
              <a:rPr sz="2150" b="0" u="heavy" spc="-50" dirty="0">
                <a:solidFill>
                  <a:srgbClr val="EF0707"/>
                </a:solidFill>
                <a:uFill>
                  <a:solidFill>
                    <a:srgbClr val="A02323"/>
                  </a:solidFill>
                </a:uFill>
                <a:latin typeface="Bookman Old Style"/>
                <a:cs typeface="Bookman Old Style"/>
              </a:rPr>
              <a:t>Return</a:t>
            </a:r>
            <a:r>
              <a:rPr sz="2150" b="0" u="heavy" spc="155" dirty="0">
                <a:solidFill>
                  <a:srgbClr val="EF0707"/>
                </a:solidFill>
                <a:uFill>
                  <a:solidFill>
                    <a:srgbClr val="A02323"/>
                  </a:solidFill>
                </a:uFill>
                <a:latin typeface="Bookman Old Style"/>
                <a:cs typeface="Bookman Old Style"/>
              </a:rPr>
              <a:t> </a:t>
            </a:r>
            <a:r>
              <a:rPr sz="2150" b="0" u="heavy" spc="-50" dirty="0">
                <a:solidFill>
                  <a:srgbClr val="E40F0C"/>
                </a:solidFill>
                <a:uFill>
                  <a:solidFill>
                    <a:srgbClr val="A02323"/>
                  </a:solidFill>
                </a:uFill>
                <a:latin typeface="Bookman Old Style"/>
                <a:cs typeface="Bookman Old Style"/>
              </a:rPr>
              <a:t>Value:</a:t>
            </a:r>
            <a:endParaRPr sz="2150">
              <a:latin typeface="Bookman Old Style"/>
              <a:cs typeface="Bookman Old Style"/>
            </a:endParaRPr>
          </a:p>
          <a:p>
            <a:pPr marL="99695">
              <a:lnSpc>
                <a:spcPct val="100000"/>
              </a:lnSpc>
              <a:spcBef>
                <a:spcPts val="750"/>
              </a:spcBef>
            </a:pPr>
            <a:r>
              <a:rPr sz="2150" b="0" spc="-35" dirty="0">
                <a:latin typeface="Bookman Old Style"/>
                <a:cs typeface="Bookman Old Style"/>
              </a:rPr>
              <a:t>This </a:t>
            </a:r>
            <a:r>
              <a:rPr sz="2150" b="0" spc="-70" dirty="0">
                <a:latin typeface="Bookman Old Style"/>
                <a:cs typeface="Bookman Old Style"/>
              </a:rPr>
              <a:t>function </a:t>
            </a:r>
            <a:r>
              <a:rPr sz="2150" b="0" spc="-35" dirty="0">
                <a:latin typeface="Bookman Old Style"/>
                <a:cs typeface="Bookman Old Style"/>
              </a:rPr>
              <a:t>return </a:t>
            </a:r>
            <a:r>
              <a:rPr sz="2150" b="0" spc="-60" dirty="0">
                <a:latin typeface="Bookman Old Style"/>
                <a:cs typeface="Bookman Old Style"/>
              </a:rPr>
              <a:t>the </a:t>
            </a:r>
            <a:r>
              <a:rPr sz="2150" b="0" spc="-65" dirty="0">
                <a:latin typeface="Bookman Old Style"/>
                <a:cs typeface="Bookman Old Style"/>
              </a:rPr>
              <a:t>character </a:t>
            </a:r>
            <a:r>
              <a:rPr sz="2150" b="0" spc="-40" dirty="0">
                <a:latin typeface="Bookman Old Style"/>
                <a:cs typeface="Bookman Old Style"/>
              </a:rPr>
              <a:t>read </a:t>
            </a:r>
            <a:r>
              <a:rPr sz="2150" b="0" spc="-75" dirty="0">
                <a:latin typeface="Bookman Old Style"/>
                <a:cs typeface="Bookman Old Style"/>
              </a:rPr>
              <a:t>from </a:t>
            </a:r>
            <a:r>
              <a:rPr sz="2150" b="0" spc="-35" dirty="0">
                <a:latin typeface="Bookman Old Style"/>
                <a:cs typeface="Bookman Old Style"/>
              </a:rPr>
              <a:t>the</a:t>
            </a:r>
            <a:r>
              <a:rPr sz="2150" b="0" spc="160" dirty="0">
                <a:latin typeface="Bookman Old Style"/>
                <a:cs typeface="Bookman Old Style"/>
              </a:rPr>
              <a:t> </a:t>
            </a:r>
            <a:r>
              <a:rPr sz="2150" b="0" spc="-60" dirty="0">
                <a:latin typeface="Bookman Old Style"/>
                <a:cs typeface="Bookman Old Style"/>
              </a:rPr>
              <a:t>keyboard.</a:t>
            </a:r>
            <a:endParaRPr sz="2150">
              <a:latin typeface="Bookman Old Style"/>
              <a:cs typeface="Bookman Old Style"/>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7100" y="958850"/>
            <a:ext cx="2514600" cy="417807"/>
          </a:xfrm>
          <a:prstGeom prst="rect">
            <a:avLst/>
          </a:prstGeom>
        </p:spPr>
        <p:txBody>
          <a:bodyPr vert="horz" wrap="square" lIns="0" tIns="11430" rIns="0" bIns="0" rtlCol="0">
            <a:spAutoFit/>
          </a:bodyPr>
          <a:lstStyle/>
          <a:p>
            <a:pPr marL="12700" marR="5080" indent="7620">
              <a:lnSpc>
                <a:spcPct val="132400"/>
              </a:lnSpc>
              <a:spcBef>
                <a:spcPts val="90"/>
              </a:spcBef>
            </a:pPr>
            <a:r>
              <a:rPr sz="2000" u="heavy" spc="130" dirty="0">
                <a:solidFill>
                  <a:srgbClr val="D41513"/>
                </a:solidFill>
                <a:uFill>
                  <a:solidFill>
                    <a:srgbClr val="A82323"/>
                  </a:solidFill>
                </a:uFill>
              </a:rPr>
              <a:t>Example </a:t>
            </a:r>
            <a:r>
              <a:rPr sz="2000" u="heavy" spc="120">
                <a:solidFill>
                  <a:srgbClr val="CF1113"/>
                </a:solidFill>
                <a:uFill>
                  <a:solidFill>
                    <a:srgbClr val="A82323"/>
                  </a:solidFill>
                </a:uFill>
              </a:rPr>
              <a:t>Program</a:t>
            </a:r>
            <a:r>
              <a:rPr sz="2000" u="heavy" spc="120" smtClean="0">
                <a:solidFill>
                  <a:srgbClr val="CF1113"/>
                </a:solidFill>
                <a:uFill>
                  <a:solidFill>
                    <a:srgbClr val="A82323"/>
                  </a:solidFill>
                </a:uFill>
              </a:rPr>
              <a:t>:</a:t>
            </a:r>
            <a:endParaRPr sz="2000"/>
          </a:p>
        </p:txBody>
      </p:sp>
      <p:sp>
        <p:nvSpPr>
          <p:cNvPr id="3" name="object 3"/>
          <p:cNvSpPr txBox="1"/>
          <p:nvPr/>
        </p:nvSpPr>
        <p:spPr>
          <a:xfrm>
            <a:off x="927100" y="1644650"/>
            <a:ext cx="4114800" cy="1924245"/>
          </a:xfrm>
          <a:prstGeom prst="rect">
            <a:avLst/>
          </a:prstGeom>
        </p:spPr>
        <p:txBody>
          <a:bodyPr vert="horz" wrap="square" lIns="0" tIns="15875" rIns="0" bIns="0" rtlCol="0">
            <a:spAutoFit/>
          </a:bodyPr>
          <a:lstStyle/>
          <a:p>
            <a:pPr marL="12700">
              <a:lnSpc>
                <a:spcPts val="2490"/>
              </a:lnSpc>
              <a:spcBef>
                <a:spcPts val="125"/>
              </a:spcBef>
            </a:pPr>
            <a:r>
              <a:rPr lang="en-US" sz="2400" spc="-135" dirty="0" smtClean="0">
                <a:solidFill>
                  <a:srgbClr val="266EA3"/>
                </a:solidFill>
              </a:rPr>
              <a:t>void </a:t>
            </a:r>
            <a:r>
              <a:rPr lang="en-US" sz="2400" spc="100" dirty="0" smtClean="0">
                <a:solidFill>
                  <a:srgbClr val="1D649A"/>
                </a:solidFill>
              </a:rPr>
              <a:t>main() </a:t>
            </a:r>
          </a:p>
          <a:p>
            <a:pPr marL="12700">
              <a:lnSpc>
                <a:spcPts val="2490"/>
              </a:lnSpc>
              <a:spcBef>
                <a:spcPts val="125"/>
              </a:spcBef>
            </a:pPr>
            <a:r>
              <a:rPr lang="en-US" sz="2400" b="0" spc="100" dirty="0" smtClean="0">
                <a:solidFill>
                  <a:srgbClr val="1D649A"/>
                </a:solidFill>
                <a:latin typeface="Bookman Old Style"/>
                <a:cs typeface="Bookman Old Style"/>
              </a:rPr>
              <a:t>   {</a:t>
            </a:r>
          </a:p>
          <a:p>
            <a:pPr marL="12700">
              <a:lnSpc>
                <a:spcPts val="2490"/>
              </a:lnSpc>
              <a:spcBef>
                <a:spcPts val="125"/>
              </a:spcBef>
            </a:pPr>
            <a:r>
              <a:rPr lang="en-US" sz="2400" spc="100" dirty="0">
                <a:solidFill>
                  <a:srgbClr val="1D649A"/>
                </a:solidFill>
                <a:latin typeface="Bookman Old Style"/>
                <a:cs typeface="Bookman Old Style"/>
              </a:rPr>
              <a:t> </a:t>
            </a:r>
            <a:r>
              <a:rPr lang="en-US" sz="2400" spc="100" dirty="0" smtClean="0">
                <a:solidFill>
                  <a:srgbClr val="1D649A"/>
                </a:solidFill>
                <a:latin typeface="Bookman Old Style"/>
                <a:cs typeface="Bookman Old Style"/>
              </a:rPr>
              <a:t>  </a:t>
            </a:r>
            <a:r>
              <a:rPr sz="2150" b="0" spc="-195" smtClean="0">
                <a:solidFill>
                  <a:srgbClr val="2A648C"/>
                </a:solidFill>
                <a:latin typeface="Bookman Old Style"/>
                <a:cs typeface="Bookman Old Style"/>
              </a:rPr>
              <a:t>chat</a:t>
            </a:r>
            <a:r>
              <a:rPr sz="2150" b="0" spc="130" smtClean="0">
                <a:solidFill>
                  <a:srgbClr val="2A648C"/>
                </a:solidFill>
                <a:latin typeface="Bookman Old Style"/>
                <a:cs typeface="Bookman Old Style"/>
              </a:rPr>
              <a:t> </a:t>
            </a:r>
            <a:r>
              <a:rPr sz="2150" b="0" spc="-229" dirty="0">
                <a:solidFill>
                  <a:srgbClr val="236290"/>
                </a:solidFill>
                <a:latin typeface="Bookman Old Style"/>
                <a:cs typeface="Bookman Old Style"/>
              </a:rPr>
              <a:t>ch;</a:t>
            </a:r>
            <a:endParaRPr sz="2150">
              <a:latin typeface="Bookman Old Style"/>
              <a:cs typeface="Bookman Old Style"/>
            </a:endParaRPr>
          </a:p>
          <a:p>
            <a:pPr marL="317500">
              <a:lnSpc>
                <a:spcPts val="2490"/>
              </a:lnSpc>
              <a:tabLst>
                <a:tab pos="1915160" algn="l"/>
              </a:tabLst>
            </a:pPr>
            <a:r>
              <a:rPr sz="2150" b="0" spc="-270" dirty="0">
                <a:solidFill>
                  <a:srgbClr val="3F82AF"/>
                </a:solidFill>
                <a:latin typeface="Bookman Old Style"/>
                <a:cs typeface="Bookman Old Style"/>
              </a:rPr>
              <a:t>ch</a:t>
            </a:r>
            <a:r>
              <a:rPr sz="2150" b="0" spc="-105" dirty="0">
                <a:solidFill>
                  <a:srgbClr val="3F82AF"/>
                </a:solidFill>
                <a:latin typeface="Bookman Old Style"/>
                <a:cs typeface="Bookman Old Style"/>
              </a:rPr>
              <a:t> </a:t>
            </a:r>
            <a:r>
              <a:rPr sz="2150" b="0" spc="55">
                <a:solidFill>
                  <a:srgbClr val="6E95AF"/>
                </a:solidFill>
                <a:latin typeface="Bookman Old Style"/>
                <a:cs typeface="Bookman Old Style"/>
              </a:rPr>
              <a:t>=</a:t>
            </a:r>
            <a:r>
              <a:rPr sz="2150" b="0" spc="-180">
                <a:solidFill>
                  <a:srgbClr val="6E95AF"/>
                </a:solidFill>
                <a:latin typeface="Bookman Old Style"/>
                <a:cs typeface="Bookman Old Style"/>
              </a:rPr>
              <a:t> </a:t>
            </a:r>
            <a:r>
              <a:rPr lang="en-US" sz="2150" b="0" spc="-180" dirty="0" err="1" smtClean="0">
                <a:solidFill>
                  <a:srgbClr val="366E93"/>
                </a:solidFill>
                <a:latin typeface="Bookman Old Style"/>
                <a:cs typeface="Bookman Old Style"/>
              </a:rPr>
              <a:t>getchar</a:t>
            </a:r>
            <a:r>
              <a:rPr lang="en-US" sz="2150" b="0" spc="-180" dirty="0" smtClean="0">
                <a:solidFill>
                  <a:srgbClr val="366E93"/>
                </a:solidFill>
                <a:latin typeface="Bookman Old Style"/>
                <a:cs typeface="Bookman Old Style"/>
              </a:rPr>
              <a:t>();</a:t>
            </a:r>
            <a:endParaRPr sz="2150">
              <a:latin typeface="Bookman Old Style"/>
              <a:cs typeface="Bookman Old Style"/>
            </a:endParaRPr>
          </a:p>
          <a:p>
            <a:pPr marL="320675">
              <a:lnSpc>
                <a:spcPct val="100000"/>
              </a:lnSpc>
              <a:spcBef>
                <a:spcPts val="25"/>
              </a:spcBef>
            </a:pPr>
            <a:r>
              <a:rPr sz="1950" b="0" spc="-105" dirty="0">
                <a:solidFill>
                  <a:srgbClr val="3475A3"/>
                </a:solidFill>
                <a:latin typeface="Bookman Old Style"/>
                <a:cs typeface="Bookman Old Style"/>
              </a:rPr>
              <a:t>pt </a:t>
            </a:r>
            <a:r>
              <a:rPr sz="1950" b="0" spc="-25" dirty="0">
                <a:solidFill>
                  <a:srgbClr val="1F679A"/>
                </a:solidFill>
                <a:latin typeface="Bookman Old Style"/>
                <a:cs typeface="Bookman Old Style"/>
              </a:rPr>
              <a:t>intf("Input </a:t>
            </a:r>
            <a:r>
              <a:rPr sz="1950" b="0" spc="-140">
                <a:solidFill>
                  <a:srgbClr val="0F70B3"/>
                </a:solidFill>
                <a:latin typeface="Bookman Old Style"/>
                <a:cs typeface="Bookman Old Style"/>
              </a:rPr>
              <a:t>Char</a:t>
            </a:r>
            <a:r>
              <a:rPr sz="1950" b="0" spc="-335">
                <a:solidFill>
                  <a:srgbClr val="0F70B3"/>
                </a:solidFill>
                <a:latin typeface="Bookman Old Style"/>
                <a:cs typeface="Bookman Old Style"/>
              </a:rPr>
              <a:t> </a:t>
            </a:r>
            <a:r>
              <a:rPr lang="en-US" sz="1950" b="0" spc="-335" dirty="0" smtClean="0">
                <a:solidFill>
                  <a:srgbClr val="0F70B3"/>
                </a:solidFill>
                <a:latin typeface="Bookman Old Style"/>
                <a:cs typeface="Bookman Old Style"/>
              </a:rPr>
              <a:t> </a:t>
            </a:r>
            <a:r>
              <a:rPr sz="1950" b="0" spc="-80" smtClean="0">
                <a:solidFill>
                  <a:srgbClr val="166BA5"/>
                </a:solidFill>
                <a:latin typeface="Bookman Old Style"/>
                <a:cs typeface="Bookman Old Style"/>
              </a:rPr>
              <a:t>I</a:t>
            </a:r>
            <a:r>
              <a:rPr lang="en-US" sz="1950" b="0" spc="-80" dirty="0" smtClean="0">
                <a:solidFill>
                  <a:srgbClr val="166BA5"/>
                </a:solidFill>
                <a:latin typeface="Bookman Old Style"/>
                <a:cs typeface="Bookman Old Style"/>
              </a:rPr>
              <a:t>s: %c”, </a:t>
            </a:r>
            <a:r>
              <a:rPr lang="en-US" sz="1950" b="0" spc="-80" dirty="0" err="1" smtClean="0">
                <a:solidFill>
                  <a:srgbClr val="166BA5"/>
                </a:solidFill>
                <a:latin typeface="Bookman Old Style"/>
                <a:cs typeface="Bookman Old Style"/>
              </a:rPr>
              <a:t>ch</a:t>
            </a:r>
            <a:r>
              <a:rPr lang="en-US" sz="1950" b="0" spc="-80" dirty="0" smtClean="0">
                <a:solidFill>
                  <a:srgbClr val="166BA5"/>
                </a:solidFill>
                <a:latin typeface="Bookman Old Style"/>
                <a:cs typeface="Bookman Old Style"/>
              </a:rPr>
              <a:t>);</a:t>
            </a:r>
            <a:endParaRPr lang="en-US" sz="1950" b="0" spc="-80" dirty="0">
              <a:solidFill>
                <a:srgbClr val="166BA5"/>
              </a:solidFill>
              <a:latin typeface="Bookman Old Style"/>
              <a:cs typeface="Bookman Old Style"/>
            </a:endParaRPr>
          </a:p>
          <a:p>
            <a:pPr marL="320675">
              <a:lnSpc>
                <a:spcPct val="100000"/>
              </a:lnSpc>
              <a:spcBef>
                <a:spcPts val="25"/>
              </a:spcBef>
            </a:pPr>
            <a:r>
              <a:rPr lang="en-US" sz="1950" spc="-80" dirty="0">
                <a:solidFill>
                  <a:srgbClr val="166BA5"/>
                </a:solidFill>
                <a:latin typeface="Bookman Old Style"/>
                <a:cs typeface="Bookman Old Style"/>
              </a:rPr>
              <a:t>}</a:t>
            </a:r>
            <a:endParaRPr lang="en-US" sz="1950" b="0" spc="-80" dirty="0" smtClean="0">
              <a:solidFill>
                <a:srgbClr val="166BA5"/>
              </a:solidFill>
              <a:latin typeface="Bookman Old Style"/>
              <a:cs typeface="Bookman Old Style"/>
            </a:endParaRPr>
          </a:p>
        </p:txBody>
      </p:sp>
      <p:sp>
        <p:nvSpPr>
          <p:cNvPr id="5" name="object 5"/>
          <p:cNvSpPr txBox="1"/>
          <p:nvPr/>
        </p:nvSpPr>
        <p:spPr>
          <a:xfrm>
            <a:off x="927100" y="3778250"/>
            <a:ext cx="8054975" cy="2708275"/>
          </a:xfrm>
          <a:prstGeom prst="rect">
            <a:avLst/>
          </a:prstGeom>
        </p:spPr>
        <p:txBody>
          <a:bodyPr vert="horz" wrap="square" lIns="0" tIns="111125" rIns="0" bIns="0" rtlCol="0">
            <a:spAutoFit/>
          </a:bodyPr>
          <a:lstStyle/>
          <a:p>
            <a:pPr marL="12700" algn="just">
              <a:lnSpc>
                <a:spcPct val="100000"/>
              </a:lnSpc>
              <a:spcBef>
                <a:spcPts val="875"/>
              </a:spcBef>
            </a:pPr>
            <a:r>
              <a:rPr lang="en-US" sz="1950" b="0" spc="105" dirty="0" smtClean="0">
                <a:solidFill>
                  <a:srgbClr val="CA1313"/>
                </a:solidFill>
                <a:latin typeface="Bookman Old Style"/>
                <a:cs typeface="Bookman Old Style"/>
              </a:rPr>
              <a:t>Program Explanation:</a:t>
            </a:r>
            <a:endParaRPr sz="1950">
              <a:latin typeface="Bookman Old Style"/>
              <a:cs typeface="Bookman Old Style"/>
            </a:endParaRPr>
          </a:p>
          <a:p>
            <a:pPr marL="321310" marR="516255" indent="26670" algn="just">
              <a:lnSpc>
                <a:spcPct val="100000"/>
              </a:lnSpc>
              <a:spcBef>
                <a:spcPts val="645"/>
              </a:spcBef>
            </a:pPr>
            <a:r>
              <a:rPr sz="1750" b="0" spc="-45" dirty="0">
                <a:latin typeface="Bookman Old Style"/>
                <a:cs typeface="Bookman Old Style"/>
              </a:rPr>
              <a:t>Here,declare </a:t>
            </a:r>
            <a:r>
              <a:rPr sz="1750" b="0" spc="-35" dirty="0">
                <a:latin typeface="Bookman Old Style"/>
                <a:cs typeface="Bookman Old Style"/>
              </a:rPr>
              <a:t>the </a:t>
            </a:r>
            <a:r>
              <a:rPr sz="1750" b="0" spc="-30" dirty="0">
                <a:latin typeface="Bookman Old Style"/>
                <a:cs typeface="Bookman Old Style"/>
              </a:rPr>
              <a:t>variable </a:t>
            </a:r>
            <a:r>
              <a:rPr sz="1750" b="0" spc="55" dirty="0">
                <a:latin typeface="Bookman Old Style"/>
                <a:cs typeface="Bookman Old Style"/>
              </a:rPr>
              <a:t>ch </a:t>
            </a:r>
            <a:r>
              <a:rPr sz="1750" b="0" spc="-105" dirty="0">
                <a:latin typeface="Bookman Old Style"/>
                <a:cs typeface="Bookman Old Style"/>
              </a:rPr>
              <a:t>as </a:t>
            </a:r>
            <a:r>
              <a:rPr sz="1750" b="0" spc="-95" dirty="0">
                <a:latin typeface="Bookman Old Style"/>
                <a:cs typeface="Bookman Old Style"/>
              </a:rPr>
              <a:t>char </a:t>
            </a:r>
            <a:r>
              <a:rPr sz="1750" b="0" spc="-65" dirty="0">
                <a:latin typeface="Bookman Old Style"/>
                <a:cs typeface="Bookman Old Style"/>
              </a:rPr>
              <a:t>data </a:t>
            </a:r>
            <a:r>
              <a:rPr sz="1750" b="0" spc="-60" dirty="0">
                <a:latin typeface="Bookman Old Style"/>
                <a:cs typeface="Bookman Old Style"/>
              </a:rPr>
              <a:t>type, </a:t>
            </a:r>
            <a:r>
              <a:rPr sz="1750" b="0" spc="-95" dirty="0">
                <a:latin typeface="Bookman Old Style"/>
                <a:cs typeface="Bookman Old Style"/>
              </a:rPr>
              <a:t>and </a:t>
            </a:r>
            <a:r>
              <a:rPr sz="1750" b="0" spc="-40" dirty="0">
                <a:latin typeface="Bookman Old Style"/>
                <a:cs typeface="Bookman Old Style"/>
              </a:rPr>
              <a:t>then </a:t>
            </a:r>
            <a:r>
              <a:rPr sz="1750" b="0" spc="-60" dirty="0">
                <a:latin typeface="Bookman Old Style"/>
                <a:cs typeface="Bookman Old Style"/>
              </a:rPr>
              <a:t>get </a:t>
            </a:r>
            <a:r>
              <a:rPr sz="1750" b="0" spc="-130" dirty="0">
                <a:latin typeface="Bookman Old Style"/>
                <a:cs typeface="Bookman Old Style"/>
              </a:rPr>
              <a:t>a </a:t>
            </a:r>
            <a:r>
              <a:rPr sz="1750" b="0" spc="-50" dirty="0">
                <a:latin typeface="Bookman Old Style"/>
                <a:cs typeface="Bookman Old Style"/>
              </a:rPr>
              <a:t>value  </a:t>
            </a:r>
            <a:r>
              <a:rPr sz="1800" b="0" spc="-100" dirty="0">
                <a:latin typeface="Bookman Old Style"/>
                <a:cs typeface="Bookman Old Style"/>
              </a:rPr>
              <a:t>through </a:t>
            </a:r>
            <a:r>
              <a:rPr sz="1800" b="0" spc="20" dirty="0">
                <a:latin typeface="Bookman Old Style"/>
                <a:cs typeface="Bookman Old Style"/>
              </a:rPr>
              <a:t>getchar()library </a:t>
            </a:r>
            <a:r>
              <a:rPr sz="1800" b="0" spc="-110" dirty="0">
                <a:latin typeface="Bookman Old Style"/>
                <a:cs typeface="Bookman Old Style"/>
              </a:rPr>
              <a:t>function </a:t>
            </a:r>
            <a:r>
              <a:rPr sz="1800" b="0" spc="-100" dirty="0">
                <a:latin typeface="Bookman Old Style"/>
                <a:cs typeface="Bookman Old Style"/>
              </a:rPr>
              <a:t>and </a:t>
            </a:r>
            <a:r>
              <a:rPr sz="1800" b="0" spc="-75" dirty="0">
                <a:latin typeface="Bookman Old Style"/>
                <a:cs typeface="Bookman Old Style"/>
              </a:rPr>
              <a:t>store </a:t>
            </a:r>
            <a:r>
              <a:rPr sz="1800" b="0" spc="-45" dirty="0">
                <a:latin typeface="Bookman Old Style"/>
                <a:cs typeface="Bookman Old Style"/>
              </a:rPr>
              <a:t>it </a:t>
            </a:r>
            <a:r>
              <a:rPr sz="1800" b="0" spc="-60" dirty="0">
                <a:latin typeface="Bookman Old Style"/>
                <a:cs typeface="Bookman Old Style"/>
              </a:rPr>
              <a:t>in </a:t>
            </a:r>
            <a:r>
              <a:rPr sz="1800" b="0" spc="-65" dirty="0">
                <a:latin typeface="Bookman Old Style"/>
                <a:cs typeface="Bookman Old Style"/>
              </a:rPr>
              <a:t>the variable </a:t>
            </a:r>
            <a:r>
              <a:rPr sz="1800" b="0" spc="-50" dirty="0">
                <a:latin typeface="Bookman Old Style"/>
                <a:cs typeface="Bookman Old Style"/>
              </a:rPr>
              <a:t>ch.And  </a:t>
            </a:r>
            <a:r>
              <a:rPr sz="1750" b="0" spc="-70" dirty="0">
                <a:latin typeface="Bookman Old Style"/>
                <a:cs typeface="Bookman Old Style"/>
              </a:rPr>
              <a:t>then,print </a:t>
            </a:r>
            <a:r>
              <a:rPr sz="1750" b="0" spc="-35" dirty="0">
                <a:latin typeface="Bookman Old Style"/>
                <a:cs typeface="Bookman Old Style"/>
              </a:rPr>
              <a:t>the </a:t>
            </a:r>
            <a:r>
              <a:rPr sz="1750" b="0" spc="-70" dirty="0">
                <a:latin typeface="Bookman Old Style"/>
                <a:cs typeface="Bookman Old Style"/>
              </a:rPr>
              <a:t>value </a:t>
            </a:r>
            <a:r>
              <a:rPr sz="1750" b="0" spc="-55" dirty="0">
                <a:latin typeface="Bookman Old Style"/>
                <a:cs typeface="Bookman Old Style"/>
              </a:rPr>
              <a:t>of </a:t>
            </a:r>
            <a:r>
              <a:rPr sz="1750" b="0" spc="-30" dirty="0">
                <a:latin typeface="Bookman Old Style"/>
                <a:cs typeface="Bookman Old Style"/>
              </a:rPr>
              <a:t>variable</a:t>
            </a:r>
            <a:r>
              <a:rPr sz="1750" b="0" spc="55" dirty="0">
                <a:latin typeface="Bookman Old Style"/>
                <a:cs typeface="Bookman Old Style"/>
              </a:rPr>
              <a:t> </a:t>
            </a:r>
            <a:r>
              <a:rPr sz="1750" b="0" spc="-15" dirty="0">
                <a:latin typeface="Bookman Old Style"/>
                <a:cs typeface="Bookman Old Style"/>
              </a:rPr>
              <a:t>ch.</a:t>
            </a:r>
            <a:endParaRPr sz="1750">
              <a:latin typeface="Bookman Old Style"/>
              <a:cs typeface="Bookman Old Style"/>
            </a:endParaRPr>
          </a:p>
          <a:p>
            <a:pPr marL="723265" marR="5080" indent="273685">
              <a:lnSpc>
                <a:spcPct val="100499"/>
              </a:lnSpc>
              <a:spcBef>
                <a:spcPts val="450"/>
              </a:spcBef>
              <a:tabLst>
                <a:tab pos="1856105" algn="l"/>
                <a:tab pos="2309495" algn="l"/>
                <a:tab pos="3300729" algn="l"/>
                <a:tab pos="4462145" algn="l"/>
                <a:tab pos="6529705" algn="l"/>
              </a:tabLst>
            </a:pPr>
            <a:r>
              <a:rPr sz="1750" b="0" spc="-50" dirty="0">
                <a:latin typeface="Bookman Old Style"/>
                <a:cs typeface="Bookman Old Style"/>
              </a:rPr>
              <a:t>During	</a:t>
            </a:r>
            <a:r>
              <a:rPr sz="1750" b="0" spc="-65" dirty="0">
                <a:latin typeface="Bookman Old Style"/>
                <a:cs typeface="Bookman Old Style"/>
              </a:rPr>
              <a:t>the	</a:t>
            </a:r>
            <a:r>
              <a:rPr sz="1750" b="0" spc="-70" dirty="0">
                <a:latin typeface="Bookman Old Style"/>
                <a:cs typeface="Bookman Old Style"/>
              </a:rPr>
              <a:t>program	</a:t>
            </a:r>
            <a:r>
              <a:rPr sz="1750" b="0" spc="-75" dirty="0">
                <a:latin typeface="Bookman Old Style"/>
                <a:cs typeface="Bookman Old Style"/>
              </a:rPr>
              <a:t>execution,	</a:t>
            </a:r>
            <a:r>
              <a:rPr sz="1750" b="0" spc="-130" dirty="0">
                <a:latin typeface="Bookman Old Style"/>
                <a:cs typeface="Bookman Old Style"/>
              </a:rPr>
              <a:t>a </a:t>
            </a:r>
            <a:r>
              <a:rPr sz="1750" b="0" spc="-25" dirty="0">
                <a:latin typeface="Bookman Old Style"/>
                <a:cs typeface="Bookman Old Style"/>
              </a:rPr>
              <a:t> </a:t>
            </a:r>
            <a:r>
              <a:rPr sz="1750" b="0" spc="-40" dirty="0">
                <a:latin typeface="Bookman Old Style"/>
                <a:cs typeface="Bookman Old Style"/>
              </a:rPr>
              <a:t>single</a:t>
            </a:r>
            <a:r>
              <a:rPr sz="1750" b="0" spc="445" dirty="0">
                <a:latin typeface="Bookman Old Style"/>
                <a:cs typeface="Bookman Old Style"/>
              </a:rPr>
              <a:t> </a:t>
            </a:r>
            <a:r>
              <a:rPr sz="1750" b="0" spc="-60" dirty="0">
                <a:latin typeface="Bookman Old Style"/>
                <a:cs typeface="Bookman Old Style"/>
              </a:rPr>
              <a:t>character	</a:t>
            </a:r>
            <a:r>
              <a:rPr sz="1750" b="0" spc="-50" dirty="0">
                <a:latin typeface="Bookman Old Style"/>
                <a:cs typeface="Bookman Old Style"/>
              </a:rPr>
              <a:t>is </a:t>
            </a:r>
            <a:r>
              <a:rPr sz="1750" b="0" spc="-35" dirty="0">
                <a:latin typeface="Bookman Old Style"/>
                <a:cs typeface="Bookman Old Style"/>
              </a:rPr>
              <a:t>get </a:t>
            </a:r>
            <a:r>
              <a:rPr sz="1750" b="0" spc="-50" dirty="0">
                <a:latin typeface="Bookman Old Style"/>
                <a:cs typeface="Bookman Old Style"/>
              </a:rPr>
              <a:t>or </a:t>
            </a:r>
            <a:r>
              <a:rPr sz="1750" b="0" spc="-30" dirty="0">
                <a:latin typeface="Bookman Old Style"/>
                <a:cs typeface="Bookman Old Style"/>
              </a:rPr>
              <a:t>read  </a:t>
            </a:r>
            <a:r>
              <a:rPr sz="1750" b="0" spc="-70" dirty="0">
                <a:latin typeface="Bookman Old Style"/>
                <a:cs typeface="Bookman Old Style"/>
              </a:rPr>
              <a:t>through </a:t>
            </a:r>
            <a:r>
              <a:rPr sz="1750" b="0" spc="-35" dirty="0">
                <a:latin typeface="Bookman Old Style"/>
                <a:cs typeface="Bookman Old Style"/>
              </a:rPr>
              <a:t>the </a:t>
            </a:r>
            <a:r>
              <a:rPr sz="1750" b="0" spc="70" dirty="0">
                <a:latin typeface="Bookman Old Style"/>
                <a:cs typeface="Bookman Old Style"/>
              </a:rPr>
              <a:t>getchar(). </a:t>
            </a:r>
            <a:r>
              <a:rPr sz="1750" b="0" spc="-50" dirty="0">
                <a:latin typeface="Bookman Old Style"/>
                <a:cs typeface="Bookman Old Style"/>
              </a:rPr>
              <a:t>The </a:t>
            </a:r>
            <a:r>
              <a:rPr sz="1750" b="0" spc="-30" dirty="0">
                <a:latin typeface="Bookman Old Style"/>
                <a:cs typeface="Bookman Old Style"/>
              </a:rPr>
              <a:t>given </a:t>
            </a:r>
            <a:r>
              <a:rPr sz="1750" b="0" spc="-70" dirty="0">
                <a:latin typeface="Bookman Old Style"/>
                <a:cs typeface="Bookman Old Style"/>
              </a:rPr>
              <a:t>value </a:t>
            </a:r>
            <a:r>
              <a:rPr sz="1750" b="0" spc="-10" dirty="0">
                <a:latin typeface="Bookman Old Style"/>
                <a:cs typeface="Bookman Old Style"/>
              </a:rPr>
              <a:t>is </a:t>
            </a:r>
            <a:r>
              <a:rPr sz="1750" b="0" spc="-55" dirty="0">
                <a:latin typeface="Bookman Old Style"/>
                <a:cs typeface="Bookman Old Style"/>
              </a:rPr>
              <a:t>displayed </a:t>
            </a:r>
            <a:r>
              <a:rPr sz="1750" b="0" spc="-75" dirty="0">
                <a:latin typeface="Bookman Old Style"/>
                <a:cs typeface="Bookman Old Style"/>
              </a:rPr>
              <a:t>on </a:t>
            </a:r>
            <a:r>
              <a:rPr sz="1750" b="0" spc="-35" dirty="0">
                <a:latin typeface="Bookman Old Style"/>
                <a:cs typeface="Bookman Old Style"/>
              </a:rPr>
              <a:t>the </a:t>
            </a:r>
            <a:r>
              <a:rPr sz="1750" b="0" spc="-60" dirty="0">
                <a:latin typeface="Bookman Old Style"/>
                <a:cs typeface="Bookman Old Style"/>
              </a:rPr>
              <a:t>screen </a:t>
            </a:r>
            <a:r>
              <a:rPr sz="1750" b="0" spc="-65" dirty="0">
                <a:latin typeface="Bookman Old Style"/>
                <a:cs typeface="Bookman Old Style"/>
              </a:rPr>
              <a:t>and  </a:t>
            </a:r>
            <a:r>
              <a:rPr sz="1750" b="0" spc="-35" dirty="0">
                <a:latin typeface="Bookman Old Style"/>
                <a:cs typeface="Bookman Old Style"/>
              </a:rPr>
              <a:t>the </a:t>
            </a:r>
            <a:r>
              <a:rPr sz="1750" b="0" spc="-60" dirty="0">
                <a:latin typeface="Bookman Old Style"/>
                <a:cs typeface="Bookman Old Style"/>
              </a:rPr>
              <a:t>compiler </a:t>
            </a:r>
            <a:r>
              <a:rPr sz="1750" b="0" spc="-65" dirty="0">
                <a:latin typeface="Bookman Old Style"/>
                <a:cs typeface="Bookman Old Style"/>
              </a:rPr>
              <a:t>wait </a:t>
            </a:r>
            <a:r>
              <a:rPr sz="1750" b="0" spc="-45" dirty="0">
                <a:latin typeface="Bookman Old Style"/>
                <a:cs typeface="Bookman Old Style"/>
              </a:rPr>
              <a:t>for </a:t>
            </a:r>
            <a:r>
              <a:rPr sz="1750" b="0" spc="-65" dirty="0">
                <a:latin typeface="Bookman Old Style"/>
                <a:cs typeface="Bookman Old Style"/>
              </a:rPr>
              <a:t>another </a:t>
            </a:r>
            <a:r>
              <a:rPr sz="1750" b="0" spc="-60" dirty="0">
                <a:latin typeface="Bookman Old Style"/>
                <a:cs typeface="Bookman Old Style"/>
              </a:rPr>
              <a:t>character </a:t>
            </a:r>
            <a:r>
              <a:rPr sz="1750" b="0" spc="-40" dirty="0">
                <a:latin typeface="Bookman Old Style"/>
                <a:cs typeface="Bookman Old Style"/>
              </a:rPr>
              <a:t>to be </a:t>
            </a:r>
            <a:r>
              <a:rPr sz="1750" b="0" spc="-60" dirty="0">
                <a:latin typeface="Bookman Old Style"/>
                <a:cs typeface="Bookman Old Style"/>
              </a:rPr>
              <a:t>typed. </a:t>
            </a:r>
            <a:r>
              <a:rPr sz="1750" b="0" spc="15" dirty="0">
                <a:latin typeface="Bookman Old Style"/>
                <a:cs typeface="Bookman Old Style"/>
              </a:rPr>
              <a:t>If </a:t>
            </a:r>
            <a:r>
              <a:rPr sz="1750" b="0" spc="-135" dirty="0">
                <a:latin typeface="Bookman Old Style"/>
                <a:cs typeface="Bookman Old Style"/>
              </a:rPr>
              <a:t>you </a:t>
            </a:r>
            <a:r>
              <a:rPr sz="1750" b="0" spc="-85" dirty="0">
                <a:latin typeface="Bookman Old Style"/>
                <a:cs typeface="Bookman Old Style"/>
              </a:rPr>
              <a:t>press </a:t>
            </a:r>
            <a:r>
              <a:rPr sz="1750" b="0" spc="-40" dirty="0">
                <a:latin typeface="Bookman Old Style"/>
                <a:cs typeface="Bookman Old Style"/>
              </a:rPr>
              <a:t>the  </a:t>
            </a:r>
            <a:r>
              <a:rPr sz="1750" b="0" spc="-30" dirty="0">
                <a:latin typeface="Bookman Old Style"/>
                <a:cs typeface="Bookman Old Style"/>
              </a:rPr>
              <a:t>enter </a:t>
            </a:r>
            <a:r>
              <a:rPr sz="1750" b="0" spc="-140" dirty="0">
                <a:latin typeface="Bookman Old Style"/>
                <a:cs typeface="Bookman Old Style"/>
              </a:rPr>
              <a:t>key/any </a:t>
            </a:r>
            <a:r>
              <a:rPr sz="1750" b="0" spc="-55" dirty="0">
                <a:latin typeface="Bookman Old Style"/>
                <a:cs typeface="Bookman Old Style"/>
              </a:rPr>
              <a:t>other </a:t>
            </a:r>
            <a:r>
              <a:rPr sz="1750" b="0" spc="-60" dirty="0">
                <a:latin typeface="Bookman Old Style"/>
                <a:cs typeface="Bookman Old Style"/>
              </a:rPr>
              <a:t>characters </a:t>
            </a:r>
            <a:r>
              <a:rPr sz="1750" b="0" spc="-95" dirty="0">
                <a:latin typeface="Bookman Old Style"/>
                <a:cs typeface="Bookman Old Style"/>
              </a:rPr>
              <a:t>and </a:t>
            </a:r>
            <a:r>
              <a:rPr sz="1750" b="0" spc="-60" dirty="0">
                <a:latin typeface="Bookman Old Style"/>
                <a:cs typeface="Bookman Old Style"/>
              </a:rPr>
              <a:t>then </a:t>
            </a:r>
            <a:r>
              <a:rPr sz="1750" b="0" spc="-80" dirty="0">
                <a:latin typeface="Bookman Old Style"/>
                <a:cs typeface="Bookman Old Style"/>
              </a:rPr>
              <a:t>only </a:t>
            </a:r>
            <a:r>
              <a:rPr sz="1750" b="0" spc="-35" dirty="0">
                <a:latin typeface="Bookman Old Style"/>
                <a:cs typeface="Bookman Old Style"/>
              </a:rPr>
              <a:t>the </a:t>
            </a:r>
            <a:r>
              <a:rPr sz="1750" b="0" spc="-30" dirty="0">
                <a:latin typeface="Bookman Old Style"/>
                <a:cs typeface="Bookman Old Style"/>
              </a:rPr>
              <a:t>given </a:t>
            </a:r>
            <a:r>
              <a:rPr sz="1750" b="0" spc="-60" dirty="0">
                <a:latin typeface="Bookman Old Style"/>
                <a:cs typeface="Bookman Old Style"/>
              </a:rPr>
              <a:t>character </a:t>
            </a:r>
            <a:r>
              <a:rPr sz="1750" b="0" spc="-55" dirty="0">
                <a:latin typeface="Bookman Old Style"/>
                <a:cs typeface="Bookman Old Style"/>
              </a:rPr>
              <a:t>is  printed </a:t>
            </a:r>
            <a:r>
              <a:rPr sz="1750" b="0" spc="-70" dirty="0">
                <a:latin typeface="Bookman Old Style"/>
                <a:cs typeface="Bookman Old Style"/>
              </a:rPr>
              <a:t>through </a:t>
            </a:r>
            <a:r>
              <a:rPr sz="1750" b="0" spc="-65" dirty="0">
                <a:latin typeface="Bookman Old Style"/>
                <a:cs typeface="Bookman Old Style"/>
              </a:rPr>
              <a:t>the </a:t>
            </a:r>
            <a:r>
              <a:rPr sz="1750" b="0" spc="70" dirty="0">
                <a:latin typeface="Bookman Old Style"/>
                <a:cs typeface="Bookman Old Style"/>
              </a:rPr>
              <a:t>printf</a:t>
            </a:r>
            <a:r>
              <a:rPr sz="1750" b="0" spc="434" dirty="0">
                <a:latin typeface="Bookman Old Style"/>
                <a:cs typeface="Bookman Old Style"/>
              </a:rPr>
              <a:t> </a:t>
            </a:r>
            <a:r>
              <a:rPr sz="1750" b="0" spc="-85" dirty="0">
                <a:latin typeface="Bookman Old Style"/>
                <a:cs typeface="Bookman Old Style"/>
              </a:rPr>
              <a:t>function.</a:t>
            </a:r>
            <a:endParaRPr sz="1750">
              <a:latin typeface="Bookman Old Style"/>
              <a:cs typeface="Bookman Old Style"/>
            </a:endParaRPr>
          </a:p>
        </p:txBody>
      </p:sp>
      <p:sp>
        <p:nvSpPr>
          <p:cNvPr id="6" name="object 6"/>
          <p:cNvSpPr txBox="1"/>
          <p:nvPr/>
        </p:nvSpPr>
        <p:spPr>
          <a:xfrm>
            <a:off x="9535306" y="6185991"/>
            <a:ext cx="283210" cy="291465"/>
          </a:xfrm>
          <a:prstGeom prst="rect">
            <a:avLst/>
          </a:prstGeom>
        </p:spPr>
        <p:txBody>
          <a:bodyPr vert="horz" wrap="square" lIns="0" tIns="11430" rIns="0" bIns="0" rtlCol="0">
            <a:spAutoFit/>
          </a:bodyPr>
          <a:lstStyle/>
          <a:p>
            <a:pPr marL="200660" indent="-188595">
              <a:lnSpc>
                <a:spcPct val="100000"/>
              </a:lnSpc>
              <a:spcBef>
                <a:spcPts val="90"/>
              </a:spcBef>
              <a:buClr>
                <a:srgbClr val="FB8536"/>
              </a:buClr>
              <a:buChar char="•"/>
              <a:tabLst>
                <a:tab pos="201295" algn="l"/>
              </a:tabLst>
            </a:pPr>
            <a:r>
              <a:rPr sz="1750" b="0" spc="-295" dirty="0">
                <a:solidFill>
                  <a:srgbClr val="FD8534"/>
                </a:solidFill>
                <a:latin typeface="Bookman Old Style"/>
                <a:cs typeface="Bookman Old Style"/>
              </a:rPr>
              <a:t>,.</a:t>
            </a:r>
            <a:endParaRPr sz="1750">
              <a:latin typeface="Bookman Old Style"/>
              <a:cs typeface="Bookman Old Style"/>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27100" y="577850"/>
            <a:ext cx="2519045" cy="556895"/>
          </a:xfrm>
          <a:prstGeom prst="rect">
            <a:avLst/>
          </a:prstGeom>
        </p:spPr>
        <p:txBody>
          <a:bodyPr vert="horz" wrap="square" lIns="0" tIns="17145" rIns="0" bIns="0" rtlCol="0">
            <a:spAutoFit/>
          </a:bodyPr>
          <a:lstStyle/>
          <a:p>
            <a:pPr marL="12700">
              <a:lnSpc>
                <a:spcPct val="100000"/>
              </a:lnSpc>
              <a:spcBef>
                <a:spcPts val="135"/>
              </a:spcBef>
            </a:pPr>
            <a:r>
              <a:rPr lang="en-US" sz="3450" b="0" spc="-325" dirty="0" smtClean="0">
                <a:solidFill>
                  <a:srgbClr val="15A7DF"/>
                </a:solidFill>
                <a:latin typeface="Bookman Old Style"/>
                <a:cs typeface="Bookman Old Style"/>
              </a:rPr>
              <a:t>GETS</a:t>
            </a:r>
            <a:r>
              <a:rPr sz="3450" b="0" spc="-80" smtClean="0">
                <a:solidFill>
                  <a:srgbClr val="08AEE9"/>
                </a:solidFill>
                <a:latin typeface="Bookman Old Style"/>
                <a:cs typeface="Bookman Old Style"/>
              </a:rPr>
              <a:t>()</a:t>
            </a:r>
            <a:endParaRPr sz="3450">
              <a:latin typeface="Bookman Old Style"/>
              <a:cs typeface="Bookman Old Style"/>
            </a:endParaRPr>
          </a:p>
        </p:txBody>
      </p:sp>
      <p:sp>
        <p:nvSpPr>
          <p:cNvPr id="4" name="object 4"/>
          <p:cNvSpPr txBox="1"/>
          <p:nvPr/>
        </p:nvSpPr>
        <p:spPr>
          <a:xfrm>
            <a:off x="892200" y="1142358"/>
            <a:ext cx="8051800" cy="4962525"/>
          </a:xfrm>
          <a:prstGeom prst="rect">
            <a:avLst/>
          </a:prstGeom>
        </p:spPr>
        <p:txBody>
          <a:bodyPr vert="horz" wrap="square" lIns="0" tIns="91440" rIns="0" bIns="0" rtlCol="0">
            <a:spAutoFit/>
          </a:bodyPr>
          <a:lstStyle/>
          <a:p>
            <a:pPr marL="13970">
              <a:lnSpc>
                <a:spcPct val="100000"/>
              </a:lnSpc>
              <a:spcBef>
                <a:spcPts val="720"/>
              </a:spcBef>
            </a:pPr>
            <a:r>
              <a:rPr sz="2100" b="0" u="heavy" spc="-35" dirty="0">
                <a:solidFill>
                  <a:srgbClr val="D6110F"/>
                </a:solidFill>
                <a:uFill>
                  <a:solidFill>
                    <a:srgbClr val="AC2323"/>
                  </a:solidFill>
                </a:uFill>
                <a:latin typeface="Bookman Old Style"/>
                <a:cs typeface="Bookman Old Style"/>
              </a:rPr>
              <a:t>Description</a:t>
            </a:r>
            <a:endParaRPr sz="2100">
              <a:latin typeface="Bookman Old Style"/>
              <a:cs typeface="Bookman Old Style"/>
            </a:endParaRPr>
          </a:p>
          <a:p>
            <a:pPr marL="320675" marR="5080" indent="-302895" algn="just">
              <a:lnSpc>
                <a:spcPts val="2630"/>
              </a:lnSpc>
              <a:spcBef>
                <a:spcPts val="805"/>
              </a:spcBef>
            </a:pPr>
            <a:r>
              <a:rPr sz="2250" spc="125" dirty="0">
                <a:latin typeface="Times New Roman"/>
                <a:cs typeface="Times New Roman"/>
              </a:rPr>
              <a:t>The </a:t>
            </a:r>
            <a:r>
              <a:rPr sz="2250" spc="-60" dirty="0">
                <a:latin typeface="Times New Roman"/>
                <a:cs typeface="Times New Roman"/>
              </a:rPr>
              <a:t>C </a:t>
            </a:r>
            <a:r>
              <a:rPr sz="2250" spc="114" dirty="0">
                <a:latin typeface="Times New Roman"/>
                <a:cs typeface="Times New Roman"/>
              </a:rPr>
              <a:t>library </a:t>
            </a:r>
            <a:r>
              <a:rPr sz="2250" spc="95" dirty="0">
                <a:latin typeface="Times New Roman"/>
                <a:cs typeface="Times New Roman"/>
              </a:rPr>
              <a:t>function </a:t>
            </a:r>
            <a:r>
              <a:rPr sz="2250" spc="310" dirty="0">
                <a:latin typeface="Times New Roman"/>
                <a:cs typeface="Times New Roman"/>
              </a:rPr>
              <a:t>char </a:t>
            </a:r>
            <a:r>
              <a:rPr sz="2250" spc="225" dirty="0">
                <a:latin typeface="Times New Roman"/>
                <a:cs typeface="Times New Roman"/>
              </a:rPr>
              <a:t>*gets(char </a:t>
            </a:r>
            <a:r>
              <a:rPr sz="2250" spc="200" dirty="0">
                <a:latin typeface="Times New Roman"/>
                <a:cs typeface="Times New Roman"/>
              </a:rPr>
              <a:t>*str) </a:t>
            </a:r>
            <a:r>
              <a:rPr sz="2250" spc="135" dirty="0">
                <a:latin typeface="Times New Roman"/>
                <a:cs typeface="Times New Roman"/>
              </a:rPr>
              <a:t>reads </a:t>
            </a:r>
            <a:r>
              <a:rPr sz="2250" spc="140" dirty="0">
                <a:latin typeface="Times New Roman"/>
                <a:cs typeface="Times New Roman"/>
              </a:rPr>
              <a:t>a </a:t>
            </a:r>
            <a:r>
              <a:rPr sz="2250" spc="105" dirty="0">
                <a:latin typeface="Times New Roman"/>
                <a:cs typeface="Times New Roman"/>
              </a:rPr>
              <a:t>line  </a:t>
            </a:r>
            <a:r>
              <a:rPr sz="2250" spc="55" dirty="0">
                <a:latin typeface="Times New Roman"/>
                <a:cs typeface="Times New Roman"/>
              </a:rPr>
              <a:t>from </a:t>
            </a:r>
            <a:r>
              <a:rPr sz="2250" spc="135" dirty="0">
                <a:latin typeface="Times New Roman"/>
                <a:cs typeface="Times New Roman"/>
              </a:rPr>
              <a:t>stdin </a:t>
            </a:r>
            <a:r>
              <a:rPr sz="2250" spc="170" dirty="0">
                <a:latin typeface="Times New Roman"/>
                <a:cs typeface="Times New Roman"/>
              </a:rPr>
              <a:t>and </a:t>
            </a:r>
            <a:r>
              <a:rPr sz="2250" spc="110" dirty="0">
                <a:latin typeface="Times New Roman"/>
                <a:cs typeface="Times New Roman"/>
              </a:rPr>
              <a:t>stores </a:t>
            </a:r>
            <a:r>
              <a:rPr sz="2250" spc="80" dirty="0">
                <a:latin typeface="Times New Roman"/>
                <a:cs typeface="Times New Roman"/>
              </a:rPr>
              <a:t>it </a:t>
            </a:r>
            <a:r>
              <a:rPr sz="2250" spc="110" dirty="0">
                <a:latin typeface="Times New Roman"/>
                <a:cs typeface="Times New Roman"/>
              </a:rPr>
              <a:t>into </a:t>
            </a:r>
            <a:r>
              <a:rPr sz="2250" spc="114" dirty="0">
                <a:latin typeface="Times New Roman"/>
                <a:cs typeface="Times New Roman"/>
              </a:rPr>
              <a:t>the </a:t>
            </a:r>
            <a:r>
              <a:rPr sz="2250" spc="150" dirty="0">
                <a:latin typeface="Times New Roman"/>
                <a:cs typeface="Times New Roman"/>
              </a:rPr>
              <a:t>string </a:t>
            </a:r>
            <a:r>
              <a:rPr sz="2250" spc="95" dirty="0">
                <a:latin typeface="Times New Roman"/>
                <a:cs typeface="Times New Roman"/>
              </a:rPr>
              <a:t>pointed </a:t>
            </a:r>
            <a:r>
              <a:rPr sz="2250" spc="50" dirty="0">
                <a:latin typeface="Times New Roman"/>
                <a:cs typeface="Times New Roman"/>
              </a:rPr>
              <a:t>to </a:t>
            </a:r>
            <a:r>
              <a:rPr sz="2250" spc="55" dirty="0">
                <a:latin typeface="Times New Roman"/>
                <a:cs typeface="Times New Roman"/>
              </a:rPr>
              <a:t>by </a:t>
            </a:r>
            <a:r>
              <a:rPr sz="2250" spc="160" dirty="0">
                <a:latin typeface="Times New Roman"/>
                <a:cs typeface="Times New Roman"/>
              </a:rPr>
              <a:t>str. It  </a:t>
            </a:r>
            <a:r>
              <a:rPr sz="2250" spc="100" dirty="0">
                <a:latin typeface="Times New Roman"/>
                <a:cs typeface="Times New Roman"/>
              </a:rPr>
              <a:t>stops </a:t>
            </a:r>
            <a:r>
              <a:rPr sz="2250" spc="120" dirty="0">
                <a:latin typeface="Times New Roman"/>
                <a:cs typeface="Times New Roman"/>
              </a:rPr>
              <a:t>when </a:t>
            </a:r>
            <a:r>
              <a:rPr sz="2250" spc="135" dirty="0">
                <a:latin typeface="Times New Roman"/>
                <a:cs typeface="Times New Roman"/>
              </a:rPr>
              <a:t>either </a:t>
            </a:r>
            <a:r>
              <a:rPr sz="2250" spc="145" dirty="0">
                <a:latin typeface="Times New Roman"/>
                <a:cs typeface="Times New Roman"/>
              </a:rPr>
              <a:t>the </a:t>
            </a:r>
            <a:r>
              <a:rPr sz="2250" spc="90" dirty="0">
                <a:latin typeface="Times New Roman"/>
                <a:cs typeface="Times New Roman"/>
              </a:rPr>
              <a:t>newline </a:t>
            </a:r>
            <a:r>
              <a:rPr sz="2250" spc="135" dirty="0">
                <a:latin typeface="Times New Roman"/>
                <a:cs typeface="Times New Roman"/>
              </a:rPr>
              <a:t>character </a:t>
            </a:r>
            <a:r>
              <a:rPr sz="2250" spc="110" dirty="0">
                <a:latin typeface="Times New Roman"/>
                <a:cs typeface="Times New Roman"/>
              </a:rPr>
              <a:t>is </a:t>
            </a:r>
            <a:r>
              <a:rPr sz="2250" spc="135" dirty="0">
                <a:latin typeface="Times New Roman"/>
                <a:cs typeface="Times New Roman"/>
              </a:rPr>
              <a:t>read </a:t>
            </a:r>
            <a:r>
              <a:rPr sz="2250" spc="45" dirty="0">
                <a:latin typeface="Times New Roman"/>
                <a:cs typeface="Times New Roman"/>
              </a:rPr>
              <a:t>or </a:t>
            </a:r>
            <a:r>
              <a:rPr sz="2250" spc="114" dirty="0">
                <a:latin typeface="Times New Roman"/>
                <a:cs typeface="Times New Roman"/>
              </a:rPr>
              <a:t>when  </a:t>
            </a:r>
            <a:r>
              <a:rPr sz="2250" spc="90" dirty="0">
                <a:latin typeface="Times New Roman"/>
                <a:cs typeface="Times New Roman"/>
              </a:rPr>
              <a:t>the </a:t>
            </a:r>
            <a:r>
              <a:rPr sz="2250" spc="30" dirty="0">
                <a:latin typeface="Times New Roman"/>
                <a:cs typeface="Times New Roman"/>
              </a:rPr>
              <a:t>end-of-file </a:t>
            </a:r>
            <a:r>
              <a:rPr sz="2250" spc="25" dirty="0">
                <a:latin typeface="Times New Roman"/>
                <a:cs typeface="Times New Roman"/>
              </a:rPr>
              <a:t>is </a:t>
            </a:r>
            <a:r>
              <a:rPr sz="2250" spc="114" dirty="0">
                <a:latin typeface="Times New Roman"/>
                <a:cs typeface="Times New Roman"/>
              </a:rPr>
              <a:t>reached, </a:t>
            </a:r>
            <a:r>
              <a:rPr sz="2250" spc="90" dirty="0">
                <a:latin typeface="Times New Roman"/>
                <a:cs typeface="Times New Roman"/>
              </a:rPr>
              <a:t>whichever </a:t>
            </a:r>
            <a:r>
              <a:rPr sz="2250" spc="65" dirty="0">
                <a:latin typeface="Times New Roman"/>
                <a:cs typeface="Times New Roman"/>
              </a:rPr>
              <a:t>comes</a:t>
            </a:r>
            <a:r>
              <a:rPr sz="2250" spc="-150" dirty="0">
                <a:latin typeface="Times New Roman"/>
                <a:cs typeface="Times New Roman"/>
              </a:rPr>
              <a:t> </a:t>
            </a:r>
            <a:r>
              <a:rPr sz="2250" spc="110" dirty="0">
                <a:latin typeface="Times New Roman"/>
                <a:cs typeface="Times New Roman"/>
              </a:rPr>
              <a:t>first.</a:t>
            </a:r>
            <a:endParaRPr sz="2250">
              <a:latin typeface="Times New Roman"/>
              <a:cs typeface="Times New Roman"/>
            </a:endParaRPr>
          </a:p>
          <a:p>
            <a:pPr marL="13970">
              <a:lnSpc>
                <a:spcPct val="100000"/>
              </a:lnSpc>
              <a:spcBef>
                <a:spcPts val="720"/>
              </a:spcBef>
            </a:pPr>
            <a:r>
              <a:rPr sz="2100" b="0" u="heavy" spc="-25" dirty="0">
                <a:solidFill>
                  <a:srgbClr val="D40F0E"/>
                </a:solidFill>
                <a:uFill>
                  <a:solidFill>
                    <a:srgbClr val="BC2B2B"/>
                  </a:solidFill>
                </a:uFill>
                <a:latin typeface="Bookman Old Style"/>
                <a:cs typeface="Bookman Old Style"/>
              </a:rPr>
              <a:t>Declaration</a:t>
            </a:r>
            <a:endParaRPr sz="2100">
              <a:latin typeface="Bookman Old Style"/>
              <a:cs typeface="Bookman Old Style"/>
            </a:endParaRPr>
          </a:p>
          <a:p>
            <a:pPr marL="15240">
              <a:lnSpc>
                <a:spcPct val="100000"/>
              </a:lnSpc>
              <a:spcBef>
                <a:spcPts val="730"/>
              </a:spcBef>
            </a:pPr>
            <a:r>
              <a:rPr sz="2100" b="0" spc="-55" dirty="0">
                <a:latin typeface="Bookman Old Style"/>
                <a:cs typeface="Bookman Old Style"/>
              </a:rPr>
              <a:t>char </a:t>
            </a:r>
            <a:r>
              <a:rPr sz="2100" b="0" spc="-10" dirty="0">
                <a:latin typeface="Bookman Old Style"/>
                <a:cs typeface="Bookman Old Style"/>
              </a:rPr>
              <a:t>*gets(char</a:t>
            </a:r>
            <a:r>
              <a:rPr sz="2100" b="0" spc="425" dirty="0">
                <a:latin typeface="Bookman Old Style"/>
                <a:cs typeface="Bookman Old Style"/>
              </a:rPr>
              <a:t> </a:t>
            </a:r>
            <a:r>
              <a:rPr sz="2100" b="0" spc="30" dirty="0">
                <a:latin typeface="Bookman Old Style"/>
                <a:cs typeface="Bookman Old Style"/>
              </a:rPr>
              <a:t>*str)Parameters</a:t>
            </a:r>
            <a:endParaRPr sz="2100">
              <a:latin typeface="Bookman Old Style"/>
              <a:cs typeface="Bookman Old Style"/>
            </a:endParaRPr>
          </a:p>
          <a:p>
            <a:pPr marL="328295" marR="643255" indent="-305435" algn="just">
              <a:lnSpc>
                <a:spcPct val="104500"/>
              </a:lnSpc>
              <a:spcBef>
                <a:spcPts val="700"/>
              </a:spcBef>
            </a:pPr>
            <a:r>
              <a:rPr sz="2100" b="0" spc="85" dirty="0">
                <a:solidFill>
                  <a:srgbClr val="EF0803"/>
                </a:solidFill>
                <a:latin typeface="Bookman Old Style"/>
                <a:cs typeface="Bookman Old Style"/>
              </a:rPr>
              <a:t>str </a:t>
            </a:r>
            <a:r>
              <a:rPr sz="2100" b="0" spc="-25" dirty="0">
                <a:latin typeface="Bookman Old Style"/>
                <a:cs typeface="Bookman Old Style"/>
              </a:rPr>
              <a:t>This </a:t>
            </a:r>
            <a:r>
              <a:rPr sz="2100" b="0" spc="-20" dirty="0">
                <a:latin typeface="Bookman Old Style"/>
                <a:cs typeface="Bookman Old Style"/>
              </a:rPr>
              <a:t>is </a:t>
            </a:r>
            <a:r>
              <a:rPr sz="2100" b="0" spc="-10" dirty="0">
                <a:latin typeface="Bookman Old Style"/>
                <a:cs typeface="Bookman Old Style"/>
              </a:rPr>
              <a:t>the </a:t>
            </a:r>
            <a:r>
              <a:rPr sz="2100" b="0" spc="-35" dirty="0">
                <a:latin typeface="Bookman Old Style"/>
                <a:cs typeface="Bookman Old Style"/>
              </a:rPr>
              <a:t>pointer </a:t>
            </a:r>
            <a:r>
              <a:rPr sz="2100" b="0" spc="-40" dirty="0">
                <a:latin typeface="Bookman Old Style"/>
                <a:cs typeface="Bookman Old Style"/>
              </a:rPr>
              <a:t>to </a:t>
            </a:r>
            <a:r>
              <a:rPr sz="2100" b="0" spc="-25" dirty="0">
                <a:latin typeface="Bookman Old Style"/>
                <a:cs typeface="Bookman Old Style"/>
              </a:rPr>
              <a:t>an </a:t>
            </a:r>
            <a:r>
              <a:rPr sz="2100" b="0" dirty="0">
                <a:latin typeface="Bookman Old Style"/>
                <a:cs typeface="Bookman Old Style"/>
              </a:rPr>
              <a:t>array </a:t>
            </a:r>
            <a:r>
              <a:rPr sz="2100" b="0" spc="-65" dirty="0">
                <a:latin typeface="Bookman Old Style"/>
                <a:cs typeface="Bookman Old Style"/>
              </a:rPr>
              <a:t>of chars </a:t>
            </a:r>
            <a:r>
              <a:rPr sz="2100" b="0" spc="-15" dirty="0">
                <a:latin typeface="Bookman Old Style"/>
                <a:cs typeface="Bookman Old Style"/>
              </a:rPr>
              <a:t>where </a:t>
            </a:r>
            <a:r>
              <a:rPr sz="2100" b="0" spc="-35" dirty="0">
                <a:latin typeface="Bookman Old Style"/>
                <a:cs typeface="Bookman Old Style"/>
              </a:rPr>
              <a:t>the </a:t>
            </a:r>
            <a:r>
              <a:rPr sz="2100" b="0" spc="-90" dirty="0">
                <a:latin typeface="Bookman Old Style"/>
                <a:cs typeface="Bookman Old Style"/>
              </a:rPr>
              <a:t>C  </a:t>
            </a:r>
            <a:r>
              <a:rPr sz="2100" b="0" spc="-20" dirty="0">
                <a:latin typeface="Bookman Old Style"/>
                <a:cs typeface="Bookman Old Style"/>
              </a:rPr>
              <a:t>string is</a:t>
            </a:r>
            <a:r>
              <a:rPr sz="2100" b="0" spc="95" dirty="0">
                <a:latin typeface="Bookman Old Style"/>
                <a:cs typeface="Bookman Old Style"/>
              </a:rPr>
              <a:t> </a:t>
            </a:r>
            <a:r>
              <a:rPr sz="2100" b="0" spc="-40" dirty="0">
                <a:latin typeface="Bookman Old Style"/>
                <a:cs typeface="Bookman Old Style"/>
              </a:rPr>
              <a:t>stored.</a:t>
            </a:r>
            <a:endParaRPr sz="2100">
              <a:latin typeface="Bookman Old Style"/>
              <a:cs typeface="Bookman Old Style"/>
            </a:endParaRPr>
          </a:p>
          <a:p>
            <a:pPr marL="12700" algn="just">
              <a:lnSpc>
                <a:spcPct val="100000"/>
              </a:lnSpc>
              <a:spcBef>
                <a:spcPts val="660"/>
              </a:spcBef>
            </a:pPr>
            <a:r>
              <a:rPr sz="2250" b="0" u="heavy" spc="-110" dirty="0">
                <a:solidFill>
                  <a:srgbClr val="DD1115"/>
                </a:solidFill>
                <a:uFill>
                  <a:solidFill>
                    <a:srgbClr val="AC1F1F"/>
                  </a:solidFill>
                </a:uFill>
                <a:latin typeface="Bookman Old Style"/>
                <a:cs typeface="Bookman Old Style"/>
              </a:rPr>
              <a:t>Return</a:t>
            </a:r>
            <a:r>
              <a:rPr sz="2250" b="0" u="heavy" spc="85" dirty="0">
                <a:solidFill>
                  <a:srgbClr val="DD1115"/>
                </a:solidFill>
                <a:uFill>
                  <a:solidFill>
                    <a:srgbClr val="AC1F1F"/>
                  </a:solidFill>
                </a:uFill>
                <a:latin typeface="Bookman Old Style"/>
                <a:cs typeface="Bookman Old Style"/>
              </a:rPr>
              <a:t> </a:t>
            </a:r>
            <a:r>
              <a:rPr sz="2250" b="0" u="heavy" spc="-95" dirty="0">
                <a:solidFill>
                  <a:srgbClr val="E60C0C"/>
                </a:solidFill>
                <a:uFill>
                  <a:solidFill>
                    <a:srgbClr val="AC1F1F"/>
                  </a:solidFill>
                </a:uFill>
                <a:latin typeface="Bookman Old Style"/>
                <a:cs typeface="Bookman Old Style"/>
              </a:rPr>
              <a:t>Value</a:t>
            </a:r>
            <a:endParaRPr sz="2250">
              <a:latin typeface="Bookman Old Style"/>
              <a:cs typeface="Bookman Old Style"/>
            </a:endParaRPr>
          </a:p>
          <a:p>
            <a:pPr marL="321945" marR="15875" indent="-293370" algn="just">
              <a:lnSpc>
                <a:spcPct val="102099"/>
              </a:lnSpc>
              <a:spcBef>
                <a:spcPts val="680"/>
              </a:spcBef>
            </a:pPr>
            <a:r>
              <a:rPr sz="2150" b="0" spc="-35" dirty="0">
                <a:latin typeface="Bookman Old Style"/>
                <a:cs typeface="Bookman Old Style"/>
              </a:rPr>
              <a:t>This </a:t>
            </a:r>
            <a:r>
              <a:rPr sz="2150" b="0" spc="-70" dirty="0">
                <a:latin typeface="Bookman Old Style"/>
                <a:cs typeface="Bookman Old Style"/>
              </a:rPr>
              <a:t>function </a:t>
            </a:r>
            <a:r>
              <a:rPr sz="2150" b="0" spc="-60" dirty="0">
                <a:latin typeface="Bookman Old Style"/>
                <a:cs typeface="Bookman Old Style"/>
              </a:rPr>
              <a:t>returns </a:t>
            </a:r>
            <a:r>
              <a:rPr sz="2150" b="0" spc="-50" dirty="0">
                <a:latin typeface="Bookman Old Style"/>
                <a:cs typeface="Bookman Old Style"/>
              </a:rPr>
              <a:t>str </a:t>
            </a:r>
            <a:r>
              <a:rPr sz="2150" b="0" spc="-120" dirty="0">
                <a:latin typeface="Bookman Old Style"/>
                <a:cs typeface="Bookman Old Style"/>
              </a:rPr>
              <a:t>on success, </a:t>
            </a:r>
            <a:r>
              <a:rPr sz="2150" b="0" spc="-80" dirty="0">
                <a:latin typeface="Bookman Old Style"/>
                <a:cs typeface="Bookman Old Style"/>
              </a:rPr>
              <a:t>and </a:t>
            </a:r>
            <a:r>
              <a:rPr sz="2150" b="0" spc="130" dirty="0">
                <a:latin typeface="Bookman Old Style"/>
                <a:cs typeface="Bookman Old Style"/>
              </a:rPr>
              <a:t>NULL </a:t>
            </a:r>
            <a:r>
              <a:rPr sz="2150" b="0" spc="-80" dirty="0">
                <a:latin typeface="Bookman Old Style"/>
                <a:cs typeface="Bookman Old Style"/>
              </a:rPr>
              <a:t>on </a:t>
            </a:r>
            <a:r>
              <a:rPr sz="2150" b="0" spc="-30" dirty="0">
                <a:latin typeface="Bookman Old Style"/>
                <a:cs typeface="Bookman Old Style"/>
              </a:rPr>
              <a:t>error </a:t>
            </a:r>
            <a:r>
              <a:rPr sz="2150" b="0" spc="-90" dirty="0">
                <a:latin typeface="Bookman Old Style"/>
                <a:cs typeface="Bookman Old Style"/>
              </a:rPr>
              <a:t>or   </a:t>
            </a:r>
            <a:r>
              <a:rPr sz="2150" b="0" spc="-75" dirty="0">
                <a:latin typeface="Bookman Old Style"/>
                <a:cs typeface="Bookman Old Style"/>
              </a:rPr>
              <a:t>when </a:t>
            </a:r>
            <a:r>
              <a:rPr sz="2150" b="0" spc="-50" dirty="0">
                <a:latin typeface="Bookman Old Style"/>
                <a:cs typeface="Bookman Old Style"/>
              </a:rPr>
              <a:t>end </a:t>
            </a:r>
            <a:r>
              <a:rPr sz="2150" b="0" spc="-90" dirty="0">
                <a:latin typeface="Bookman Old Style"/>
                <a:cs typeface="Bookman Old Style"/>
              </a:rPr>
              <a:t>of </a:t>
            </a:r>
            <a:r>
              <a:rPr sz="2150" b="0" spc="-5" dirty="0">
                <a:latin typeface="Bookman Old Style"/>
                <a:cs typeface="Bookman Old Style"/>
              </a:rPr>
              <a:t>file </a:t>
            </a:r>
            <a:r>
              <a:rPr sz="2150" b="0" spc="-114" dirty="0">
                <a:latin typeface="Bookman Old Style"/>
                <a:cs typeface="Bookman Old Style"/>
              </a:rPr>
              <a:t>occurs,</a:t>
            </a:r>
            <a:r>
              <a:rPr sz="2150" b="0" spc="455" dirty="0">
                <a:latin typeface="Bookman Old Style"/>
                <a:cs typeface="Bookman Old Style"/>
              </a:rPr>
              <a:t> </a:t>
            </a:r>
            <a:r>
              <a:rPr sz="2150" b="0" spc="-45" dirty="0">
                <a:latin typeface="Bookman Old Style"/>
                <a:cs typeface="Bookman Old Style"/>
              </a:rPr>
              <a:t>while </a:t>
            </a:r>
            <a:r>
              <a:rPr sz="2150" b="0" spc="-105" dirty="0">
                <a:latin typeface="Bookman Old Style"/>
                <a:cs typeface="Bookman Old Style"/>
              </a:rPr>
              <a:t>no </a:t>
            </a:r>
            <a:r>
              <a:rPr sz="2150" b="0" spc="-65" dirty="0">
                <a:latin typeface="Bookman Old Style"/>
                <a:cs typeface="Bookman Old Style"/>
              </a:rPr>
              <a:t>characters </a:t>
            </a:r>
            <a:r>
              <a:rPr sz="2150" b="0" spc="-40" dirty="0">
                <a:latin typeface="Bookman Old Style"/>
                <a:cs typeface="Bookman Old Style"/>
              </a:rPr>
              <a:t>have </a:t>
            </a:r>
            <a:r>
              <a:rPr sz="2150" b="0" spc="-55" dirty="0">
                <a:latin typeface="Bookman Old Style"/>
                <a:cs typeface="Bookman Old Style"/>
              </a:rPr>
              <a:t>been  </a:t>
            </a:r>
            <a:r>
              <a:rPr sz="2150" b="0" spc="-45" dirty="0">
                <a:latin typeface="Bookman Old Style"/>
                <a:cs typeface="Bookman Old Style"/>
              </a:rPr>
              <a:t>read.</a:t>
            </a:r>
            <a:endParaRPr sz="2150">
              <a:latin typeface="Bookman Old Style"/>
              <a:cs typeface="Bookman Old Style"/>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900" y="654050"/>
            <a:ext cx="3209925" cy="556895"/>
          </a:xfrm>
          <a:prstGeom prst="rect">
            <a:avLst/>
          </a:prstGeom>
        </p:spPr>
        <p:txBody>
          <a:bodyPr vert="horz" wrap="square" lIns="0" tIns="17145" rIns="0" bIns="0" rtlCol="0">
            <a:spAutoFit/>
          </a:bodyPr>
          <a:lstStyle/>
          <a:p>
            <a:pPr marL="12700">
              <a:lnSpc>
                <a:spcPct val="100000"/>
              </a:lnSpc>
              <a:spcBef>
                <a:spcPts val="135"/>
              </a:spcBef>
            </a:pPr>
            <a:r>
              <a:rPr lang="en-US" sz="3450" b="0" spc="-305" dirty="0" smtClean="0">
                <a:solidFill>
                  <a:srgbClr val="15A7DF"/>
                </a:solidFill>
                <a:latin typeface="Bookman Old Style"/>
                <a:cs typeface="Bookman Old Style"/>
              </a:rPr>
              <a:t>GET</a:t>
            </a:r>
            <a:r>
              <a:rPr sz="3450" b="0" spc="-70" smtClean="0">
                <a:solidFill>
                  <a:srgbClr val="08AEE9"/>
                </a:solidFill>
                <a:latin typeface="Bookman Old Style"/>
                <a:cs typeface="Bookman Old Style"/>
              </a:rPr>
              <a:t>CHE</a:t>
            </a:r>
            <a:r>
              <a:rPr sz="3450" b="0" spc="-70" dirty="0">
                <a:solidFill>
                  <a:srgbClr val="08AEE9"/>
                </a:solidFill>
                <a:latin typeface="Bookman Old Style"/>
                <a:cs typeface="Bookman Old Style"/>
              </a:rPr>
              <a:t>()</a:t>
            </a:r>
            <a:endParaRPr sz="3450">
              <a:latin typeface="Bookman Old Style"/>
              <a:cs typeface="Bookman Old Style"/>
            </a:endParaRPr>
          </a:p>
        </p:txBody>
      </p:sp>
      <p:sp>
        <p:nvSpPr>
          <p:cNvPr id="3" name="object 3"/>
          <p:cNvSpPr txBox="1"/>
          <p:nvPr/>
        </p:nvSpPr>
        <p:spPr>
          <a:xfrm>
            <a:off x="896953" y="1273528"/>
            <a:ext cx="7951470" cy="1220470"/>
          </a:xfrm>
          <a:prstGeom prst="rect">
            <a:avLst/>
          </a:prstGeom>
        </p:spPr>
        <p:txBody>
          <a:bodyPr vert="horz" wrap="square" lIns="0" tIns="108585" rIns="0" bIns="0" rtlCol="0">
            <a:spAutoFit/>
          </a:bodyPr>
          <a:lstStyle/>
          <a:p>
            <a:pPr marL="16510">
              <a:lnSpc>
                <a:spcPct val="100000"/>
              </a:lnSpc>
              <a:spcBef>
                <a:spcPts val="855"/>
              </a:spcBef>
            </a:pPr>
            <a:r>
              <a:rPr sz="2250" b="0" u="heavy" spc="-130" dirty="0">
                <a:solidFill>
                  <a:srgbClr val="E60508"/>
                </a:solidFill>
                <a:uFill>
                  <a:solidFill>
                    <a:srgbClr val="A82323"/>
                  </a:solidFill>
                </a:uFill>
                <a:latin typeface="Bookman Old Style"/>
                <a:cs typeface="Bookman Old Style"/>
              </a:rPr>
              <a:t>Function </a:t>
            </a:r>
            <a:r>
              <a:rPr sz="2250" b="0" u="heavy" spc="-130" dirty="0">
                <a:solidFill>
                  <a:srgbClr val="C31A1A"/>
                </a:solidFill>
                <a:uFill>
                  <a:solidFill>
                    <a:srgbClr val="A82323"/>
                  </a:solidFill>
                </a:uFill>
                <a:latin typeface="Bookman Old Style"/>
                <a:cs typeface="Bookman Old Style"/>
              </a:rPr>
              <a:t>:</a:t>
            </a:r>
            <a:r>
              <a:rPr sz="2250" b="0" u="heavy" spc="-10" dirty="0">
                <a:solidFill>
                  <a:srgbClr val="C31A1A"/>
                </a:solidFill>
                <a:uFill>
                  <a:solidFill>
                    <a:srgbClr val="A82323"/>
                  </a:solidFill>
                </a:uFill>
                <a:latin typeface="Bookman Old Style"/>
                <a:cs typeface="Bookman Old Style"/>
              </a:rPr>
              <a:t> </a:t>
            </a:r>
            <a:r>
              <a:rPr sz="2250" b="0" u="heavy" spc="-80" dirty="0">
                <a:solidFill>
                  <a:srgbClr val="FF5050"/>
                </a:solidFill>
                <a:uFill>
                  <a:solidFill>
                    <a:srgbClr val="A82323"/>
                  </a:solidFill>
                </a:uFill>
                <a:latin typeface="Bookman Old Style"/>
                <a:cs typeface="Bookman Old Style"/>
              </a:rPr>
              <a:t>getche()</a:t>
            </a:r>
            <a:endParaRPr sz="2250">
              <a:latin typeface="Bookman Old Style"/>
              <a:cs typeface="Bookman Old Style"/>
            </a:endParaRPr>
          </a:p>
          <a:p>
            <a:pPr marL="317500" marR="5080" indent="-305435">
              <a:lnSpc>
                <a:spcPct val="102099"/>
              </a:lnSpc>
              <a:spcBef>
                <a:spcPts val="675"/>
              </a:spcBef>
            </a:pPr>
            <a:r>
              <a:rPr sz="2150" b="0" spc="-15" dirty="0">
                <a:latin typeface="Bookman Old Style"/>
                <a:cs typeface="Bookman Old Style"/>
              </a:rPr>
              <a:t>getche() </a:t>
            </a:r>
            <a:r>
              <a:rPr sz="2150" b="0" spc="-45" dirty="0">
                <a:latin typeface="Bookman Old Style"/>
                <a:cs typeface="Bookman Old Style"/>
              </a:rPr>
              <a:t>is </a:t>
            </a:r>
            <a:r>
              <a:rPr sz="2150" b="0" spc="-105" dirty="0">
                <a:latin typeface="Bookman Old Style"/>
                <a:cs typeface="Bookman Old Style"/>
              </a:rPr>
              <a:t>used </a:t>
            </a:r>
            <a:r>
              <a:rPr sz="2150" b="0" spc="-65" dirty="0">
                <a:latin typeface="Bookman Old Style"/>
                <a:cs typeface="Bookman Old Style"/>
              </a:rPr>
              <a:t>to </a:t>
            </a:r>
            <a:r>
              <a:rPr sz="2150" b="0" spc="-45" dirty="0">
                <a:latin typeface="Bookman Old Style"/>
                <a:cs typeface="Bookman Old Style"/>
              </a:rPr>
              <a:t>get </a:t>
            </a:r>
            <a:r>
              <a:rPr sz="2150" b="0" spc="-110" dirty="0">
                <a:latin typeface="Bookman Old Style"/>
                <a:cs typeface="Bookman Old Style"/>
              </a:rPr>
              <a:t>a </a:t>
            </a:r>
            <a:r>
              <a:rPr sz="2150" b="0" spc="-65" dirty="0">
                <a:latin typeface="Bookman Old Style"/>
                <a:cs typeface="Bookman Old Style"/>
              </a:rPr>
              <a:t>character </a:t>
            </a:r>
            <a:r>
              <a:rPr sz="2150" b="0" spc="-75" dirty="0">
                <a:latin typeface="Bookman Old Style"/>
                <a:cs typeface="Bookman Old Style"/>
              </a:rPr>
              <a:t>from </a:t>
            </a:r>
            <a:r>
              <a:rPr sz="2150" b="0" spc="-85" dirty="0">
                <a:latin typeface="Bookman Old Style"/>
                <a:cs typeface="Bookman Old Style"/>
              </a:rPr>
              <a:t>console, </a:t>
            </a:r>
            <a:r>
              <a:rPr sz="2150" b="0" spc="-80" dirty="0">
                <a:latin typeface="Bookman Old Style"/>
                <a:cs typeface="Bookman Old Style"/>
              </a:rPr>
              <a:t>and </a:t>
            </a:r>
            <a:r>
              <a:rPr sz="2150" b="0" spc="-95" dirty="0">
                <a:latin typeface="Bookman Old Style"/>
                <a:cs typeface="Bookman Old Style"/>
              </a:rPr>
              <a:t>echoes </a:t>
            </a:r>
            <a:r>
              <a:rPr sz="2150" b="0" spc="-65" dirty="0">
                <a:latin typeface="Bookman Old Style"/>
                <a:cs typeface="Bookman Old Style"/>
              </a:rPr>
              <a:t>to  </a:t>
            </a:r>
            <a:r>
              <a:rPr sz="2150" b="0" spc="-60" dirty="0">
                <a:latin typeface="Bookman Old Style"/>
                <a:cs typeface="Bookman Old Style"/>
              </a:rPr>
              <a:t>the</a:t>
            </a:r>
            <a:r>
              <a:rPr sz="2150" b="0" spc="110" dirty="0">
                <a:latin typeface="Bookman Old Style"/>
                <a:cs typeface="Bookman Old Style"/>
              </a:rPr>
              <a:t> </a:t>
            </a:r>
            <a:r>
              <a:rPr sz="2150" b="0" spc="-85" dirty="0">
                <a:latin typeface="Bookman Old Style"/>
                <a:cs typeface="Bookman Old Style"/>
              </a:rPr>
              <a:t>screen.</a:t>
            </a:r>
            <a:endParaRPr sz="2150">
              <a:latin typeface="Bookman Old Style"/>
              <a:cs typeface="Bookman Old Style"/>
            </a:endParaRPr>
          </a:p>
        </p:txBody>
      </p:sp>
      <p:sp>
        <p:nvSpPr>
          <p:cNvPr id="4" name="object 4"/>
          <p:cNvSpPr txBox="1"/>
          <p:nvPr/>
        </p:nvSpPr>
        <p:spPr>
          <a:xfrm>
            <a:off x="850900" y="2559050"/>
            <a:ext cx="8024495" cy="4252061"/>
          </a:xfrm>
          <a:prstGeom prst="rect">
            <a:avLst/>
          </a:prstGeom>
        </p:spPr>
        <p:txBody>
          <a:bodyPr vert="horz" wrap="square" lIns="0" tIns="12065" rIns="0" bIns="0" rtlCol="0">
            <a:spAutoFit/>
          </a:bodyPr>
          <a:lstStyle/>
          <a:p>
            <a:pPr marL="38100" marR="5513705" indent="1905">
              <a:lnSpc>
                <a:spcPct val="126099"/>
              </a:lnSpc>
              <a:spcBef>
                <a:spcPts val="95"/>
              </a:spcBef>
              <a:tabLst>
                <a:tab pos="1253490" algn="l"/>
              </a:tabLst>
            </a:pPr>
            <a:r>
              <a:rPr lang="en-US" sz="2150" b="0" u="heavy" spc="-60" dirty="0" smtClean="0">
                <a:solidFill>
                  <a:srgbClr val="E8070A"/>
                </a:solidFill>
                <a:uFill>
                  <a:solidFill>
                    <a:srgbClr val="AF3B3B"/>
                  </a:solidFill>
                </a:uFill>
                <a:latin typeface="Bookman Old Style"/>
                <a:cs typeface="Bookman Old Style"/>
              </a:rPr>
              <a:t>Library: </a:t>
            </a:r>
            <a:r>
              <a:rPr sz="2150" b="0">
                <a:solidFill>
                  <a:srgbClr val="B81A18"/>
                </a:solidFill>
                <a:latin typeface="Bookman Old Style"/>
                <a:cs typeface="Bookman Old Style"/>
              </a:rPr>
              <a:t>	</a:t>
            </a:r>
            <a:r>
              <a:rPr lang="en-US" sz="2150" b="0" spc="-35" dirty="0" smtClean="0">
                <a:latin typeface="Bookman Old Style"/>
                <a:cs typeface="Bookman Old Style"/>
              </a:rPr>
              <a:t>&lt;</a:t>
            </a:r>
            <a:r>
              <a:rPr sz="2150" b="0" spc="-35" smtClean="0">
                <a:latin typeface="Bookman Old Style"/>
                <a:cs typeface="Bookman Old Style"/>
              </a:rPr>
              <a:t>Stdio.h</a:t>
            </a:r>
            <a:r>
              <a:rPr lang="en-US" sz="2150" b="0" spc="-35" dirty="0" smtClean="0">
                <a:latin typeface="Bookman Old Style"/>
                <a:cs typeface="Bookman Old Style"/>
              </a:rPr>
              <a:t>&gt;</a:t>
            </a:r>
            <a:r>
              <a:rPr sz="2150" b="0" spc="-35" smtClean="0">
                <a:latin typeface="Bookman Old Style"/>
                <a:cs typeface="Bookman Old Style"/>
              </a:rPr>
              <a:t>  </a:t>
            </a:r>
            <a:r>
              <a:rPr sz="2150" b="0" u="heavy" spc="-45" dirty="0">
                <a:solidFill>
                  <a:srgbClr val="F0080C"/>
                </a:solidFill>
                <a:uFill>
                  <a:solidFill>
                    <a:srgbClr val="AF1C1C"/>
                  </a:solidFill>
                </a:uFill>
                <a:latin typeface="Bookman Old Style"/>
                <a:cs typeface="Bookman Old Style"/>
              </a:rPr>
              <a:t>Declaration:</a:t>
            </a:r>
            <a:endParaRPr sz="2150">
              <a:latin typeface="Bookman Old Style"/>
              <a:cs typeface="Bookman Old Style"/>
            </a:endParaRPr>
          </a:p>
          <a:p>
            <a:pPr marL="41910">
              <a:lnSpc>
                <a:spcPts val="2555"/>
              </a:lnSpc>
              <a:spcBef>
                <a:spcPts val="750"/>
              </a:spcBef>
            </a:pPr>
            <a:r>
              <a:rPr sz="2150" b="0" spc="-20" dirty="0">
                <a:latin typeface="Bookman Old Style"/>
                <a:cs typeface="Bookman Old Style"/>
              </a:rPr>
              <a:t>int</a:t>
            </a:r>
            <a:r>
              <a:rPr sz="2150" b="0" spc="40" dirty="0">
                <a:latin typeface="Bookman Old Style"/>
                <a:cs typeface="Bookman Old Style"/>
              </a:rPr>
              <a:t> </a:t>
            </a:r>
            <a:r>
              <a:rPr sz="2150" b="0" spc="-35" dirty="0">
                <a:latin typeface="Bookman Old Style"/>
                <a:cs typeface="Bookman Old Style"/>
              </a:rPr>
              <a:t>getche(void);</a:t>
            </a:r>
            <a:endParaRPr sz="2150">
              <a:latin typeface="Bookman Old Style"/>
              <a:cs typeface="Bookman Old Style"/>
            </a:endParaRPr>
          </a:p>
          <a:p>
            <a:pPr marL="360045">
              <a:lnSpc>
                <a:spcPts val="2675"/>
              </a:lnSpc>
            </a:pPr>
            <a:r>
              <a:rPr sz="2250" u="heavy" spc="100" dirty="0">
                <a:solidFill>
                  <a:srgbClr val="D11315"/>
                </a:solidFill>
                <a:uFill>
                  <a:solidFill>
                    <a:srgbClr val="A02323"/>
                  </a:solidFill>
                </a:uFill>
                <a:latin typeface="Times New Roman"/>
                <a:cs typeface="Times New Roman"/>
              </a:rPr>
              <a:t>Example</a:t>
            </a:r>
            <a:r>
              <a:rPr sz="2250" u="heavy" spc="395" dirty="0">
                <a:solidFill>
                  <a:srgbClr val="D11315"/>
                </a:solidFill>
                <a:uFill>
                  <a:solidFill>
                    <a:srgbClr val="A02323"/>
                  </a:solidFill>
                </a:uFill>
                <a:latin typeface="Times New Roman"/>
                <a:cs typeface="Times New Roman"/>
              </a:rPr>
              <a:t> </a:t>
            </a:r>
            <a:r>
              <a:rPr sz="2250" u="heavy" spc="95" dirty="0">
                <a:uFill>
                  <a:solidFill>
                    <a:srgbClr val="A02323"/>
                  </a:solidFill>
                </a:uFill>
                <a:latin typeface="Times New Roman"/>
                <a:cs typeface="Times New Roman"/>
              </a:rPr>
              <a:t>Declaration:</a:t>
            </a:r>
            <a:endParaRPr sz="2250">
              <a:latin typeface="Times New Roman"/>
              <a:cs typeface="Times New Roman"/>
            </a:endParaRPr>
          </a:p>
          <a:p>
            <a:pPr marL="38735">
              <a:lnSpc>
                <a:spcPct val="100000"/>
              </a:lnSpc>
              <a:spcBef>
                <a:spcPts val="630"/>
              </a:spcBef>
            </a:pPr>
            <a:r>
              <a:rPr sz="2250" b="0" spc="-140" dirty="0">
                <a:latin typeface="Bookman Old Style"/>
                <a:cs typeface="Bookman Old Style"/>
              </a:rPr>
              <a:t>char</a:t>
            </a:r>
            <a:r>
              <a:rPr sz="2250" b="0" spc="55" dirty="0">
                <a:latin typeface="Bookman Old Style"/>
                <a:cs typeface="Bookman Old Style"/>
              </a:rPr>
              <a:t> </a:t>
            </a:r>
            <a:r>
              <a:rPr sz="2250" b="0" spc="-160" dirty="0">
                <a:latin typeface="Bookman Old Style"/>
                <a:cs typeface="Bookman Old Style"/>
              </a:rPr>
              <a:t>ch;</a:t>
            </a:r>
            <a:endParaRPr sz="2250">
              <a:latin typeface="Bookman Old Style"/>
              <a:cs typeface="Bookman Old Style"/>
            </a:endParaRPr>
          </a:p>
          <a:p>
            <a:pPr marL="344170">
              <a:lnSpc>
                <a:spcPct val="100000"/>
              </a:lnSpc>
              <a:spcBef>
                <a:spcPts val="25"/>
              </a:spcBef>
              <a:tabLst>
                <a:tab pos="965835" algn="l"/>
              </a:tabLst>
            </a:pPr>
            <a:r>
              <a:rPr sz="2200" b="0" spc="-145" dirty="0">
                <a:latin typeface="Bookman Old Style"/>
                <a:cs typeface="Bookman Old Style"/>
              </a:rPr>
              <a:t>ch</a:t>
            </a:r>
            <a:r>
              <a:rPr sz="2200" b="0" spc="-105" dirty="0">
                <a:latin typeface="Bookman Old Style"/>
                <a:cs typeface="Bookman Old Style"/>
              </a:rPr>
              <a:t> </a:t>
            </a:r>
            <a:r>
              <a:rPr sz="2200" b="0" spc="-100" dirty="0">
                <a:latin typeface="Bookman Old Style"/>
                <a:cs typeface="Bookman Old Style"/>
              </a:rPr>
              <a:t>-</a:t>
            </a:r>
            <a:r>
              <a:rPr sz="2200" b="0" spc="-100">
                <a:latin typeface="Bookman Old Style"/>
                <a:cs typeface="Bookman Old Style"/>
              </a:rPr>
              <a:t>	</a:t>
            </a:r>
            <a:r>
              <a:rPr sz="3300" b="0" spc="-60" baseline="2525" smtClean="0">
                <a:latin typeface="Bookman Old Style"/>
                <a:cs typeface="Bookman Old Style"/>
              </a:rPr>
              <a:t>getch</a:t>
            </a:r>
            <a:r>
              <a:rPr lang="en-US" sz="3300" spc="-60" baseline="2525" dirty="0" smtClean="0">
                <a:latin typeface="Bookman Old Style"/>
                <a:cs typeface="Bookman Old Style"/>
              </a:rPr>
              <a:t>e();</a:t>
            </a:r>
            <a:endParaRPr sz="3300" baseline="-6313">
              <a:latin typeface="Bookman Old Style"/>
              <a:cs typeface="Bookman Old Style"/>
            </a:endParaRPr>
          </a:p>
          <a:p>
            <a:pPr marL="342265">
              <a:lnSpc>
                <a:spcPct val="100000"/>
              </a:lnSpc>
              <a:spcBef>
                <a:spcPts val="55"/>
              </a:spcBef>
            </a:pPr>
            <a:r>
              <a:rPr sz="2100" b="0" u="heavy" spc="-25" dirty="0">
                <a:solidFill>
                  <a:srgbClr val="F20805"/>
                </a:solidFill>
                <a:uFill>
                  <a:solidFill>
                    <a:srgbClr val="A32323"/>
                  </a:solidFill>
                </a:uFill>
                <a:latin typeface="Bookman Old Style"/>
                <a:cs typeface="Bookman Old Style"/>
              </a:rPr>
              <a:t>Remarks:</a:t>
            </a:r>
            <a:endParaRPr sz="2100">
              <a:latin typeface="Bookman Old Style"/>
              <a:cs typeface="Bookman Old Style"/>
            </a:endParaRPr>
          </a:p>
          <a:p>
            <a:pPr marL="347345" marR="30480" indent="-305435">
              <a:lnSpc>
                <a:spcPts val="2630"/>
              </a:lnSpc>
              <a:spcBef>
                <a:spcPts val="805"/>
              </a:spcBef>
              <a:tabLst>
                <a:tab pos="5321935" algn="l"/>
              </a:tabLst>
            </a:pPr>
            <a:r>
              <a:rPr sz="2250" spc="100" dirty="0">
                <a:latin typeface="Times New Roman"/>
                <a:cs typeface="Times New Roman"/>
              </a:rPr>
              <a:t>getche </a:t>
            </a:r>
            <a:r>
              <a:rPr sz="2250" spc="135" dirty="0">
                <a:latin typeface="Times New Roman"/>
                <a:cs typeface="Times New Roman"/>
              </a:rPr>
              <a:t>reads </a:t>
            </a:r>
            <a:r>
              <a:rPr sz="2250" spc="140" dirty="0">
                <a:latin typeface="Times New Roman"/>
                <a:cs typeface="Times New Roman"/>
              </a:rPr>
              <a:t>a </a:t>
            </a:r>
            <a:r>
              <a:rPr sz="2250" spc="85" dirty="0">
                <a:latin typeface="Times New Roman"/>
                <a:cs typeface="Times New Roman"/>
              </a:rPr>
              <a:t>single </a:t>
            </a:r>
            <a:r>
              <a:rPr sz="2250" spc="125" dirty="0">
                <a:latin typeface="Times New Roman"/>
                <a:cs typeface="Times New Roman"/>
              </a:rPr>
              <a:t>character</a:t>
            </a:r>
            <a:r>
              <a:rPr sz="2250" spc="605" dirty="0">
                <a:latin typeface="Times New Roman"/>
                <a:cs typeface="Times New Roman"/>
              </a:rPr>
              <a:t> </a:t>
            </a:r>
            <a:r>
              <a:rPr sz="2250" spc="55" dirty="0">
                <a:latin typeface="Times New Roman"/>
                <a:cs typeface="Times New Roman"/>
              </a:rPr>
              <a:t>from</a:t>
            </a:r>
            <a:r>
              <a:rPr sz="2250" spc="254" dirty="0">
                <a:latin typeface="Times New Roman"/>
                <a:cs typeface="Times New Roman"/>
              </a:rPr>
              <a:t> </a:t>
            </a:r>
            <a:r>
              <a:rPr sz="2250" spc="40" dirty="0">
                <a:latin typeface="Times New Roman"/>
                <a:cs typeface="Times New Roman"/>
              </a:rPr>
              <a:t>the	</a:t>
            </a:r>
            <a:r>
              <a:rPr sz="2250" spc="95" dirty="0">
                <a:latin typeface="Times New Roman"/>
                <a:cs typeface="Times New Roman"/>
              </a:rPr>
              <a:t>keyboard and </a:t>
            </a:r>
            <a:r>
              <a:rPr sz="2250" spc="65" dirty="0">
                <a:latin typeface="Times New Roman"/>
                <a:cs typeface="Times New Roman"/>
              </a:rPr>
              <a:t>echoes  </a:t>
            </a:r>
            <a:r>
              <a:rPr sz="2250" spc="40" dirty="0">
                <a:latin typeface="Times New Roman"/>
                <a:cs typeface="Times New Roman"/>
              </a:rPr>
              <a:t>it </a:t>
            </a:r>
            <a:r>
              <a:rPr sz="2250" spc="50" dirty="0">
                <a:latin typeface="Times New Roman"/>
                <a:cs typeface="Times New Roman"/>
              </a:rPr>
              <a:t>to the </a:t>
            </a:r>
            <a:r>
              <a:rPr sz="2250" spc="140" dirty="0">
                <a:latin typeface="Times New Roman"/>
                <a:cs typeface="Times New Roman"/>
              </a:rPr>
              <a:t>current </a:t>
            </a:r>
            <a:r>
              <a:rPr sz="2250" spc="90" dirty="0">
                <a:latin typeface="Times New Roman"/>
                <a:cs typeface="Times New Roman"/>
              </a:rPr>
              <a:t>text </a:t>
            </a:r>
            <a:r>
              <a:rPr sz="2250" spc="65" dirty="0">
                <a:latin typeface="Times New Roman"/>
                <a:cs typeface="Times New Roman"/>
              </a:rPr>
              <a:t>window, </a:t>
            </a:r>
            <a:r>
              <a:rPr sz="2250" spc="114" dirty="0">
                <a:latin typeface="Times New Roman"/>
                <a:cs typeface="Times New Roman"/>
              </a:rPr>
              <a:t>using </a:t>
            </a:r>
            <a:r>
              <a:rPr sz="2250" spc="95" dirty="0">
                <a:latin typeface="Times New Roman"/>
                <a:cs typeface="Times New Roman"/>
              </a:rPr>
              <a:t>direct </a:t>
            </a:r>
            <a:r>
              <a:rPr sz="2250" spc="50" dirty="0">
                <a:latin typeface="Times New Roman"/>
                <a:cs typeface="Times New Roman"/>
              </a:rPr>
              <a:t>video </a:t>
            </a:r>
            <a:r>
              <a:rPr sz="2250" spc="85" dirty="0">
                <a:latin typeface="Times New Roman"/>
                <a:cs typeface="Times New Roman"/>
              </a:rPr>
              <a:t>or </a:t>
            </a:r>
            <a:r>
              <a:rPr sz="2250" spc="65" dirty="0">
                <a:latin typeface="Times New Roman"/>
                <a:cs typeface="Times New Roman"/>
              </a:rPr>
              <a:t>BIOS.  </a:t>
            </a:r>
            <a:r>
              <a:rPr sz="2250" u="heavy" spc="140" dirty="0">
                <a:solidFill>
                  <a:srgbClr val="D30F0E"/>
                </a:solidFill>
                <a:uFill>
                  <a:solidFill>
                    <a:srgbClr val="A82323"/>
                  </a:solidFill>
                </a:uFill>
                <a:latin typeface="Times New Roman"/>
                <a:cs typeface="Times New Roman"/>
              </a:rPr>
              <a:t>Return</a:t>
            </a:r>
            <a:r>
              <a:rPr sz="2250" u="heavy" spc="195" dirty="0">
                <a:solidFill>
                  <a:srgbClr val="D30F0E"/>
                </a:solidFill>
                <a:uFill>
                  <a:solidFill>
                    <a:srgbClr val="A82323"/>
                  </a:solidFill>
                </a:uFill>
                <a:latin typeface="Times New Roman"/>
                <a:cs typeface="Times New Roman"/>
              </a:rPr>
              <a:t> </a:t>
            </a:r>
            <a:r>
              <a:rPr sz="2250" u="heavy" spc="75" dirty="0">
                <a:solidFill>
                  <a:srgbClr val="E40F0C"/>
                </a:solidFill>
                <a:uFill>
                  <a:solidFill>
                    <a:srgbClr val="A82323"/>
                  </a:solidFill>
                </a:uFill>
                <a:latin typeface="Times New Roman"/>
                <a:cs typeface="Times New Roman"/>
              </a:rPr>
              <a:t>Value:</a:t>
            </a:r>
            <a:endParaRPr sz="2250">
              <a:latin typeface="Times New Roman"/>
              <a:cs typeface="Times New Roman"/>
            </a:endParaRPr>
          </a:p>
          <a:p>
            <a:pPr marL="41910">
              <a:lnSpc>
                <a:spcPct val="100000"/>
              </a:lnSpc>
              <a:spcBef>
                <a:spcPts val="565"/>
              </a:spcBef>
              <a:tabLst>
                <a:tab pos="6414135" algn="l"/>
              </a:tabLst>
            </a:pPr>
            <a:r>
              <a:rPr sz="2250" spc="114" dirty="0">
                <a:latin typeface="Times New Roman"/>
                <a:cs typeface="Times New Roman"/>
              </a:rPr>
              <a:t>This </a:t>
            </a:r>
            <a:r>
              <a:rPr sz="2250" spc="95" dirty="0">
                <a:latin typeface="Times New Roman"/>
                <a:cs typeface="Times New Roman"/>
              </a:rPr>
              <a:t>function </a:t>
            </a:r>
            <a:r>
              <a:rPr sz="2250" spc="170" dirty="0">
                <a:latin typeface="Times New Roman"/>
                <a:cs typeface="Times New Roman"/>
              </a:rPr>
              <a:t>return the </a:t>
            </a:r>
            <a:r>
              <a:rPr sz="2250" spc="125" dirty="0">
                <a:latin typeface="Times New Roman"/>
                <a:cs typeface="Times New Roman"/>
              </a:rPr>
              <a:t>character  </a:t>
            </a:r>
            <a:r>
              <a:rPr sz="2250" spc="135" dirty="0">
                <a:latin typeface="Times New Roman"/>
                <a:cs typeface="Times New Roman"/>
              </a:rPr>
              <a:t>read</a:t>
            </a:r>
            <a:r>
              <a:rPr sz="2250" spc="-140" dirty="0">
                <a:latin typeface="Times New Roman"/>
                <a:cs typeface="Times New Roman"/>
              </a:rPr>
              <a:t> </a:t>
            </a:r>
            <a:r>
              <a:rPr sz="2250" spc="55" dirty="0">
                <a:latin typeface="Times New Roman"/>
                <a:cs typeface="Times New Roman"/>
              </a:rPr>
              <a:t>from</a:t>
            </a:r>
            <a:r>
              <a:rPr sz="2250" spc="260" dirty="0">
                <a:latin typeface="Times New Roman"/>
                <a:cs typeface="Times New Roman"/>
              </a:rPr>
              <a:t> </a:t>
            </a:r>
            <a:r>
              <a:rPr sz="2250" spc="40" dirty="0">
                <a:latin typeface="Times New Roman"/>
                <a:cs typeface="Times New Roman"/>
              </a:rPr>
              <a:t>the	</a:t>
            </a:r>
            <a:r>
              <a:rPr sz="2250" spc="100" dirty="0">
                <a:latin typeface="Times New Roman"/>
                <a:cs typeface="Times New Roman"/>
              </a:rPr>
              <a:t>keyboard.</a:t>
            </a:r>
            <a:endParaRPr sz="2250">
              <a:latin typeface="Times New Roman"/>
              <a:cs typeface="Times New Roman"/>
            </a:endParaRPr>
          </a:p>
        </p:txBody>
      </p:sp>
      <p:sp>
        <p:nvSpPr>
          <p:cNvPr id="5" name="object 5"/>
          <p:cNvSpPr txBox="1"/>
          <p:nvPr/>
        </p:nvSpPr>
        <p:spPr>
          <a:xfrm>
            <a:off x="9710715" y="6236418"/>
            <a:ext cx="81280" cy="372745"/>
          </a:xfrm>
          <a:prstGeom prst="rect">
            <a:avLst/>
          </a:prstGeom>
        </p:spPr>
        <p:txBody>
          <a:bodyPr vert="horz" wrap="square" lIns="0" tIns="15875" rIns="0" bIns="0" rtlCol="0">
            <a:spAutoFit/>
          </a:bodyPr>
          <a:lstStyle/>
          <a:p>
            <a:pPr marL="12700">
              <a:lnSpc>
                <a:spcPct val="100000"/>
              </a:lnSpc>
              <a:spcBef>
                <a:spcPts val="125"/>
              </a:spcBef>
            </a:pPr>
            <a:r>
              <a:rPr sz="2250" spc="30" dirty="0">
                <a:solidFill>
                  <a:srgbClr val="FF8336"/>
                </a:solidFill>
                <a:latin typeface="Times New Roman"/>
                <a:cs typeface="Times New Roman"/>
              </a:rPr>
              <a:t>'</a:t>
            </a:r>
            <a:endParaRPr sz="2250">
              <a:latin typeface="Times New Roman"/>
              <a:cs typeface="Times New Roman"/>
            </a:endParaRPr>
          </a:p>
        </p:txBody>
      </p:sp>
      <p:sp>
        <p:nvSpPr>
          <p:cNvPr id="6" name="object 6"/>
          <p:cNvSpPr txBox="1"/>
          <p:nvPr/>
        </p:nvSpPr>
        <p:spPr>
          <a:xfrm>
            <a:off x="9214370" y="6659502"/>
            <a:ext cx="44450" cy="372745"/>
          </a:xfrm>
          <a:prstGeom prst="rect">
            <a:avLst/>
          </a:prstGeom>
        </p:spPr>
        <p:txBody>
          <a:bodyPr vert="horz" wrap="square" lIns="0" tIns="15875" rIns="0" bIns="0" rtlCol="0">
            <a:spAutoFit/>
          </a:bodyPr>
          <a:lstStyle/>
          <a:p>
            <a:pPr marL="12700">
              <a:lnSpc>
                <a:spcPct val="100000"/>
              </a:lnSpc>
              <a:spcBef>
                <a:spcPts val="125"/>
              </a:spcBef>
            </a:pPr>
            <a:r>
              <a:rPr sz="2250" spc="-260" dirty="0">
                <a:solidFill>
                  <a:srgbClr val="FF8336"/>
                </a:solidFill>
                <a:latin typeface="Times New Roman"/>
                <a:cs typeface="Times New Roman"/>
              </a:rPr>
              <a:t>'</a:t>
            </a:r>
            <a:endParaRPr sz="2250">
              <a:latin typeface="Times New Roman"/>
              <a:cs typeface="Times New Roman"/>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3300" y="577850"/>
            <a:ext cx="2181860" cy="407676"/>
          </a:xfrm>
          <a:prstGeom prst="rect">
            <a:avLst/>
          </a:prstGeom>
        </p:spPr>
        <p:txBody>
          <a:bodyPr vert="horz" wrap="square" lIns="0" tIns="11430" rIns="0" bIns="0" rtlCol="0">
            <a:spAutoFit/>
          </a:bodyPr>
          <a:lstStyle/>
          <a:p>
            <a:pPr marL="14604" marR="5080" indent="-2540">
              <a:lnSpc>
                <a:spcPct val="132400"/>
              </a:lnSpc>
              <a:spcBef>
                <a:spcPts val="90"/>
              </a:spcBef>
            </a:pPr>
            <a:r>
              <a:rPr sz="1950" b="0" u="heavy" spc="-60" dirty="0">
                <a:solidFill>
                  <a:srgbClr val="D41513"/>
                </a:solidFill>
                <a:uFill>
                  <a:solidFill>
                    <a:srgbClr val="A82323"/>
                  </a:solidFill>
                </a:uFill>
                <a:latin typeface="Bookman Old Style"/>
                <a:cs typeface="Bookman Old Style"/>
              </a:rPr>
              <a:t>Example </a:t>
            </a:r>
            <a:r>
              <a:rPr sz="1950" b="0" u="heavy" spc="-45">
                <a:solidFill>
                  <a:srgbClr val="CF1113"/>
                </a:solidFill>
                <a:uFill>
                  <a:solidFill>
                    <a:srgbClr val="A82323"/>
                  </a:solidFill>
                </a:uFill>
                <a:latin typeface="Bookman Old Style"/>
                <a:cs typeface="Bookman Old Style"/>
              </a:rPr>
              <a:t>Program</a:t>
            </a:r>
            <a:r>
              <a:rPr sz="1950" b="0" u="heavy" spc="-45" smtClean="0">
                <a:solidFill>
                  <a:srgbClr val="CF1113"/>
                </a:solidFill>
                <a:uFill>
                  <a:solidFill>
                    <a:srgbClr val="A82323"/>
                  </a:solidFill>
                </a:uFill>
                <a:latin typeface="Bookman Old Style"/>
                <a:cs typeface="Bookman Old Style"/>
              </a:rPr>
              <a:t>:</a:t>
            </a:r>
            <a:endParaRPr sz="1950">
              <a:latin typeface="Bookman Old Style"/>
              <a:cs typeface="Bookman Old Style"/>
            </a:endParaRPr>
          </a:p>
        </p:txBody>
      </p:sp>
      <p:sp>
        <p:nvSpPr>
          <p:cNvPr id="3" name="object 3"/>
          <p:cNvSpPr txBox="1">
            <a:spLocks noGrp="1"/>
          </p:cNvSpPr>
          <p:nvPr>
            <p:ph type="title"/>
          </p:nvPr>
        </p:nvSpPr>
        <p:spPr>
          <a:xfrm>
            <a:off x="1003300" y="1187450"/>
            <a:ext cx="2927684" cy="2260234"/>
          </a:xfrm>
          <a:prstGeom prst="rect">
            <a:avLst/>
          </a:prstGeom>
        </p:spPr>
        <p:txBody>
          <a:bodyPr vert="horz" wrap="square" lIns="0" tIns="15875" rIns="0" bIns="0" rtlCol="0">
            <a:spAutoFit/>
          </a:bodyPr>
          <a:lstStyle/>
          <a:p>
            <a:pPr marL="12700">
              <a:lnSpc>
                <a:spcPts val="2490"/>
              </a:lnSpc>
              <a:spcBef>
                <a:spcPts val="125"/>
              </a:spcBef>
            </a:pPr>
            <a:r>
              <a:rPr lang="en-US" sz="2150" b="0" spc="-195" dirty="0" smtClean="0">
                <a:solidFill>
                  <a:srgbClr val="2A648C"/>
                </a:solidFill>
                <a:latin typeface="Bookman Old Style"/>
                <a:cs typeface="Bookman Old Style"/>
              </a:rPr>
              <a:t>Void main()</a:t>
            </a:r>
            <a:br>
              <a:rPr lang="en-US" sz="2150" b="0" spc="-195" dirty="0" smtClean="0">
                <a:solidFill>
                  <a:srgbClr val="2A648C"/>
                </a:solidFill>
                <a:latin typeface="Bookman Old Style"/>
                <a:cs typeface="Bookman Old Style"/>
              </a:rPr>
            </a:br>
            <a:r>
              <a:rPr lang="en-US" sz="2150" spc="-195" dirty="0" smtClean="0">
                <a:solidFill>
                  <a:srgbClr val="2A648C"/>
                </a:solidFill>
                <a:latin typeface="Bookman Old Style"/>
                <a:cs typeface="Bookman Old Style"/>
              </a:rPr>
              <a:t>{</a:t>
            </a:r>
            <a:br>
              <a:rPr lang="en-US" sz="2150" spc="-195" dirty="0" smtClean="0">
                <a:solidFill>
                  <a:srgbClr val="2A648C"/>
                </a:solidFill>
                <a:latin typeface="Bookman Old Style"/>
                <a:cs typeface="Bookman Old Style"/>
              </a:rPr>
            </a:br>
            <a:r>
              <a:rPr lang="en-US" sz="2150" spc="-195" dirty="0" smtClean="0">
                <a:solidFill>
                  <a:srgbClr val="2A648C"/>
                </a:solidFill>
                <a:latin typeface="Bookman Old Style"/>
                <a:cs typeface="Bookman Old Style"/>
              </a:rPr>
              <a:t>  </a:t>
            </a:r>
            <a:r>
              <a:rPr sz="2150" b="0" spc="-195" smtClean="0">
                <a:solidFill>
                  <a:srgbClr val="2A648C"/>
                </a:solidFill>
                <a:latin typeface="Bookman Old Style"/>
                <a:cs typeface="Bookman Old Style"/>
              </a:rPr>
              <a:t>chat</a:t>
            </a:r>
            <a:r>
              <a:rPr sz="2150" b="0" spc="125" smtClean="0">
                <a:solidFill>
                  <a:srgbClr val="2A648C"/>
                </a:solidFill>
                <a:latin typeface="Bookman Old Style"/>
                <a:cs typeface="Bookman Old Style"/>
              </a:rPr>
              <a:t> </a:t>
            </a:r>
            <a:r>
              <a:rPr sz="2150" b="0" spc="-229" dirty="0">
                <a:solidFill>
                  <a:srgbClr val="236290"/>
                </a:solidFill>
                <a:latin typeface="Bookman Old Style"/>
                <a:cs typeface="Bookman Old Style"/>
              </a:rPr>
              <a:t>ch;</a:t>
            </a:r>
            <a:endParaRPr sz="2150">
              <a:latin typeface="Bookman Old Style"/>
              <a:cs typeface="Bookman Old Style"/>
            </a:endParaRPr>
          </a:p>
          <a:p>
            <a:pPr marL="317500">
              <a:lnSpc>
                <a:spcPts val="2490"/>
              </a:lnSpc>
            </a:pPr>
            <a:r>
              <a:rPr sz="2150" b="0" spc="-270" dirty="0">
                <a:solidFill>
                  <a:srgbClr val="3F82AF"/>
                </a:solidFill>
                <a:latin typeface="Bookman Old Style"/>
                <a:cs typeface="Bookman Old Style"/>
              </a:rPr>
              <a:t>ch </a:t>
            </a:r>
            <a:r>
              <a:rPr sz="2150" b="0" spc="55">
                <a:solidFill>
                  <a:srgbClr val="6E95AF"/>
                </a:solidFill>
                <a:latin typeface="Bookman Old Style"/>
                <a:cs typeface="Bookman Old Style"/>
              </a:rPr>
              <a:t>=</a:t>
            </a:r>
            <a:r>
              <a:rPr sz="2150" b="0" spc="-75">
                <a:solidFill>
                  <a:srgbClr val="6E95AF"/>
                </a:solidFill>
                <a:latin typeface="Bookman Old Style"/>
                <a:cs typeface="Bookman Old Style"/>
              </a:rPr>
              <a:t> </a:t>
            </a:r>
            <a:r>
              <a:rPr lang="en-US" sz="2150" b="0" spc="-155" dirty="0" smtClean="0">
                <a:solidFill>
                  <a:srgbClr val="366E93"/>
                </a:solidFill>
                <a:latin typeface="Bookman Old Style"/>
                <a:cs typeface="Bookman Old Style"/>
              </a:rPr>
              <a:t>g</a:t>
            </a:r>
            <a:r>
              <a:rPr sz="2150" b="0" spc="-155" smtClean="0">
                <a:solidFill>
                  <a:srgbClr val="366E93"/>
                </a:solidFill>
                <a:latin typeface="Bookman Old Style"/>
                <a:cs typeface="Bookman Old Style"/>
              </a:rPr>
              <a:t>etche()</a:t>
            </a:r>
            <a:r>
              <a:rPr lang="en-US" sz="2150" b="0" spc="-155" dirty="0" smtClean="0">
                <a:solidFill>
                  <a:srgbClr val="366E93"/>
                </a:solidFill>
                <a:latin typeface="Bookman Old Style"/>
                <a:cs typeface="Bookman Old Style"/>
              </a:rPr>
              <a:t>;</a:t>
            </a:r>
            <a:br>
              <a:rPr lang="en-US" sz="2150" b="0" spc="-155" dirty="0" smtClean="0">
                <a:solidFill>
                  <a:srgbClr val="366E93"/>
                </a:solidFill>
                <a:latin typeface="Bookman Old Style"/>
                <a:cs typeface="Bookman Old Style"/>
              </a:rPr>
            </a:br>
            <a:r>
              <a:rPr lang="en-US" sz="2150" b="0" spc="-155" dirty="0" err="1" smtClean="0">
                <a:solidFill>
                  <a:srgbClr val="366E93"/>
                </a:solidFill>
                <a:latin typeface="Bookman Old Style"/>
                <a:cs typeface="Bookman Old Style"/>
              </a:rPr>
              <a:t>p</a:t>
            </a:r>
            <a:r>
              <a:rPr lang="en-US" sz="2150" spc="-155" dirty="0" err="1" smtClean="0">
                <a:solidFill>
                  <a:srgbClr val="366E93"/>
                </a:solidFill>
                <a:latin typeface="Bookman Old Style"/>
                <a:cs typeface="Bookman Old Style"/>
              </a:rPr>
              <a:t>rintf</a:t>
            </a:r>
            <a:r>
              <a:rPr lang="en-US" sz="2150" spc="-155" dirty="0" smtClean="0">
                <a:solidFill>
                  <a:srgbClr val="366E93"/>
                </a:solidFill>
                <a:latin typeface="Bookman Old Style"/>
                <a:cs typeface="Bookman Old Style"/>
              </a:rPr>
              <a:t>(“ Input Char Is: %c”, </a:t>
            </a:r>
            <a:r>
              <a:rPr lang="en-US" sz="2150" spc="-155" dirty="0" err="1" smtClean="0">
                <a:solidFill>
                  <a:srgbClr val="366E93"/>
                </a:solidFill>
                <a:latin typeface="Bookman Old Style"/>
                <a:cs typeface="Bookman Old Style"/>
              </a:rPr>
              <a:t>ch</a:t>
            </a:r>
            <a:r>
              <a:rPr lang="en-US" sz="2150" spc="-155" dirty="0" smtClean="0">
                <a:solidFill>
                  <a:srgbClr val="366E93"/>
                </a:solidFill>
                <a:latin typeface="Bookman Old Style"/>
                <a:cs typeface="Bookman Old Style"/>
              </a:rPr>
              <a:t>;</a:t>
            </a:r>
            <a:br>
              <a:rPr lang="en-US" sz="2150" spc="-155" dirty="0" smtClean="0">
                <a:solidFill>
                  <a:srgbClr val="366E93"/>
                </a:solidFill>
                <a:latin typeface="Bookman Old Style"/>
                <a:cs typeface="Bookman Old Style"/>
              </a:rPr>
            </a:br>
            <a:r>
              <a:rPr lang="en-US" sz="2150" spc="-155" dirty="0" smtClean="0">
                <a:solidFill>
                  <a:srgbClr val="366E93"/>
                </a:solidFill>
                <a:latin typeface="Bookman Old Style"/>
                <a:cs typeface="Bookman Old Style"/>
              </a:rPr>
              <a:t>}</a:t>
            </a:r>
            <a:endParaRPr sz="2150">
              <a:latin typeface="Bookman Old Style"/>
              <a:cs typeface="Bookman Old Style"/>
            </a:endParaRPr>
          </a:p>
        </p:txBody>
      </p:sp>
      <p:sp>
        <p:nvSpPr>
          <p:cNvPr id="6" name="object 6"/>
          <p:cNvSpPr txBox="1"/>
          <p:nvPr/>
        </p:nvSpPr>
        <p:spPr>
          <a:xfrm>
            <a:off x="894223" y="3976419"/>
            <a:ext cx="8941435" cy="2685415"/>
          </a:xfrm>
          <a:prstGeom prst="rect">
            <a:avLst/>
          </a:prstGeom>
        </p:spPr>
        <p:txBody>
          <a:bodyPr vert="horz" wrap="square" lIns="0" tIns="90170" rIns="0" bIns="0" rtlCol="0">
            <a:spAutoFit/>
          </a:bodyPr>
          <a:lstStyle/>
          <a:p>
            <a:pPr marL="318135" algn="just">
              <a:lnSpc>
                <a:spcPct val="100000"/>
              </a:lnSpc>
              <a:spcBef>
                <a:spcPts val="710"/>
              </a:spcBef>
            </a:pPr>
            <a:r>
              <a:rPr sz="1950" b="0" u="heavy" spc="-35" dirty="0">
                <a:solidFill>
                  <a:srgbClr val="D61516"/>
                </a:solidFill>
                <a:uFill>
                  <a:solidFill>
                    <a:srgbClr val="B81C1F"/>
                  </a:solidFill>
                </a:uFill>
                <a:latin typeface="Bookman Old Style"/>
                <a:cs typeface="Bookman Old Style"/>
              </a:rPr>
              <a:t>Program</a:t>
            </a:r>
            <a:r>
              <a:rPr sz="1950" b="0" u="heavy" spc="80" dirty="0">
                <a:solidFill>
                  <a:srgbClr val="D61516"/>
                </a:solidFill>
                <a:uFill>
                  <a:solidFill>
                    <a:srgbClr val="B81C1F"/>
                  </a:solidFill>
                </a:uFill>
                <a:latin typeface="Bookman Old Style"/>
                <a:cs typeface="Bookman Old Style"/>
              </a:rPr>
              <a:t> </a:t>
            </a:r>
            <a:r>
              <a:rPr sz="1950" b="0" u="heavy" spc="-60" dirty="0">
                <a:solidFill>
                  <a:srgbClr val="C61115"/>
                </a:solidFill>
                <a:uFill>
                  <a:solidFill>
                    <a:srgbClr val="B81C1F"/>
                  </a:solidFill>
                </a:uFill>
                <a:latin typeface="Bookman Old Style"/>
                <a:cs typeface="Bookman Old Style"/>
              </a:rPr>
              <a:t>Explanation:</a:t>
            </a:r>
            <a:endParaRPr sz="1950">
              <a:latin typeface="Bookman Old Style"/>
              <a:cs typeface="Bookman Old Style"/>
            </a:endParaRPr>
          </a:p>
          <a:p>
            <a:pPr marL="319405" marR="641985" indent="-307340" algn="just">
              <a:lnSpc>
                <a:spcPct val="98500"/>
              </a:lnSpc>
              <a:spcBef>
                <a:spcPts val="670"/>
              </a:spcBef>
            </a:pPr>
            <a:r>
              <a:rPr sz="2000" b="0" spc="-75" dirty="0">
                <a:latin typeface="Bookman Old Style"/>
                <a:cs typeface="Bookman Old Style"/>
              </a:rPr>
              <a:t>Here,declare </a:t>
            </a:r>
            <a:r>
              <a:rPr sz="2000" b="0" spc="-60" dirty="0">
                <a:latin typeface="Bookman Old Style"/>
                <a:cs typeface="Bookman Old Style"/>
              </a:rPr>
              <a:t>the </a:t>
            </a:r>
            <a:r>
              <a:rPr sz="2000" b="0" spc="-45" dirty="0">
                <a:latin typeface="Bookman Old Style"/>
                <a:cs typeface="Bookman Old Style"/>
              </a:rPr>
              <a:t>variable </a:t>
            </a:r>
            <a:r>
              <a:rPr sz="2000" b="0" spc="15" dirty="0">
                <a:latin typeface="Bookman Old Style"/>
                <a:cs typeface="Bookman Old Style"/>
              </a:rPr>
              <a:t>ch </a:t>
            </a:r>
            <a:r>
              <a:rPr sz="2000" b="0" spc="-120" dirty="0">
                <a:latin typeface="Bookman Old Style"/>
                <a:cs typeface="Bookman Old Style"/>
              </a:rPr>
              <a:t>as char </a:t>
            </a:r>
            <a:r>
              <a:rPr sz="2000" b="0" spc="-85" dirty="0">
                <a:latin typeface="Bookman Old Style"/>
                <a:cs typeface="Bookman Old Style"/>
              </a:rPr>
              <a:t>data </a:t>
            </a:r>
            <a:r>
              <a:rPr sz="2000" b="0" spc="-80" dirty="0">
                <a:latin typeface="Bookman Old Style"/>
                <a:cs typeface="Bookman Old Style"/>
              </a:rPr>
              <a:t>type, </a:t>
            </a:r>
            <a:r>
              <a:rPr sz="2000" b="0" spc="-100" dirty="0">
                <a:latin typeface="Bookman Old Style"/>
                <a:cs typeface="Bookman Old Style"/>
              </a:rPr>
              <a:t>and then </a:t>
            </a:r>
            <a:r>
              <a:rPr sz="2000" b="0" spc="-75" dirty="0">
                <a:latin typeface="Bookman Old Style"/>
                <a:cs typeface="Bookman Old Style"/>
              </a:rPr>
              <a:t>get </a:t>
            </a:r>
            <a:r>
              <a:rPr sz="2000" b="0" spc="-114" dirty="0">
                <a:latin typeface="Bookman Old Style"/>
                <a:cs typeface="Bookman Old Style"/>
              </a:rPr>
              <a:t>a </a:t>
            </a:r>
            <a:r>
              <a:rPr sz="2000" b="0" spc="-70" dirty="0">
                <a:latin typeface="Bookman Old Style"/>
                <a:cs typeface="Bookman Old Style"/>
              </a:rPr>
              <a:t>value  </a:t>
            </a:r>
            <a:r>
              <a:rPr sz="2000" b="0" spc="-100" dirty="0">
                <a:latin typeface="Bookman Old Style"/>
                <a:cs typeface="Bookman Old Style"/>
              </a:rPr>
              <a:t>through </a:t>
            </a:r>
            <a:r>
              <a:rPr sz="2000" b="0" spc="35" dirty="0">
                <a:latin typeface="Bookman Old Style"/>
                <a:cs typeface="Bookman Old Style"/>
              </a:rPr>
              <a:t>getche()library </a:t>
            </a:r>
            <a:r>
              <a:rPr sz="2000" b="0" spc="-105" dirty="0">
                <a:latin typeface="Bookman Old Style"/>
                <a:cs typeface="Bookman Old Style"/>
              </a:rPr>
              <a:t>function </a:t>
            </a:r>
            <a:r>
              <a:rPr sz="2000" b="0" spc="-100" dirty="0">
                <a:latin typeface="Bookman Old Style"/>
                <a:cs typeface="Bookman Old Style"/>
              </a:rPr>
              <a:t>and </a:t>
            </a:r>
            <a:r>
              <a:rPr sz="2000" b="0" spc="-75" dirty="0">
                <a:latin typeface="Bookman Old Style"/>
                <a:cs typeface="Bookman Old Style"/>
              </a:rPr>
              <a:t>store </a:t>
            </a:r>
            <a:r>
              <a:rPr sz="2000" b="0" spc="-35" dirty="0">
                <a:latin typeface="Bookman Old Style"/>
                <a:cs typeface="Bookman Old Style"/>
              </a:rPr>
              <a:t>it </a:t>
            </a:r>
            <a:r>
              <a:rPr sz="2000" b="0" spc="-75" dirty="0">
                <a:latin typeface="Bookman Old Style"/>
                <a:cs typeface="Bookman Old Style"/>
              </a:rPr>
              <a:t>in </a:t>
            </a:r>
            <a:r>
              <a:rPr sz="2000" b="0" spc="-65" dirty="0">
                <a:latin typeface="Bookman Old Style"/>
                <a:cs typeface="Bookman Old Style"/>
              </a:rPr>
              <a:t>the  </a:t>
            </a:r>
            <a:r>
              <a:rPr sz="2000" b="0" spc="-45" dirty="0">
                <a:latin typeface="Bookman Old Style"/>
                <a:cs typeface="Bookman Old Style"/>
              </a:rPr>
              <a:t>variable </a:t>
            </a:r>
            <a:r>
              <a:rPr sz="2000" b="0" spc="-30" dirty="0">
                <a:latin typeface="Bookman Old Style"/>
                <a:cs typeface="Bookman Old Style"/>
              </a:rPr>
              <a:t>ch.And </a:t>
            </a:r>
            <a:r>
              <a:rPr sz="2000" b="0" spc="-70" dirty="0">
                <a:latin typeface="Bookman Old Style"/>
                <a:cs typeface="Bookman Old Style"/>
              </a:rPr>
              <a:t>then,print </a:t>
            </a:r>
            <a:r>
              <a:rPr sz="2000" b="0" spc="-95" dirty="0">
                <a:latin typeface="Bookman Old Style"/>
                <a:cs typeface="Bookman Old Style"/>
              </a:rPr>
              <a:t>the </a:t>
            </a:r>
            <a:r>
              <a:rPr sz="2000" b="0" spc="-60" dirty="0">
                <a:latin typeface="Bookman Old Style"/>
                <a:cs typeface="Bookman Old Style"/>
              </a:rPr>
              <a:t>value </a:t>
            </a:r>
            <a:r>
              <a:rPr sz="2000" b="0" spc="-95" dirty="0">
                <a:latin typeface="Bookman Old Style"/>
                <a:cs typeface="Bookman Old Style"/>
              </a:rPr>
              <a:t>of </a:t>
            </a:r>
            <a:r>
              <a:rPr sz="2000" b="0" spc="-45" dirty="0">
                <a:latin typeface="Bookman Old Style"/>
                <a:cs typeface="Bookman Old Style"/>
              </a:rPr>
              <a:t>variable</a:t>
            </a:r>
            <a:r>
              <a:rPr sz="2000" b="0" spc="515" dirty="0">
                <a:latin typeface="Bookman Old Style"/>
                <a:cs typeface="Bookman Old Style"/>
              </a:rPr>
              <a:t> </a:t>
            </a:r>
            <a:r>
              <a:rPr sz="2000" b="0" spc="-25" dirty="0">
                <a:latin typeface="Bookman Old Style"/>
                <a:cs typeface="Bookman Old Style"/>
              </a:rPr>
              <a:t>ch.</a:t>
            </a:r>
            <a:endParaRPr sz="2000">
              <a:latin typeface="Bookman Old Style"/>
              <a:cs typeface="Bookman Old Style"/>
            </a:endParaRPr>
          </a:p>
          <a:p>
            <a:pPr marL="319405" marR="646430" indent="-307340" algn="just">
              <a:lnSpc>
                <a:spcPct val="100000"/>
              </a:lnSpc>
              <a:spcBef>
                <a:spcPts val="620"/>
              </a:spcBef>
            </a:pPr>
            <a:r>
              <a:rPr sz="2000" b="0" spc="-70" dirty="0">
                <a:latin typeface="Bookman Old Style"/>
                <a:cs typeface="Bookman Old Style"/>
              </a:rPr>
              <a:t>During </a:t>
            </a:r>
            <a:r>
              <a:rPr sz="2000" b="0" spc="-95" dirty="0">
                <a:latin typeface="Bookman Old Style"/>
                <a:cs typeface="Bookman Old Style"/>
              </a:rPr>
              <a:t>the program </a:t>
            </a:r>
            <a:r>
              <a:rPr sz="2000" b="0" spc="-100" dirty="0">
                <a:latin typeface="Bookman Old Style"/>
                <a:cs typeface="Bookman Old Style"/>
              </a:rPr>
              <a:t>execution, </a:t>
            </a:r>
            <a:r>
              <a:rPr sz="2000" b="0" spc="-114" dirty="0">
                <a:latin typeface="Bookman Old Style"/>
                <a:cs typeface="Bookman Old Style"/>
              </a:rPr>
              <a:t>a </a:t>
            </a:r>
            <a:r>
              <a:rPr sz="2000" b="0" spc="-65" dirty="0">
                <a:latin typeface="Bookman Old Style"/>
                <a:cs typeface="Bookman Old Style"/>
              </a:rPr>
              <a:t>single </a:t>
            </a:r>
            <a:r>
              <a:rPr sz="2000" b="0" spc="-90" dirty="0">
                <a:latin typeface="Bookman Old Style"/>
                <a:cs typeface="Bookman Old Style"/>
              </a:rPr>
              <a:t>character</a:t>
            </a:r>
            <a:r>
              <a:rPr sz="2000" b="0" spc="455" dirty="0">
                <a:latin typeface="Bookman Old Style"/>
                <a:cs typeface="Bookman Old Style"/>
              </a:rPr>
              <a:t> </a:t>
            </a:r>
            <a:r>
              <a:rPr sz="2000" b="0" spc="-65" dirty="0">
                <a:latin typeface="Bookman Old Style"/>
                <a:cs typeface="Bookman Old Style"/>
              </a:rPr>
              <a:t>is </a:t>
            </a:r>
            <a:r>
              <a:rPr sz="2000" b="0" spc="-50" dirty="0">
                <a:latin typeface="Bookman Old Style"/>
                <a:cs typeface="Bookman Old Style"/>
              </a:rPr>
              <a:t>get </a:t>
            </a:r>
            <a:r>
              <a:rPr sz="2000" b="0" spc="-100" dirty="0">
                <a:latin typeface="Bookman Old Style"/>
                <a:cs typeface="Bookman Old Style"/>
              </a:rPr>
              <a:t>or </a:t>
            </a:r>
            <a:r>
              <a:rPr sz="2000" b="0" spc="-65" dirty="0">
                <a:latin typeface="Bookman Old Style"/>
                <a:cs typeface="Bookman Old Style"/>
              </a:rPr>
              <a:t>read  </a:t>
            </a:r>
            <a:r>
              <a:rPr sz="2000" b="0" spc="-100" dirty="0">
                <a:latin typeface="Bookman Old Style"/>
                <a:cs typeface="Bookman Old Style"/>
              </a:rPr>
              <a:t>through </a:t>
            </a:r>
            <a:r>
              <a:rPr sz="2000" b="0" spc="-60" dirty="0">
                <a:latin typeface="Bookman Old Style"/>
                <a:cs typeface="Bookman Old Style"/>
              </a:rPr>
              <a:t>the </a:t>
            </a:r>
            <a:r>
              <a:rPr sz="2000" b="0" spc="75" dirty="0">
                <a:latin typeface="Bookman Old Style"/>
                <a:cs typeface="Bookman Old Style"/>
              </a:rPr>
              <a:t>getche(). </a:t>
            </a:r>
            <a:r>
              <a:rPr sz="2000" b="0" spc="-70" dirty="0">
                <a:latin typeface="Bookman Old Style"/>
                <a:cs typeface="Bookman Old Style"/>
              </a:rPr>
              <a:t>The </a:t>
            </a:r>
            <a:r>
              <a:rPr sz="2000" b="0" spc="-60" dirty="0">
                <a:latin typeface="Bookman Old Style"/>
                <a:cs typeface="Bookman Old Style"/>
              </a:rPr>
              <a:t>given value </a:t>
            </a:r>
            <a:r>
              <a:rPr sz="2000" b="0" spc="-65" dirty="0">
                <a:latin typeface="Bookman Old Style"/>
                <a:cs typeface="Bookman Old Style"/>
              </a:rPr>
              <a:t>is </a:t>
            </a:r>
            <a:r>
              <a:rPr sz="2000" b="0" spc="-75" dirty="0">
                <a:latin typeface="Bookman Old Style"/>
                <a:cs typeface="Bookman Old Style"/>
              </a:rPr>
              <a:t>displayed </a:t>
            </a:r>
            <a:r>
              <a:rPr sz="2000" b="0" spc="-145" dirty="0">
                <a:latin typeface="Bookman Old Style"/>
                <a:cs typeface="Bookman Old Style"/>
              </a:rPr>
              <a:t>on </a:t>
            </a:r>
            <a:r>
              <a:rPr sz="2000" b="0" spc="-95" dirty="0">
                <a:latin typeface="Bookman Old Style"/>
                <a:cs typeface="Bookman Old Style"/>
              </a:rPr>
              <a:t>the </a:t>
            </a:r>
            <a:r>
              <a:rPr sz="2000" b="0" spc="-90" dirty="0">
                <a:latin typeface="Bookman Old Style"/>
                <a:cs typeface="Bookman Old Style"/>
              </a:rPr>
              <a:t>screen  </a:t>
            </a:r>
            <a:r>
              <a:rPr sz="2000" b="0" spc="-100" dirty="0">
                <a:latin typeface="Bookman Old Style"/>
                <a:cs typeface="Bookman Old Style"/>
              </a:rPr>
              <a:t>and </a:t>
            </a:r>
            <a:r>
              <a:rPr sz="2000" b="0" spc="-60" dirty="0">
                <a:latin typeface="Bookman Old Style"/>
                <a:cs typeface="Bookman Old Style"/>
              </a:rPr>
              <a:t>the </a:t>
            </a:r>
            <a:r>
              <a:rPr sz="2000" b="0" spc="-90" dirty="0">
                <a:latin typeface="Bookman Old Style"/>
                <a:cs typeface="Bookman Old Style"/>
              </a:rPr>
              <a:t>compiler  </a:t>
            </a:r>
            <a:r>
              <a:rPr sz="2000" b="0" spc="-110" dirty="0">
                <a:latin typeface="Bookman Old Style"/>
                <a:cs typeface="Bookman Old Style"/>
              </a:rPr>
              <a:t>does </a:t>
            </a:r>
            <a:r>
              <a:rPr sz="2000" b="0" spc="-85" dirty="0">
                <a:latin typeface="Bookman Old Style"/>
                <a:cs typeface="Bookman Old Style"/>
              </a:rPr>
              <a:t>not </a:t>
            </a:r>
            <a:r>
              <a:rPr sz="2000" b="0" spc="-50" dirty="0">
                <a:latin typeface="Bookman Old Style"/>
                <a:cs typeface="Bookman Old Style"/>
              </a:rPr>
              <a:t>wait </a:t>
            </a:r>
            <a:r>
              <a:rPr sz="2000" b="0" spc="-80" dirty="0">
                <a:latin typeface="Bookman Old Style"/>
                <a:cs typeface="Bookman Old Style"/>
              </a:rPr>
              <a:t>for </a:t>
            </a:r>
            <a:r>
              <a:rPr sz="2000" b="0" spc="-100" dirty="0">
                <a:latin typeface="Bookman Old Style"/>
                <a:cs typeface="Bookman Old Style"/>
              </a:rPr>
              <a:t>another </a:t>
            </a:r>
            <a:r>
              <a:rPr sz="2000" b="0" spc="-90" dirty="0">
                <a:latin typeface="Bookman Old Style"/>
                <a:cs typeface="Bookman Old Style"/>
              </a:rPr>
              <a:t>character  </a:t>
            </a:r>
            <a:r>
              <a:rPr sz="2000" b="0" spc="-75" dirty="0">
                <a:latin typeface="Bookman Old Style"/>
                <a:cs typeface="Bookman Old Style"/>
              </a:rPr>
              <a:t>to</a:t>
            </a:r>
            <a:r>
              <a:rPr sz="2000" b="0" spc="405" dirty="0">
                <a:latin typeface="Bookman Old Style"/>
                <a:cs typeface="Bookman Old Style"/>
              </a:rPr>
              <a:t> </a:t>
            </a:r>
            <a:r>
              <a:rPr sz="2000" b="0" spc="-105" dirty="0">
                <a:latin typeface="Bookman Old Style"/>
                <a:cs typeface="Bookman Old Style"/>
              </a:rPr>
              <a:t>be</a:t>
            </a:r>
            <a:endParaRPr sz="2000">
              <a:latin typeface="Bookman Old Style"/>
              <a:cs typeface="Bookman Old Style"/>
            </a:endParaRPr>
          </a:p>
          <a:p>
            <a:pPr marL="320675" algn="just">
              <a:lnSpc>
                <a:spcPct val="100000"/>
              </a:lnSpc>
              <a:spcBef>
                <a:spcPts val="5"/>
              </a:spcBef>
            </a:pPr>
            <a:r>
              <a:rPr sz="2000" b="0" spc="-80" dirty="0">
                <a:latin typeface="Bookman Old Style"/>
                <a:cs typeface="Bookman Old Style"/>
              </a:rPr>
              <a:t>typed. </a:t>
            </a:r>
            <a:r>
              <a:rPr sz="2000" b="0" spc="-70" dirty="0">
                <a:latin typeface="Bookman Old Style"/>
                <a:cs typeface="Bookman Old Style"/>
              </a:rPr>
              <a:t>Then,after </a:t>
            </a:r>
            <a:r>
              <a:rPr sz="2000" b="0" spc="-105" dirty="0">
                <a:latin typeface="Bookman Old Style"/>
                <a:cs typeface="Bookman Old Style"/>
              </a:rPr>
              <a:t>wards </a:t>
            </a:r>
            <a:r>
              <a:rPr sz="2000" b="0" spc="-95" dirty="0">
                <a:latin typeface="Bookman Old Style"/>
                <a:cs typeface="Bookman Old Style"/>
              </a:rPr>
              <a:t>the </a:t>
            </a:r>
            <a:r>
              <a:rPr sz="2000" b="0" spc="-100" dirty="0">
                <a:latin typeface="Bookman Old Style"/>
                <a:cs typeface="Bookman Old Style"/>
              </a:rPr>
              <a:t>character </a:t>
            </a:r>
            <a:r>
              <a:rPr sz="2000" b="0" spc="-65" dirty="0">
                <a:latin typeface="Bookman Old Style"/>
                <a:cs typeface="Bookman Old Style"/>
              </a:rPr>
              <a:t>is </a:t>
            </a:r>
            <a:r>
              <a:rPr sz="2000" b="0" spc="-60" dirty="0">
                <a:latin typeface="Bookman Old Style"/>
                <a:cs typeface="Bookman Old Style"/>
              </a:rPr>
              <a:t>printed </a:t>
            </a:r>
            <a:r>
              <a:rPr sz="2000" b="0" spc="-100" dirty="0">
                <a:latin typeface="Bookman Old Style"/>
                <a:cs typeface="Bookman Old Style"/>
              </a:rPr>
              <a:t>through </a:t>
            </a:r>
            <a:r>
              <a:rPr sz="2000" b="0" spc="-60" dirty="0">
                <a:solidFill>
                  <a:srgbClr val="FF8336"/>
                </a:solidFill>
                <a:latin typeface="Bookman Old Style"/>
                <a:cs typeface="Bookman Old Style"/>
              </a:rPr>
              <a:t>“</a:t>
            </a:r>
            <a:r>
              <a:rPr sz="2000" b="0" spc="40" dirty="0">
                <a:solidFill>
                  <a:srgbClr val="FF8336"/>
                </a:solidFill>
                <a:latin typeface="Bookman Old Style"/>
                <a:cs typeface="Bookman Old Style"/>
              </a:rPr>
              <a:t> </a:t>
            </a:r>
            <a:r>
              <a:rPr sz="2000" b="0" spc="-430" dirty="0">
                <a:solidFill>
                  <a:srgbClr val="FD8531"/>
                </a:solidFill>
                <a:latin typeface="Bookman Old Style"/>
                <a:cs typeface="Bookman Old Style"/>
              </a:rPr>
              <a:t>„</a:t>
            </a:r>
            <a:endParaRPr sz="2000">
              <a:latin typeface="Bookman Old Style"/>
              <a:cs typeface="Bookman Old Style"/>
            </a:endParaRPr>
          </a:p>
        </p:txBody>
      </p:sp>
      <p:sp>
        <p:nvSpPr>
          <p:cNvPr id="7" name="object 7"/>
          <p:cNvSpPr txBox="1"/>
          <p:nvPr/>
        </p:nvSpPr>
        <p:spPr>
          <a:xfrm>
            <a:off x="1202595" y="6621376"/>
            <a:ext cx="2392045" cy="335915"/>
          </a:xfrm>
          <a:prstGeom prst="rect">
            <a:avLst/>
          </a:prstGeom>
        </p:spPr>
        <p:txBody>
          <a:bodyPr vert="horz" wrap="square" lIns="0" tIns="16510" rIns="0" bIns="0" rtlCol="0">
            <a:spAutoFit/>
          </a:bodyPr>
          <a:lstStyle/>
          <a:p>
            <a:pPr marL="12700">
              <a:lnSpc>
                <a:spcPct val="100000"/>
              </a:lnSpc>
              <a:spcBef>
                <a:spcPts val="130"/>
              </a:spcBef>
              <a:tabLst>
                <a:tab pos="534670" algn="l"/>
              </a:tabLst>
            </a:pPr>
            <a:r>
              <a:rPr sz="2000" b="0" spc="-60" dirty="0">
                <a:latin typeface="Bookman Old Style"/>
                <a:cs typeface="Bookman Old Style"/>
              </a:rPr>
              <a:t>the	</a:t>
            </a:r>
            <a:r>
              <a:rPr sz="2000" b="0" spc="65" dirty="0">
                <a:latin typeface="Bookman Old Style"/>
                <a:cs typeface="Bookman Old Style"/>
              </a:rPr>
              <a:t>printf</a:t>
            </a:r>
            <a:r>
              <a:rPr sz="2000" b="0" spc="95" dirty="0">
                <a:latin typeface="Bookman Old Style"/>
                <a:cs typeface="Bookman Old Style"/>
              </a:rPr>
              <a:t> </a:t>
            </a:r>
            <a:r>
              <a:rPr sz="2000" b="0" spc="-110" dirty="0">
                <a:latin typeface="Bookman Old Style"/>
                <a:cs typeface="Bookman Old Style"/>
              </a:rPr>
              <a:t>function.</a:t>
            </a:r>
            <a:endParaRPr sz="2000">
              <a:latin typeface="Bookman Old Style"/>
              <a:cs typeface="Bookman Old Style"/>
            </a:endParaRPr>
          </a:p>
        </p:txBody>
      </p:sp>
      <p:sp>
        <p:nvSpPr>
          <p:cNvPr id="8" name="object 8"/>
          <p:cNvSpPr txBox="1"/>
          <p:nvPr/>
        </p:nvSpPr>
        <p:spPr>
          <a:xfrm>
            <a:off x="9300014" y="6621376"/>
            <a:ext cx="75565" cy="335915"/>
          </a:xfrm>
          <a:prstGeom prst="rect">
            <a:avLst/>
          </a:prstGeom>
        </p:spPr>
        <p:txBody>
          <a:bodyPr vert="horz" wrap="square" lIns="0" tIns="16510" rIns="0" bIns="0" rtlCol="0">
            <a:spAutoFit/>
          </a:bodyPr>
          <a:lstStyle/>
          <a:p>
            <a:pPr marL="12700">
              <a:lnSpc>
                <a:spcPct val="100000"/>
              </a:lnSpc>
              <a:spcBef>
                <a:spcPts val="130"/>
              </a:spcBef>
            </a:pPr>
            <a:r>
              <a:rPr sz="2000" b="0" spc="-50" dirty="0">
                <a:solidFill>
                  <a:srgbClr val="F98536"/>
                </a:solidFill>
                <a:latin typeface="Bookman Old Style"/>
                <a:cs typeface="Bookman Old Style"/>
              </a:rPr>
              <a:t>'</a:t>
            </a:r>
            <a:endParaRPr sz="2000">
              <a:latin typeface="Bookman Old Style"/>
              <a:cs typeface="Bookman Old Style"/>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55700" y="1035050"/>
            <a:ext cx="3006090" cy="564515"/>
          </a:xfrm>
          <a:prstGeom prst="rect">
            <a:avLst/>
          </a:prstGeom>
        </p:spPr>
        <p:txBody>
          <a:bodyPr vert="horz" wrap="square" lIns="0" tIns="17145" rIns="0" bIns="0" rtlCol="0">
            <a:spAutoFit/>
          </a:bodyPr>
          <a:lstStyle/>
          <a:p>
            <a:pPr marL="12700">
              <a:lnSpc>
                <a:spcPct val="100000"/>
              </a:lnSpc>
              <a:spcBef>
                <a:spcPts val="135"/>
              </a:spcBef>
              <a:tabLst>
                <a:tab pos="1277620" algn="l"/>
              </a:tabLst>
            </a:pPr>
            <a:r>
              <a:rPr lang="en-US" sz="3500" spc="5" dirty="0" smtClean="0">
                <a:solidFill>
                  <a:srgbClr val="15A7DF"/>
                </a:solidFill>
              </a:rPr>
              <a:t>SCANF</a:t>
            </a:r>
            <a:r>
              <a:rPr sz="3500" spc="-120" smtClean="0">
                <a:solidFill>
                  <a:srgbClr val="07AFF2"/>
                </a:solidFill>
              </a:rPr>
              <a:t>()</a:t>
            </a:r>
            <a:endParaRPr sz="3500"/>
          </a:p>
        </p:txBody>
      </p:sp>
      <p:sp>
        <p:nvSpPr>
          <p:cNvPr id="4" name="object 4"/>
          <p:cNvSpPr txBox="1"/>
          <p:nvPr/>
        </p:nvSpPr>
        <p:spPr>
          <a:xfrm>
            <a:off x="1162454" y="1807551"/>
            <a:ext cx="7812405" cy="2712024"/>
          </a:xfrm>
          <a:prstGeom prst="rect">
            <a:avLst/>
          </a:prstGeom>
        </p:spPr>
        <p:txBody>
          <a:bodyPr vert="horz" wrap="square" lIns="0" tIns="1905" rIns="0" bIns="0" rtlCol="0">
            <a:spAutoFit/>
          </a:bodyPr>
          <a:lstStyle/>
          <a:p>
            <a:pPr marL="52069" marR="43180" indent="-1905">
              <a:lnSpc>
                <a:spcPct val="104500"/>
              </a:lnSpc>
              <a:spcBef>
                <a:spcPts val="15"/>
              </a:spcBef>
              <a:tabLst>
                <a:tab pos="489584" algn="l"/>
                <a:tab pos="840105" algn="l"/>
                <a:tab pos="2759075" algn="l"/>
                <a:tab pos="4170679" algn="l"/>
                <a:tab pos="5178425" algn="l"/>
                <a:tab pos="6398895" algn="l"/>
                <a:tab pos="6768465" algn="l"/>
                <a:tab pos="7520305" algn="l"/>
              </a:tabLst>
            </a:pPr>
            <a:r>
              <a:rPr sz="2100" b="0" spc="55" dirty="0">
                <a:latin typeface="Bookman Old Style"/>
                <a:cs typeface="Bookman Old Style"/>
              </a:rPr>
              <a:t>I</a:t>
            </a:r>
            <a:r>
              <a:rPr sz="2100" b="0" spc="114" dirty="0">
                <a:latin typeface="Bookman Old Style"/>
                <a:cs typeface="Bookman Old Style"/>
              </a:rPr>
              <a:t>n</a:t>
            </a:r>
            <a:r>
              <a:rPr sz="2100" b="0" dirty="0">
                <a:latin typeface="Bookman Old Style"/>
                <a:cs typeface="Bookman Old Style"/>
              </a:rPr>
              <a:t>	</a:t>
            </a:r>
            <a:r>
              <a:rPr sz="2100" b="0" spc="-90" dirty="0">
                <a:latin typeface="Bookman Old Style"/>
                <a:cs typeface="Bookman Old Style"/>
              </a:rPr>
              <a:t>C</a:t>
            </a:r>
            <a:r>
              <a:rPr sz="2100" b="0" dirty="0">
                <a:latin typeface="Bookman Old Style"/>
                <a:cs typeface="Bookman Old Style"/>
              </a:rPr>
              <a:t>	</a:t>
            </a:r>
            <a:r>
              <a:rPr sz="2100" b="0" spc="-30" dirty="0">
                <a:latin typeface="Bookman Old Style"/>
                <a:cs typeface="Bookman Old Style"/>
              </a:rPr>
              <a:t>programmin</a:t>
            </a:r>
            <a:r>
              <a:rPr sz="2100" b="0" spc="-20" dirty="0">
                <a:latin typeface="Bookman Old Style"/>
                <a:cs typeface="Bookman Old Style"/>
              </a:rPr>
              <a:t>g</a:t>
            </a:r>
            <a:r>
              <a:rPr sz="2100" b="0" dirty="0">
                <a:latin typeface="Bookman Old Style"/>
                <a:cs typeface="Bookman Old Style"/>
              </a:rPr>
              <a:t>	</a:t>
            </a:r>
            <a:r>
              <a:rPr sz="2100" b="0" spc="-25" dirty="0">
                <a:latin typeface="Bookman Old Style"/>
                <a:cs typeface="Bookman Old Style"/>
              </a:rPr>
              <a:t>language</a:t>
            </a:r>
            <a:r>
              <a:rPr sz="2100" b="0" spc="-15" dirty="0">
                <a:latin typeface="Bookman Old Style"/>
                <a:cs typeface="Bookman Old Style"/>
              </a:rPr>
              <a:t>,</a:t>
            </a:r>
            <a:r>
              <a:rPr sz="2100" b="0" dirty="0">
                <a:latin typeface="Bookman Old Style"/>
                <a:cs typeface="Bookman Old Style"/>
              </a:rPr>
              <a:t>	</a:t>
            </a:r>
            <a:r>
              <a:rPr sz="3150" b="0" spc="-112" baseline="1322">
                <a:latin typeface="Bookman Old Style"/>
                <a:cs typeface="Bookman Old Style"/>
              </a:rPr>
              <a:t>scanf</a:t>
            </a:r>
            <a:r>
              <a:rPr sz="3150" b="0" spc="-644" baseline="1322">
                <a:latin typeface="Bookman Old Style"/>
                <a:cs typeface="Bookman Old Style"/>
              </a:rPr>
              <a:t> </a:t>
            </a:r>
            <a:r>
              <a:rPr lang="en-US" sz="3150" b="0" spc="-644" baseline="1322" dirty="0" smtClean="0">
                <a:latin typeface="Bookman Old Style"/>
                <a:cs typeface="Bookman Old Style"/>
              </a:rPr>
              <a:t>(</a:t>
            </a:r>
            <a:r>
              <a:rPr lang="en-US" sz="3150" b="0" spc="-644" dirty="0" smtClean="0">
                <a:latin typeface="Bookman Old Style"/>
                <a:cs typeface="Bookman Old Style"/>
              </a:rPr>
              <a:t>  </a:t>
            </a:r>
            <a:r>
              <a:rPr lang="en-US" sz="2100" b="0" spc="-644" dirty="0" smtClean="0">
                <a:latin typeface="Bookman Old Style"/>
                <a:cs typeface="Bookman Old Style"/>
              </a:rPr>
              <a:t>)  </a:t>
            </a:r>
            <a:r>
              <a:rPr lang="en-US" sz="2100" spc="-45" dirty="0">
                <a:latin typeface="Bookman Old Style"/>
                <a:cs typeface="Bookman Old Style"/>
              </a:rPr>
              <a:t> </a:t>
            </a:r>
            <a:r>
              <a:rPr lang="en-US" sz="2100" spc="-45" dirty="0" smtClean="0">
                <a:latin typeface="Bookman Old Style"/>
                <a:cs typeface="Bookman Old Style"/>
              </a:rPr>
              <a:t> f</a:t>
            </a:r>
            <a:r>
              <a:rPr sz="2100" b="0" spc="-45" smtClean="0">
                <a:latin typeface="Bookman Old Style"/>
                <a:cs typeface="Bookman Old Style"/>
              </a:rPr>
              <a:t>unctio</a:t>
            </a:r>
            <a:r>
              <a:rPr sz="2100" b="0" spc="-55" smtClean="0">
                <a:latin typeface="Bookman Old Style"/>
                <a:cs typeface="Bookman Old Style"/>
              </a:rPr>
              <a:t>n</a:t>
            </a:r>
            <a:r>
              <a:rPr sz="2100" b="0" dirty="0">
                <a:latin typeface="Bookman Old Style"/>
                <a:cs typeface="Bookman Old Style"/>
              </a:rPr>
              <a:t>	</a:t>
            </a:r>
            <a:r>
              <a:rPr sz="2100" b="0" spc="-15" dirty="0">
                <a:latin typeface="Bookman Old Style"/>
                <a:cs typeface="Bookman Old Style"/>
              </a:rPr>
              <a:t>i</a:t>
            </a:r>
            <a:r>
              <a:rPr sz="2100" b="0" spc="-20" dirty="0">
                <a:latin typeface="Bookman Old Style"/>
                <a:cs typeface="Bookman Old Style"/>
              </a:rPr>
              <a:t>s</a:t>
            </a:r>
            <a:r>
              <a:rPr sz="2100" b="0" dirty="0">
                <a:latin typeface="Bookman Old Style"/>
                <a:cs typeface="Bookman Old Style"/>
              </a:rPr>
              <a:t>	</a:t>
            </a:r>
            <a:r>
              <a:rPr sz="2100" b="0" spc="-75" dirty="0">
                <a:latin typeface="Bookman Old Style"/>
                <a:cs typeface="Bookman Old Style"/>
              </a:rPr>
              <a:t>used</a:t>
            </a:r>
            <a:r>
              <a:rPr sz="2100" b="0" dirty="0">
                <a:latin typeface="Bookman Old Style"/>
                <a:cs typeface="Bookman Old Style"/>
              </a:rPr>
              <a:t>	</a:t>
            </a:r>
            <a:r>
              <a:rPr sz="2100" b="0" spc="-35" dirty="0">
                <a:latin typeface="Bookman Old Style"/>
                <a:cs typeface="Bookman Old Style"/>
              </a:rPr>
              <a:t>to  </a:t>
            </a:r>
            <a:r>
              <a:rPr sz="2100" b="0" dirty="0">
                <a:latin typeface="Bookman Old Style"/>
                <a:cs typeface="Bookman Old Style"/>
              </a:rPr>
              <a:t>read </a:t>
            </a:r>
            <a:r>
              <a:rPr sz="2100" b="0" spc="-30" dirty="0">
                <a:latin typeface="Bookman Old Style"/>
                <a:cs typeface="Bookman Old Style"/>
              </a:rPr>
              <a:t>character, </a:t>
            </a:r>
            <a:r>
              <a:rPr sz="2100" b="0" spc="-20" dirty="0">
                <a:latin typeface="Bookman Old Style"/>
                <a:cs typeface="Bookman Old Style"/>
              </a:rPr>
              <a:t>string, </a:t>
            </a:r>
            <a:r>
              <a:rPr sz="2100" b="0" spc="-65" dirty="0">
                <a:latin typeface="Bookman Old Style"/>
                <a:cs typeface="Bookman Old Style"/>
              </a:rPr>
              <a:t>numeric </a:t>
            </a:r>
            <a:r>
              <a:rPr sz="2100" b="0" spc="-35" dirty="0">
                <a:latin typeface="Bookman Old Style"/>
                <a:cs typeface="Bookman Old Style"/>
              </a:rPr>
              <a:t>data </a:t>
            </a:r>
            <a:r>
              <a:rPr sz="2100" b="0" spc="-25" dirty="0">
                <a:latin typeface="Bookman Old Style"/>
                <a:cs typeface="Bookman Old Style"/>
              </a:rPr>
              <a:t>from</a:t>
            </a:r>
            <a:r>
              <a:rPr sz="2100" b="0" spc="95" dirty="0">
                <a:latin typeface="Bookman Old Style"/>
                <a:cs typeface="Bookman Old Style"/>
              </a:rPr>
              <a:t> </a:t>
            </a:r>
            <a:r>
              <a:rPr sz="2100" b="0" spc="-40" dirty="0">
                <a:latin typeface="Bookman Old Style"/>
                <a:cs typeface="Bookman Old Style"/>
              </a:rPr>
              <a:t>keyboard</a:t>
            </a:r>
            <a:endParaRPr sz="2100">
              <a:latin typeface="Bookman Old Style"/>
              <a:cs typeface="Bookman Old Style"/>
            </a:endParaRPr>
          </a:p>
          <a:p>
            <a:pPr marL="51435" marR="47625" indent="8890">
              <a:lnSpc>
                <a:spcPts val="2630"/>
              </a:lnSpc>
              <a:spcBef>
                <a:spcPts val="810"/>
              </a:spcBef>
              <a:tabLst>
                <a:tab pos="1390650" algn="l"/>
                <a:tab pos="1479550" algn="l"/>
                <a:tab pos="2323465" algn="l"/>
                <a:tab pos="2994660" algn="l"/>
                <a:tab pos="3604260" algn="l"/>
                <a:tab pos="4574540" algn="l"/>
                <a:tab pos="4890770" algn="l"/>
                <a:tab pos="4938395" algn="l"/>
                <a:tab pos="5470525" algn="l"/>
                <a:tab pos="5875655" algn="l"/>
                <a:tab pos="6613525" algn="l"/>
                <a:tab pos="6644005" algn="l"/>
                <a:tab pos="7273290" algn="l"/>
                <a:tab pos="7607934" algn="l"/>
              </a:tabLst>
            </a:pPr>
            <a:r>
              <a:rPr sz="2250" spc="80" dirty="0">
                <a:latin typeface="Times New Roman"/>
                <a:cs typeface="Times New Roman"/>
              </a:rPr>
              <a:t>Conside</a:t>
            </a:r>
            <a:r>
              <a:rPr sz="2250" spc="60" dirty="0">
                <a:latin typeface="Times New Roman"/>
                <a:cs typeface="Times New Roman"/>
              </a:rPr>
              <a:t>r</a:t>
            </a:r>
            <a:r>
              <a:rPr sz="2250" dirty="0">
                <a:latin typeface="Times New Roman"/>
                <a:cs typeface="Times New Roman"/>
              </a:rPr>
              <a:t>	</a:t>
            </a:r>
            <a:r>
              <a:rPr sz="2250" spc="45" dirty="0">
                <a:latin typeface="Times New Roman"/>
                <a:cs typeface="Times New Roman"/>
              </a:rPr>
              <a:t>below</a:t>
            </a:r>
            <a:r>
              <a:rPr sz="2250" dirty="0">
                <a:latin typeface="Times New Roman"/>
                <a:cs typeface="Times New Roman"/>
              </a:rPr>
              <a:t>	</a:t>
            </a:r>
            <a:r>
              <a:rPr sz="2250" spc="105" dirty="0">
                <a:latin typeface="Times New Roman"/>
                <a:cs typeface="Times New Roman"/>
              </a:rPr>
              <a:t>exampl</a:t>
            </a:r>
            <a:r>
              <a:rPr sz="2250" spc="100" dirty="0">
                <a:latin typeface="Times New Roman"/>
                <a:cs typeface="Times New Roman"/>
              </a:rPr>
              <a:t>e</a:t>
            </a:r>
            <a:r>
              <a:rPr sz="2250" dirty="0">
                <a:latin typeface="Times New Roman"/>
                <a:cs typeface="Times New Roman"/>
              </a:rPr>
              <a:t>	</a:t>
            </a:r>
            <a:r>
              <a:rPr sz="2250" spc="110" dirty="0">
                <a:latin typeface="Times New Roman"/>
                <a:cs typeface="Times New Roman"/>
              </a:rPr>
              <a:t>program</a:t>
            </a:r>
            <a:r>
              <a:rPr sz="2250" dirty="0">
                <a:latin typeface="Times New Roman"/>
                <a:cs typeface="Times New Roman"/>
              </a:rPr>
              <a:t>	</a:t>
            </a:r>
            <a:r>
              <a:rPr sz="2250" spc="120" dirty="0">
                <a:latin typeface="Times New Roman"/>
                <a:cs typeface="Times New Roman"/>
              </a:rPr>
              <a:t>wher</a:t>
            </a:r>
            <a:r>
              <a:rPr sz="2250" spc="110" dirty="0">
                <a:latin typeface="Times New Roman"/>
                <a:cs typeface="Times New Roman"/>
              </a:rPr>
              <a:t>e</a:t>
            </a:r>
            <a:r>
              <a:rPr sz="2250" dirty="0">
                <a:latin typeface="Times New Roman"/>
                <a:cs typeface="Times New Roman"/>
              </a:rPr>
              <a:t>	</a:t>
            </a:r>
            <a:r>
              <a:rPr sz="2250" spc="105" dirty="0">
                <a:latin typeface="Times New Roman"/>
                <a:cs typeface="Times New Roman"/>
              </a:rPr>
              <a:t>user</a:t>
            </a:r>
            <a:r>
              <a:rPr sz="2250" dirty="0">
                <a:latin typeface="Times New Roman"/>
                <a:cs typeface="Times New Roman"/>
              </a:rPr>
              <a:t>	</a:t>
            </a:r>
            <a:r>
              <a:rPr sz="2250" spc="150" dirty="0">
                <a:latin typeface="Times New Roman"/>
                <a:cs typeface="Times New Roman"/>
              </a:rPr>
              <a:t>enters</a:t>
            </a:r>
            <a:r>
              <a:rPr sz="2250" dirty="0">
                <a:latin typeface="Times New Roman"/>
                <a:cs typeface="Times New Roman"/>
              </a:rPr>
              <a:t>	</a:t>
            </a:r>
            <a:r>
              <a:rPr sz="2250" spc="120" dirty="0">
                <a:latin typeface="Times New Roman"/>
                <a:cs typeface="Times New Roman"/>
              </a:rPr>
              <a:t>a  </a:t>
            </a:r>
            <a:r>
              <a:rPr sz="2250" spc="130" dirty="0">
                <a:latin typeface="Times New Roman"/>
                <a:cs typeface="Times New Roman"/>
              </a:rPr>
              <a:t>character.		</a:t>
            </a:r>
            <a:r>
              <a:rPr sz="2250" spc="95" dirty="0">
                <a:latin typeface="Times New Roman"/>
                <a:cs typeface="Times New Roman"/>
              </a:rPr>
              <a:t>This</a:t>
            </a:r>
            <a:r>
              <a:rPr sz="2250" spc="459" dirty="0">
                <a:latin typeface="Times New Roman"/>
                <a:cs typeface="Times New Roman"/>
              </a:rPr>
              <a:t> </a:t>
            </a:r>
            <a:r>
              <a:rPr sz="2250" spc="125" dirty="0">
                <a:latin typeface="Times New Roman"/>
                <a:cs typeface="Times New Roman"/>
              </a:rPr>
              <a:t>value	</a:t>
            </a:r>
            <a:r>
              <a:rPr sz="2250" spc="95" dirty="0">
                <a:latin typeface="Times New Roman"/>
                <a:cs typeface="Times New Roman"/>
              </a:rPr>
              <a:t>is</a:t>
            </a:r>
            <a:r>
              <a:rPr sz="2250" spc="390" dirty="0">
                <a:latin typeface="Times New Roman"/>
                <a:cs typeface="Times New Roman"/>
              </a:rPr>
              <a:t> </a:t>
            </a:r>
            <a:r>
              <a:rPr sz="2250" spc="110" dirty="0">
                <a:latin typeface="Times New Roman"/>
                <a:cs typeface="Times New Roman"/>
              </a:rPr>
              <a:t>assigned	</a:t>
            </a:r>
            <a:r>
              <a:rPr sz="2250" spc="50" dirty="0">
                <a:latin typeface="Times New Roman"/>
                <a:cs typeface="Times New Roman"/>
              </a:rPr>
              <a:t>to		the	</a:t>
            </a:r>
            <a:r>
              <a:rPr sz="2250" spc="110" dirty="0">
                <a:latin typeface="Times New Roman"/>
                <a:cs typeface="Times New Roman"/>
              </a:rPr>
              <a:t>variable		</a:t>
            </a:r>
            <a:r>
              <a:rPr sz="2250" spc="-55" dirty="0">
                <a:latin typeface="Times New Roman"/>
                <a:cs typeface="Times New Roman"/>
              </a:rPr>
              <a:t>“ch”	</a:t>
            </a:r>
            <a:r>
              <a:rPr sz="2250" spc="-60" dirty="0">
                <a:latin typeface="Times New Roman"/>
                <a:cs typeface="Times New Roman"/>
              </a:rPr>
              <a:t>and  </a:t>
            </a:r>
            <a:r>
              <a:rPr sz="2250" spc="160" dirty="0">
                <a:latin typeface="Times New Roman"/>
                <a:cs typeface="Times New Roman"/>
              </a:rPr>
              <a:t>then</a:t>
            </a:r>
            <a:r>
              <a:rPr sz="2250" spc="105" dirty="0">
                <a:latin typeface="Times New Roman"/>
                <a:cs typeface="Times New Roman"/>
              </a:rPr>
              <a:t> </a:t>
            </a:r>
            <a:r>
              <a:rPr sz="2250" spc="100" dirty="0">
                <a:latin typeface="Times New Roman"/>
                <a:cs typeface="Times New Roman"/>
              </a:rPr>
              <a:t>displayed.</a:t>
            </a:r>
            <a:endParaRPr sz="2250">
              <a:latin typeface="Times New Roman"/>
              <a:cs typeface="Times New Roman"/>
            </a:endParaRPr>
          </a:p>
          <a:p>
            <a:pPr marL="51435" marR="47625" indent="12065">
              <a:lnSpc>
                <a:spcPct val="105100"/>
              </a:lnSpc>
              <a:spcBef>
                <a:spcPts val="455"/>
              </a:spcBef>
            </a:pPr>
            <a:r>
              <a:rPr sz="2150" b="0" spc="-65" dirty="0">
                <a:latin typeface="Bookman Old Style"/>
                <a:cs typeface="Bookman Old Style"/>
              </a:rPr>
              <a:t>Then, </a:t>
            </a:r>
            <a:r>
              <a:rPr sz="2150" b="0" spc="-120" dirty="0">
                <a:latin typeface="Bookman Old Style"/>
                <a:cs typeface="Bookman Old Style"/>
              </a:rPr>
              <a:t>user </a:t>
            </a:r>
            <a:r>
              <a:rPr sz="2150" b="0" spc="-30" dirty="0">
                <a:latin typeface="Bookman Old Style"/>
                <a:cs typeface="Bookman Old Style"/>
              </a:rPr>
              <a:t>enters </a:t>
            </a:r>
            <a:r>
              <a:rPr sz="2150" b="0" spc="-110" dirty="0">
                <a:latin typeface="Bookman Old Style"/>
                <a:cs typeface="Bookman Old Style"/>
              </a:rPr>
              <a:t>a </a:t>
            </a:r>
            <a:r>
              <a:rPr sz="2150" b="0" spc="-40" dirty="0">
                <a:latin typeface="Bookman Old Style"/>
                <a:cs typeface="Bookman Old Style"/>
              </a:rPr>
              <a:t>string </a:t>
            </a:r>
            <a:r>
              <a:rPr sz="2150" b="0" spc="-55" dirty="0">
                <a:latin typeface="Bookman Old Style"/>
                <a:cs typeface="Bookman Old Style"/>
              </a:rPr>
              <a:t>and this </a:t>
            </a:r>
            <a:r>
              <a:rPr sz="2150" b="0" spc="-20" dirty="0">
                <a:latin typeface="Bookman Old Style"/>
                <a:cs typeface="Bookman Old Style"/>
              </a:rPr>
              <a:t>value </a:t>
            </a:r>
            <a:r>
              <a:rPr sz="2150" b="0" spc="-45" dirty="0">
                <a:latin typeface="Bookman Old Style"/>
                <a:cs typeface="Bookman Old Style"/>
              </a:rPr>
              <a:t>is </a:t>
            </a:r>
            <a:r>
              <a:rPr sz="2150" b="0" spc="-60" dirty="0">
                <a:latin typeface="Bookman Old Style"/>
                <a:cs typeface="Bookman Old Style"/>
              </a:rPr>
              <a:t>assigned </a:t>
            </a:r>
            <a:r>
              <a:rPr sz="2150" b="0" spc="-65" dirty="0">
                <a:latin typeface="Bookman Old Style"/>
                <a:cs typeface="Bookman Old Style"/>
              </a:rPr>
              <a:t>to </a:t>
            </a:r>
            <a:r>
              <a:rPr sz="2150" b="0" spc="-40" dirty="0">
                <a:latin typeface="Bookman Old Style"/>
                <a:cs typeface="Bookman Old Style"/>
              </a:rPr>
              <a:t>the  </a:t>
            </a:r>
            <a:r>
              <a:rPr sz="2150" b="0" spc="-20" dirty="0">
                <a:latin typeface="Bookman Old Style"/>
                <a:cs typeface="Bookman Old Style"/>
              </a:rPr>
              <a:t>variable </a:t>
            </a:r>
            <a:r>
              <a:rPr sz="2150" b="0" spc="-30" dirty="0">
                <a:latin typeface="Bookman Old Style"/>
                <a:cs typeface="Bookman Old Style"/>
              </a:rPr>
              <a:t>“str” </a:t>
            </a:r>
            <a:r>
              <a:rPr sz="2150" b="0" spc="-80" dirty="0">
                <a:latin typeface="Bookman Old Style"/>
                <a:cs typeface="Bookman Old Style"/>
              </a:rPr>
              <a:t>and </a:t>
            </a:r>
            <a:r>
              <a:rPr sz="2150" b="0" spc="-50" dirty="0">
                <a:latin typeface="Bookman Old Style"/>
                <a:cs typeface="Bookman Old Style"/>
              </a:rPr>
              <a:t>then</a:t>
            </a:r>
            <a:r>
              <a:rPr sz="2150" b="0" spc="225" dirty="0">
                <a:latin typeface="Bookman Old Style"/>
                <a:cs typeface="Bookman Old Style"/>
              </a:rPr>
              <a:t> </a:t>
            </a:r>
            <a:r>
              <a:rPr sz="2150" b="0" spc="-45" dirty="0">
                <a:latin typeface="Bookman Old Style"/>
                <a:cs typeface="Bookman Old Style"/>
              </a:rPr>
              <a:t>displayed.</a:t>
            </a:r>
            <a:endParaRPr sz="2150">
              <a:latin typeface="Bookman Old Style"/>
              <a:cs typeface="Bookman Old Style"/>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24267" y="186944"/>
            <a:ext cx="8284595" cy="5873997"/>
          </a:xfrm>
          <a:prstGeom prst="rect">
            <a:avLst/>
          </a:prstGeom>
        </p:spPr>
      </p:pic>
      <p:sp>
        <p:nvSpPr>
          <p:cNvPr id="3" name="object 3"/>
          <p:cNvSpPr txBox="1">
            <a:spLocks noGrp="1"/>
          </p:cNvSpPr>
          <p:nvPr>
            <p:ph type="title"/>
          </p:nvPr>
        </p:nvSpPr>
        <p:spPr>
          <a:xfrm>
            <a:off x="990032" y="1230728"/>
            <a:ext cx="4661468" cy="337272"/>
          </a:xfrm>
          <a:prstGeom prst="rect">
            <a:avLst/>
          </a:prstGeom>
        </p:spPr>
        <p:txBody>
          <a:bodyPr vert="horz" wrap="square" lIns="0" tIns="13970" rIns="0" bIns="0" rtlCol="0">
            <a:spAutoFit/>
          </a:bodyPr>
          <a:lstStyle/>
          <a:p>
            <a:pPr marL="12700">
              <a:lnSpc>
                <a:spcPct val="100000"/>
              </a:lnSpc>
              <a:spcBef>
                <a:spcPts val="110"/>
              </a:spcBef>
            </a:pPr>
            <a:r>
              <a:rPr sz="2100" spc="-35" smtClean="0">
                <a:solidFill>
                  <a:srgbClr val="D81113"/>
                </a:solidFill>
                <a:latin typeface="Courier New"/>
                <a:cs typeface="Courier New"/>
              </a:rPr>
              <a:t>EXAMPLE</a:t>
            </a:r>
            <a:r>
              <a:rPr lang="en-US" sz="2100" spc="-35" dirty="0" smtClean="0">
                <a:solidFill>
                  <a:srgbClr val="D81113"/>
                </a:solidFill>
                <a:latin typeface="Courier New"/>
                <a:cs typeface="Courier New"/>
              </a:rPr>
              <a:t> </a:t>
            </a:r>
            <a:r>
              <a:rPr sz="2100" spc="-35" smtClean="0">
                <a:solidFill>
                  <a:srgbClr val="D81113"/>
                </a:solidFill>
                <a:latin typeface="Courier New"/>
                <a:cs typeface="Courier New"/>
              </a:rPr>
              <a:t>PROGR</a:t>
            </a:r>
            <a:r>
              <a:rPr lang="en-US" sz="2100" spc="-35" dirty="0" smtClean="0">
                <a:solidFill>
                  <a:srgbClr val="D81113"/>
                </a:solidFill>
                <a:latin typeface="Courier New"/>
                <a:cs typeface="Courier New"/>
              </a:rPr>
              <a:t>AM FOR SCANF()</a:t>
            </a:r>
            <a:endParaRPr sz="2100">
              <a:latin typeface="Courier New"/>
              <a:cs typeface="Courier New"/>
            </a:endParaRPr>
          </a:p>
        </p:txBody>
      </p:sp>
      <p:sp>
        <p:nvSpPr>
          <p:cNvPr id="5" name="object 5"/>
          <p:cNvSpPr txBox="1"/>
          <p:nvPr/>
        </p:nvSpPr>
        <p:spPr>
          <a:xfrm>
            <a:off x="985580" y="1651113"/>
            <a:ext cx="2456120" cy="784830"/>
          </a:xfrm>
          <a:prstGeom prst="rect">
            <a:avLst/>
          </a:prstGeom>
        </p:spPr>
        <p:txBody>
          <a:bodyPr vert="horz" wrap="square" lIns="0" tIns="66040" rIns="0" bIns="0" rtlCol="0">
            <a:spAutoFit/>
          </a:bodyPr>
          <a:lstStyle/>
          <a:p>
            <a:pPr marL="224154">
              <a:lnSpc>
                <a:spcPct val="100000"/>
              </a:lnSpc>
              <a:spcBef>
                <a:spcPts val="520"/>
              </a:spcBef>
            </a:pPr>
            <a:r>
              <a:rPr lang="en-US" sz="2050" spc="-150" dirty="0" err="1" smtClean="0">
                <a:solidFill>
                  <a:srgbClr val="1F6793"/>
                </a:solidFill>
                <a:latin typeface="Courier New"/>
                <a:cs typeface="Courier New"/>
              </a:rPr>
              <a:t>i</a:t>
            </a:r>
            <a:r>
              <a:rPr sz="2050" spc="-150" smtClean="0">
                <a:solidFill>
                  <a:srgbClr val="1F6793"/>
                </a:solidFill>
                <a:latin typeface="Courier New"/>
                <a:cs typeface="Courier New"/>
              </a:rPr>
              <a:t>nclude&lt;</a:t>
            </a:r>
            <a:r>
              <a:rPr lang="en-US" sz="2050" spc="-150" dirty="0" err="1" smtClean="0">
                <a:solidFill>
                  <a:srgbClr val="1F6793"/>
                </a:solidFill>
                <a:latin typeface="Courier New"/>
                <a:cs typeface="Courier New"/>
              </a:rPr>
              <a:t>stdio</a:t>
            </a:r>
            <a:r>
              <a:rPr sz="2050" spc="-150" smtClean="0">
                <a:solidFill>
                  <a:srgbClr val="1F6793"/>
                </a:solidFill>
                <a:latin typeface="Courier New"/>
                <a:cs typeface="Courier New"/>
              </a:rPr>
              <a:t>.h</a:t>
            </a:r>
            <a:r>
              <a:rPr sz="2050" spc="-150" dirty="0">
                <a:solidFill>
                  <a:srgbClr val="1F6793"/>
                </a:solidFill>
                <a:latin typeface="Courier New"/>
                <a:cs typeface="Courier New"/>
              </a:rPr>
              <a:t>&gt;</a:t>
            </a:r>
            <a:endParaRPr sz="2050">
              <a:latin typeface="Courier New"/>
              <a:cs typeface="Courier New"/>
            </a:endParaRPr>
          </a:p>
          <a:p>
            <a:pPr marL="12700">
              <a:lnSpc>
                <a:spcPct val="100000"/>
              </a:lnSpc>
              <a:spcBef>
                <a:spcPts val="450"/>
              </a:spcBef>
            </a:pPr>
            <a:r>
              <a:rPr sz="2200" b="0" spc="-15" dirty="0">
                <a:solidFill>
                  <a:srgbClr val="086EB6"/>
                </a:solidFill>
                <a:latin typeface="Bookman Old Style"/>
                <a:cs typeface="Bookman Old Style"/>
              </a:rPr>
              <a:t>int</a:t>
            </a:r>
            <a:r>
              <a:rPr sz="2200" b="0" spc="-150" dirty="0">
                <a:solidFill>
                  <a:srgbClr val="086EB6"/>
                </a:solidFill>
                <a:latin typeface="Bookman Old Style"/>
                <a:cs typeface="Bookman Old Style"/>
              </a:rPr>
              <a:t> </a:t>
            </a:r>
            <a:r>
              <a:rPr sz="2200" b="0" spc="-210" dirty="0">
                <a:solidFill>
                  <a:srgbClr val="1F6499"/>
                </a:solidFill>
                <a:latin typeface="Bookman Old Style"/>
                <a:cs typeface="Bookman Old Style"/>
              </a:rPr>
              <a:t>main</a:t>
            </a:r>
            <a:endParaRPr sz="2200">
              <a:latin typeface="Bookman Old Style"/>
              <a:cs typeface="Bookman Old Style"/>
            </a:endParaRPr>
          </a:p>
        </p:txBody>
      </p:sp>
      <p:sp>
        <p:nvSpPr>
          <p:cNvPr id="6" name="object 6"/>
          <p:cNvSpPr txBox="1"/>
          <p:nvPr/>
        </p:nvSpPr>
        <p:spPr>
          <a:xfrm>
            <a:off x="6027413" y="1869046"/>
            <a:ext cx="2077085" cy="335915"/>
          </a:xfrm>
          <a:prstGeom prst="rect">
            <a:avLst/>
          </a:prstGeom>
        </p:spPr>
        <p:txBody>
          <a:bodyPr vert="horz" wrap="square" lIns="0" tIns="16510" rIns="0" bIns="0" rtlCol="0">
            <a:spAutoFit/>
          </a:bodyPr>
          <a:lstStyle/>
          <a:p>
            <a:pPr marL="12700">
              <a:lnSpc>
                <a:spcPct val="100000"/>
              </a:lnSpc>
              <a:spcBef>
                <a:spcPts val="130"/>
              </a:spcBef>
            </a:pPr>
            <a:r>
              <a:rPr sz="2000" spc="35" dirty="0">
                <a:latin typeface="Times New Roman"/>
                <a:cs typeface="Times New Roman"/>
              </a:rPr>
              <a:t>Enter </a:t>
            </a:r>
            <a:r>
              <a:rPr sz="2000" dirty="0">
                <a:latin typeface="Times New Roman"/>
                <a:cs typeface="Times New Roman"/>
              </a:rPr>
              <a:t>any</a:t>
            </a:r>
            <a:r>
              <a:rPr sz="2000" spc="30" dirty="0">
                <a:latin typeface="Times New Roman"/>
                <a:cs typeface="Times New Roman"/>
              </a:rPr>
              <a:t> </a:t>
            </a:r>
            <a:r>
              <a:rPr sz="2000" spc="25" dirty="0">
                <a:latin typeface="Times New Roman"/>
                <a:cs typeface="Times New Roman"/>
              </a:rPr>
              <a:t>character</a:t>
            </a:r>
            <a:endParaRPr sz="2000">
              <a:latin typeface="Times New Roman"/>
              <a:cs typeface="Times New Roman"/>
            </a:endParaRPr>
          </a:p>
        </p:txBody>
      </p:sp>
      <p:sp>
        <p:nvSpPr>
          <p:cNvPr id="7" name="object 7"/>
          <p:cNvSpPr txBox="1"/>
          <p:nvPr/>
        </p:nvSpPr>
        <p:spPr>
          <a:xfrm>
            <a:off x="6013485" y="2411431"/>
            <a:ext cx="2839720" cy="1408430"/>
          </a:xfrm>
          <a:prstGeom prst="rect">
            <a:avLst/>
          </a:prstGeom>
        </p:spPr>
        <p:txBody>
          <a:bodyPr vert="horz" wrap="square" lIns="0" tIns="52069" rIns="0" bIns="0" rtlCol="0">
            <a:spAutoFit/>
          </a:bodyPr>
          <a:lstStyle/>
          <a:p>
            <a:pPr marL="12700" marR="5080" indent="13970">
              <a:lnSpc>
                <a:spcPct val="88300"/>
              </a:lnSpc>
              <a:spcBef>
                <a:spcPts val="409"/>
              </a:spcBef>
            </a:pPr>
            <a:r>
              <a:rPr sz="1950" spc="45" dirty="0">
                <a:latin typeface="Times New Roman"/>
                <a:cs typeface="Times New Roman"/>
              </a:rPr>
              <a:t>Entered </a:t>
            </a:r>
            <a:r>
              <a:rPr sz="1950" spc="55" dirty="0">
                <a:latin typeface="Times New Roman"/>
                <a:cs typeface="Times New Roman"/>
              </a:rPr>
              <a:t>character </a:t>
            </a:r>
            <a:r>
              <a:rPr sz="1950" spc="60" dirty="0">
                <a:latin typeface="Times New Roman"/>
                <a:cs typeface="Times New Roman"/>
              </a:rPr>
              <a:t>is </a:t>
            </a:r>
            <a:r>
              <a:rPr sz="1950" spc="40" dirty="0">
                <a:latin typeface="Times New Roman"/>
                <a:cs typeface="Times New Roman"/>
              </a:rPr>
              <a:t>a  </a:t>
            </a:r>
            <a:r>
              <a:rPr sz="1950" spc="50" dirty="0">
                <a:latin typeface="Times New Roman"/>
                <a:cs typeface="Times New Roman"/>
              </a:rPr>
              <a:t>Enter </a:t>
            </a:r>
            <a:r>
              <a:rPr sz="1950" spc="20" dirty="0">
                <a:latin typeface="Times New Roman"/>
                <a:cs typeface="Times New Roman"/>
              </a:rPr>
              <a:t>any </a:t>
            </a:r>
            <a:r>
              <a:rPr sz="1950" spc="50" dirty="0">
                <a:latin typeface="Times New Roman"/>
                <a:cs typeface="Times New Roman"/>
              </a:rPr>
              <a:t>string </a:t>
            </a:r>
            <a:r>
              <a:rPr sz="1950" spc="5" dirty="0">
                <a:latin typeface="Times New Roman"/>
                <a:cs typeface="Times New Roman"/>
              </a:rPr>
              <a:t>( </a:t>
            </a:r>
            <a:r>
              <a:rPr sz="1950" spc="40" dirty="0">
                <a:latin typeface="Times New Roman"/>
                <a:cs typeface="Times New Roman"/>
              </a:rPr>
              <a:t>upto </a:t>
            </a:r>
            <a:r>
              <a:rPr sz="1950" spc="5" dirty="0">
                <a:latin typeface="Times New Roman"/>
                <a:cs typeface="Times New Roman"/>
              </a:rPr>
              <a:t>100  </a:t>
            </a:r>
            <a:r>
              <a:rPr sz="2050" spc="5" dirty="0">
                <a:latin typeface="Times New Roman"/>
                <a:cs typeface="Times New Roman"/>
              </a:rPr>
              <a:t>character</a:t>
            </a:r>
            <a:r>
              <a:rPr sz="2050" spc="105" dirty="0">
                <a:latin typeface="Times New Roman"/>
                <a:cs typeface="Times New Roman"/>
              </a:rPr>
              <a:t> </a:t>
            </a:r>
            <a:r>
              <a:rPr sz="2050" spc="-35" dirty="0">
                <a:latin typeface="Times New Roman"/>
                <a:cs typeface="Times New Roman"/>
              </a:rPr>
              <a:t>)</a:t>
            </a:r>
            <a:endParaRPr sz="2050">
              <a:latin typeface="Times New Roman"/>
              <a:cs typeface="Times New Roman"/>
            </a:endParaRPr>
          </a:p>
          <a:p>
            <a:pPr marL="14604">
              <a:lnSpc>
                <a:spcPts val="1930"/>
              </a:lnSpc>
            </a:pPr>
            <a:r>
              <a:rPr sz="2250" spc="5" dirty="0">
                <a:latin typeface="Times New Roman"/>
                <a:cs typeface="Times New Roman"/>
              </a:rPr>
              <a:t>I</a:t>
            </a:r>
            <a:r>
              <a:rPr sz="2250" spc="-190" dirty="0">
                <a:latin typeface="Times New Roman"/>
                <a:cs typeface="Times New Roman"/>
              </a:rPr>
              <a:t> </a:t>
            </a:r>
            <a:r>
              <a:rPr sz="2250" spc="-70" dirty="0">
                <a:latin typeface="Times New Roman"/>
                <a:cs typeface="Times New Roman"/>
              </a:rPr>
              <a:t>ai</a:t>
            </a:r>
            <a:endParaRPr sz="2250">
              <a:latin typeface="Times New Roman"/>
              <a:cs typeface="Times New Roman"/>
            </a:endParaRPr>
          </a:p>
          <a:p>
            <a:pPr marL="26034">
              <a:lnSpc>
                <a:spcPts val="2335"/>
              </a:lnSpc>
            </a:pPr>
            <a:r>
              <a:rPr sz="2050" dirty="0">
                <a:latin typeface="Times New Roman"/>
                <a:cs typeface="Times New Roman"/>
              </a:rPr>
              <a:t>Entered </a:t>
            </a:r>
            <a:r>
              <a:rPr sz="3075" spc="30" baseline="2710" dirty="0">
                <a:latin typeface="Times New Roman"/>
                <a:cs typeface="Times New Roman"/>
              </a:rPr>
              <a:t>string </a:t>
            </a:r>
            <a:r>
              <a:rPr sz="3075" spc="37" baseline="2710" dirty="0">
                <a:latin typeface="Times New Roman"/>
                <a:cs typeface="Times New Roman"/>
              </a:rPr>
              <a:t>is</a:t>
            </a:r>
            <a:r>
              <a:rPr sz="3075" spc="-60" baseline="2710" dirty="0">
                <a:latin typeface="Times New Roman"/>
                <a:cs typeface="Times New Roman"/>
              </a:rPr>
              <a:t> </a:t>
            </a:r>
            <a:r>
              <a:rPr sz="3075" baseline="2710" dirty="0">
                <a:latin typeface="Times New Roman"/>
                <a:cs typeface="Times New Roman"/>
              </a:rPr>
              <a:t>hat</a:t>
            </a:r>
            <a:endParaRPr sz="3075" baseline="2710">
              <a:latin typeface="Times New Roman"/>
              <a:cs typeface="Times New Roman"/>
            </a:endParaRPr>
          </a:p>
        </p:txBody>
      </p:sp>
      <p:sp>
        <p:nvSpPr>
          <p:cNvPr id="8" name="object 8"/>
          <p:cNvSpPr txBox="1"/>
          <p:nvPr/>
        </p:nvSpPr>
        <p:spPr>
          <a:xfrm>
            <a:off x="2004932" y="2775481"/>
            <a:ext cx="3874770" cy="1487805"/>
          </a:xfrm>
          <a:prstGeom prst="rect">
            <a:avLst/>
          </a:prstGeom>
        </p:spPr>
        <p:txBody>
          <a:bodyPr vert="horz" wrap="square" lIns="0" tIns="12065" rIns="0" bIns="0" rtlCol="0">
            <a:spAutoFit/>
          </a:bodyPr>
          <a:lstStyle/>
          <a:p>
            <a:pPr marL="15240" marR="2223135">
              <a:lnSpc>
                <a:spcPct val="107600"/>
              </a:lnSpc>
              <a:spcBef>
                <a:spcPts val="95"/>
              </a:spcBef>
            </a:pPr>
            <a:r>
              <a:rPr sz="2250" spc="170" dirty="0">
                <a:solidFill>
                  <a:srgbClr val="076DB6"/>
                </a:solidFill>
                <a:latin typeface="Times New Roman"/>
                <a:cs typeface="Times New Roman"/>
              </a:rPr>
              <a:t>char </a:t>
            </a:r>
            <a:r>
              <a:rPr sz="2250" spc="-15" dirty="0">
                <a:solidFill>
                  <a:srgbClr val="1D649A"/>
                </a:solidFill>
                <a:latin typeface="Times New Roman"/>
                <a:cs typeface="Times New Roman"/>
              </a:rPr>
              <a:t>ch;  </a:t>
            </a:r>
            <a:r>
              <a:rPr sz="2250" spc="170" dirty="0">
                <a:solidFill>
                  <a:srgbClr val="076BB1"/>
                </a:solidFill>
                <a:latin typeface="Times New Roman"/>
                <a:cs typeface="Times New Roman"/>
              </a:rPr>
              <a:t>char</a:t>
            </a:r>
            <a:r>
              <a:rPr sz="2250" spc="55" dirty="0">
                <a:solidFill>
                  <a:srgbClr val="076BB1"/>
                </a:solidFill>
                <a:latin typeface="Times New Roman"/>
                <a:cs typeface="Times New Roman"/>
              </a:rPr>
              <a:t> </a:t>
            </a:r>
            <a:r>
              <a:rPr sz="2250" spc="-40" dirty="0">
                <a:solidFill>
                  <a:srgbClr val="216495"/>
                </a:solidFill>
                <a:latin typeface="Times New Roman"/>
                <a:cs typeface="Times New Roman"/>
              </a:rPr>
              <a:t>atr[100];</a:t>
            </a:r>
            <a:endParaRPr sz="2250">
              <a:latin typeface="Times New Roman"/>
              <a:cs typeface="Times New Roman"/>
            </a:endParaRPr>
          </a:p>
          <a:p>
            <a:pPr marL="26670">
              <a:lnSpc>
                <a:spcPct val="100000"/>
              </a:lnSpc>
              <a:spcBef>
                <a:spcPts val="365"/>
              </a:spcBef>
              <a:tabLst>
                <a:tab pos="3778250" algn="l"/>
              </a:tabLst>
            </a:pPr>
            <a:r>
              <a:rPr sz="3075" spc="195" baseline="2710" dirty="0">
                <a:solidFill>
                  <a:srgbClr val="116BA8"/>
                </a:solidFill>
                <a:latin typeface="Times New Roman"/>
                <a:cs typeface="Times New Roman"/>
              </a:rPr>
              <a:t>printf(</a:t>
            </a:r>
            <a:r>
              <a:rPr sz="3075" spc="232" baseline="2710" dirty="0">
                <a:solidFill>
                  <a:srgbClr val="116BA8"/>
                </a:solidFill>
                <a:latin typeface="Times New Roman"/>
                <a:cs typeface="Times New Roman"/>
              </a:rPr>
              <a:t>"Ente</a:t>
            </a:r>
            <a:r>
              <a:rPr sz="3075" spc="179" baseline="2710" dirty="0">
                <a:solidFill>
                  <a:srgbClr val="116BA8"/>
                </a:solidFill>
                <a:latin typeface="Times New Roman"/>
                <a:cs typeface="Times New Roman"/>
              </a:rPr>
              <a:t>r</a:t>
            </a:r>
            <a:r>
              <a:rPr sz="3075" baseline="2710" dirty="0">
                <a:solidFill>
                  <a:srgbClr val="116BA8"/>
                </a:solidFill>
                <a:latin typeface="Times New Roman"/>
                <a:cs typeface="Times New Roman"/>
              </a:rPr>
              <a:t> </a:t>
            </a:r>
            <a:r>
              <a:rPr sz="3075" spc="-247" baseline="2710" dirty="0">
                <a:solidFill>
                  <a:srgbClr val="116BA8"/>
                </a:solidFill>
                <a:latin typeface="Times New Roman"/>
                <a:cs typeface="Times New Roman"/>
              </a:rPr>
              <a:t> </a:t>
            </a:r>
            <a:r>
              <a:rPr sz="3075" spc="247" baseline="2710" dirty="0">
                <a:solidFill>
                  <a:srgbClr val="1169A1"/>
                </a:solidFill>
                <a:latin typeface="Times New Roman"/>
                <a:cs typeface="Times New Roman"/>
              </a:rPr>
              <a:t>an</a:t>
            </a:r>
            <a:r>
              <a:rPr sz="3075" spc="270" baseline="2710" dirty="0">
                <a:solidFill>
                  <a:srgbClr val="1169A1"/>
                </a:solidFill>
                <a:latin typeface="Times New Roman"/>
                <a:cs typeface="Times New Roman"/>
              </a:rPr>
              <a:t>y</a:t>
            </a:r>
            <a:r>
              <a:rPr sz="3075" spc="-187" baseline="2710" dirty="0">
                <a:solidFill>
                  <a:srgbClr val="1169A1"/>
                </a:solidFill>
                <a:latin typeface="Times New Roman"/>
                <a:cs typeface="Times New Roman"/>
              </a:rPr>
              <a:t> </a:t>
            </a:r>
            <a:r>
              <a:rPr sz="2050" spc="120" dirty="0">
                <a:solidFill>
                  <a:srgbClr val="166BA3"/>
                </a:solidFill>
                <a:latin typeface="Times New Roman"/>
                <a:cs typeface="Times New Roman"/>
              </a:rPr>
              <a:t>characte</a:t>
            </a:r>
            <a:r>
              <a:rPr sz="2050" spc="100" dirty="0">
                <a:solidFill>
                  <a:srgbClr val="166BA3"/>
                </a:solidFill>
                <a:latin typeface="Times New Roman"/>
                <a:cs typeface="Times New Roman"/>
              </a:rPr>
              <a:t>r</a:t>
            </a:r>
            <a:r>
              <a:rPr sz="2050" spc="125" dirty="0">
                <a:solidFill>
                  <a:srgbClr val="166BA3"/>
                </a:solidFill>
                <a:latin typeface="Times New Roman"/>
                <a:cs typeface="Times New Roman"/>
              </a:rPr>
              <a:t> </a:t>
            </a:r>
            <a:r>
              <a:rPr sz="3075" spc="187" baseline="2710" dirty="0">
                <a:solidFill>
                  <a:srgbClr val="286287"/>
                </a:solidFill>
                <a:latin typeface="Times New Roman"/>
                <a:cs typeface="Times New Roman"/>
              </a:rPr>
              <a:t>In</a:t>
            </a:r>
            <a:r>
              <a:rPr sz="3075" baseline="2710" dirty="0">
                <a:solidFill>
                  <a:srgbClr val="286287"/>
                </a:solidFill>
                <a:latin typeface="Times New Roman"/>
                <a:cs typeface="Times New Roman"/>
              </a:rPr>
              <a:t>	</a:t>
            </a:r>
            <a:r>
              <a:rPr sz="3075" spc="-52" baseline="2710" dirty="0">
                <a:solidFill>
                  <a:srgbClr val="286287"/>
                </a:solidFill>
                <a:latin typeface="Times New Roman"/>
                <a:cs typeface="Times New Roman"/>
              </a:rPr>
              <a:t>)</a:t>
            </a:r>
            <a:endParaRPr sz="3075" baseline="2710">
              <a:latin typeface="Times New Roman"/>
              <a:cs typeface="Times New Roman"/>
            </a:endParaRPr>
          </a:p>
          <a:p>
            <a:pPr marL="12700">
              <a:lnSpc>
                <a:spcPct val="100000"/>
              </a:lnSpc>
              <a:spcBef>
                <a:spcPts val="355"/>
              </a:spcBef>
            </a:pPr>
            <a:r>
              <a:rPr sz="2100" spc="-85" dirty="0">
                <a:solidFill>
                  <a:srgbClr val="216697"/>
                </a:solidFill>
                <a:latin typeface="Times New Roman"/>
                <a:cs typeface="Times New Roman"/>
              </a:rPr>
              <a:t>scanf("°/‹›c",</a:t>
            </a:r>
            <a:r>
              <a:rPr sz="2100" spc="65" dirty="0">
                <a:solidFill>
                  <a:srgbClr val="216697"/>
                </a:solidFill>
                <a:latin typeface="Times New Roman"/>
                <a:cs typeface="Times New Roman"/>
              </a:rPr>
              <a:t> </a:t>
            </a:r>
            <a:r>
              <a:rPr sz="2100" spc="-20" dirty="0">
                <a:solidFill>
                  <a:srgbClr val="166BA8"/>
                </a:solidFill>
                <a:latin typeface="Times New Roman"/>
                <a:cs typeface="Times New Roman"/>
              </a:rPr>
              <a:t>&amp;ch);</a:t>
            </a:r>
            <a:endParaRPr sz="2100">
              <a:latin typeface="Times New Roman"/>
              <a:cs typeface="Times New Roman"/>
            </a:endParaRPr>
          </a:p>
        </p:txBody>
      </p:sp>
      <p:sp>
        <p:nvSpPr>
          <p:cNvPr id="9" name="object 9"/>
          <p:cNvSpPr txBox="1"/>
          <p:nvPr/>
        </p:nvSpPr>
        <p:spPr>
          <a:xfrm>
            <a:off x="2019249" y="4218588"/>
            <a:ext cx="6096635" cy="1494790"/>
          </a:xfrm>
          <a:prstGeom prst="rect">
            <a:avLst/>
          </a:prstGeom>
        </p:spPr>
        <p:txBody>
          <a:bodyPr vert="horz" wrap="square" lIns="0" tIns="52704" rIns="0" bIns="0" rtlCol="0">
            <a:spAutoFit/>
          </a:bodyPr>
          <a:lstStyle/>
          <a:p>
            <a:pPr marL="12700">
              <a:lnSpc>
                <a:spcPct val="100000"/>
              </a:lnSpc>
              <a:spcBef>
                <a:spcPts val="414"/>
              </a:spcBef>
            </a:pPr>
            <a:r>
              <a:rPr sz="2200" spc="75" dirty="0">
                <a:solidFill>
                  <a:srgbClr val="0E69AA"/>
                </a:solidFill>
                <a:latin typeface="Times New Roman"/>
                <a:cs typeface="Times New Roman"/>
              </a:rPr>
              <a:t>printf{"Entered </a:t>
            </a:r>
            <a:r>
              <a:rPr sz="2200" spc="50" dirty="0">
                <a:solidFill>
                  <a:srgbClr val="18679E"/>
                </a:solidFill>
                <a:latin typeface="Times New Roman"/>
                <a:cs typeface="Times New Roman"/>
              </a:rPr>
              <a:t>character </a:t>
            </a:r>
            <a:r>
              <a:rPr sz="2200" spc="65" dirty="0">
                <a:solidFill>
                  <a:srgbClr val="15649C"/>
                </a:solidFill>
                <a:latin typeface="Times New Roman"/>
                <a:cs typeface="Times New Roman"/>
              </a:rPr>
              <a:t>is </a:t>
            </a:r>
            <a:r>
              <a:rPr sz="2200" spc="-475" dirty="0">
                <a:solidFill>
                  <a:srgbClr val="236295"/>
                </a:solidFill>
                <a:latin typeface="Times New Roman"/>
                <a:cs typeface="Times New Roman"/>
              </a:rPr>
              <a:t>%‹›c </a:t>
            </a:r>
            <a:r>
              <a:rPr sz="2200" spc="55" dirty="0">
                <a:solidFill>
                  <a:srgbClr val="1867A5"/>
                </a:solidFill>
                <a:latin typeface="Times New Roman"/>
                <a:cs typeface="Times New Roman"/>
              </a:rPr>
              <a:t>W",</a:t>
            </a:r>
            <a:r>
              <a:rPr sz="2200" spc="-145" dirty="0">
                <a:solidFill>
                  <a:srgbClr val="1867A5"/>
                </a:solidFill>
                <a:latin typeface="Times New Roman"/>
                <a:cs typeface="Times New Roman"/>
              </a:rPr>
              <a:t> </a:t>
            </a:r>
            <a:r>
              <a:rPr sz="2200" spc="-10" dirty="0">
                <a:solidFill>
                  <a:srgbClr val="266493"/>
                </a:solidFill>
                <a:latin typeface="Times New Roman"/>
                <a:cs typeface="Times New Roman"/>
              </a:rPr>
              <a:t>ch);</a:t>
            </a:r>
            <a:endParaRPr sz="2200">
              <a:latin typeface="Times New Roman"/>
              <a:cs typeface="Times New Roman"/>
            </a:endParaRPr>
          </a:p>
          <a:p>
            <a:pPr marL="12700">
              <a:lnSpc>
                <a:spcPct val="100000"/>
              </a:lnSpc>
              <a:spcBef>
                <a:spcPts val="315"/>
              </a:spcBef>
            </a:pPr>
            <a:r>
              <a:rPr sz="2150" spc="100" dirty="0">
                <a:solidFill>
                  <a:srgbClr val="086BA8"/>
                </a:solidFill>
                <a:latin typeface="Times New Roman"/>
                <a:cs typeface="Times New Roman"/>
              </a:rPr>
              <a:t>printf("Enter </a:t>
            </a:r>
            <a:r>
              <a:rPr sz="2150" spc="80" dirty="0">
                <a:solidFill>
                  <a:srgbClr val="609ECD"/>
                </a:solidFill>
                <a:latin typeface="Times New Roman"/>
                <a:cs typeface="Times New Roman"/>
              </a:rPr>
              <a:t>any </a:t>
            </a:r>
            <a:r>
              <a:rPr sz="2150" spc="55" dirty="0">
                <a:solidFill>
                  <a:srgbClr val="216697"/>
                </a:solidFill>
                <a:latin typeface="Times New Roman"/>
                <a:cs typeface="Times New Roman"/>
              </a:rPr>
              <a:t>atring </a:t>
            </a:r>
            <a:r>
              <a:rPr sz="2150" spc="30" dirty="0">
                <a:solidFill>
                  <a:srgbClr val="186BAC"/>
                </a:solidFill>
                <a:latin typeface="Times New Roman"/>
                <a:cs typeface="Times New Roman"/>
              </a:rPr>
              <a:t>( </a:t>
            </a:r>
            <a:r>
              <a:rPr sz="2150" spc="70" dirty="0">
                <a:solidFill>
                  <a:srgbClr val="1A69A3"/>
                </a:solidFill>
                <a:latin typeface="Times New Roman"/>
                <a:cs typeface="Times New Roman"/>
              </a:rPr>
              <a:t>upto </a:t>
            </a:r>
            <a:r>
              <a:rPr sz="2150" spc="55" dirty="0">
                <a:solidFill>
                  <a:srgbClr val="0F6BAC"/>
                </a:solidFill>
                <a:latin typeface="Times New Roman"/>
                <a:cs typeface="Times New Roman"/>
              </a:rPr>
              <a:t>100 </a:t>
            </a:r>
            <a:r>
              <a:rPr sz="2150" spc="75" dirty="0">
                <a:solidFill>
                  <a:srgbClr val="1C669C"/>
                </a:solidFill>
                <a:latin typeface="Times New Roman"/>
                <a:cs typeface="Times New Roman"/>
              </a:rPr>
              <a:t>character </a:t>
            </a:r>
            <a:r>
              <a:rPr sz="2150" spc="-65" dirty="0">
                <a:solidFill>
                  <a:srgbClr val="23669A"/>
                </a:solidFill>
                <a:latin typeface="Times New Roman"/>
                <a:cs typeface="Times New Roman"/>
              </a:rPr>
              <a:t>) </a:t>
            </a:r>
            <a:r>
              <a:rPr sz="2150" spc="95" dirty="0">
                <a:solidFill>
                  <a:srgbClr val="AADDFF"/>
                </a:solidFill>
                <a:latin typeface="Times New Roman"/>
                <a:cs typeface="Times New Roman"/>
              </a:rPr>
              <a:t>In");</a:t>
            </a:r>
            <a:endParaRPr sz="2150">
              <a:latin typeface="Times New Roman"/>
              <a:cs typeface="Times New Roman"/>
            </a:endParaRPr>
          </a:p>
          <a:p>
            <a:pPr>
              <a:lnSpc>
                <a:spcPct val="100000"/>
              </a:lnSpc>
              <a:spcBef>
                <a:spcPts val="30"/>
              </a:spcBef>
            </a:pPr>
            <a:endParaRPr sz="2800">
              <a:latin typeface="Times New Roman"/>
              <a:cs typeface="Times New Roman"/>
            </a:endParaRPr>
          </a:p>
          <a:p>
            <a:pPr marL="12700">
              <a:lnSpc>
                <a:spcPct val="100000"/>
              </a:lnSpc>
            </a:pPr>
            <a:r>
              <a:rPr sz="2050" spc="160" dirty="0">
                <a:solidFill>
                  <a:srgbClr val="0A70B3"/>
                </a:solidFill>
                <a:latin typeface="Times New Roman"/>
                <a:cs typeface="Times New Roman"/>
              </a:rPr>
              <a:t>printf("Entered</a:t>
            </a:r>
            <a:r>
              <a:rPr sz="2050" spc="-125" dirty="0">
                <a:solidFill>
                  <a:srgbClr val="0A70B3"/>
                </a:solidFill>
                <a:latin typeface="Times New Roman"/>
                <a:cs typeface="Times New Roman"/>
              </a:rPr>
              <a:t> </a:t>
            </a:r>
            <a:r>
              <a:rPr sz="2050" spc="130" dirty="0">
                <a:solidFill>
                  <a:srgbClr val="1D6499"/>
                </a:solidFill>
                <a:latin typeface="Times New Roman"/>
                <a:cs typeface="Times New Roman"/>
              </a:rPr>
              <a:t>string</a:t>
            </a:r>
            <a:r>
              <a:rPr sz="2050" spc="-10" dirty="0">
                <a:solidFill>
                  <a:srgbClr val="1D6499"/>
                </a:solidFill>
                <a:latin typeface="Times New Roman"/>
                <a:cs typeface="Times New Roman"/>
              </a:rPr>
              <a:t> </a:t>
            </a:r>
            <a:r>
              <a:rPr sz="2050" spc="114" dirty="0">
                <a:solidFill>
                  <a:srgbClr val="0C69AF"/>
                </a:solidFill>
                <a:latin typeface="Times New Roman"/>
                <a:cs typeface="Times New Roman"/>
              </a:rPr>
              <a:t>is</a:t>
            </a:r>
            <a:r>
              <a:rPr sz="2050" spc="35" dirty="0">
                <a:solidFill>
                  <a:srgbClr val="0C69AF"/>
                </a:solidFill>
                <a:latin typeface="Times New Roman"/>
                <a:cs typeface="Times New Roman"/>
              </a:rPr>
              <a:t> </a:t>
            </a:r>
            <a:r>
              <a:rPr sz="2050" spc="-10" dirty="0">
                <a:solidFill>
                  <a:srgbClr val="21699C"/>
                </a:solidFill>
                <a:latin typeface="Times New Roman"/>
                <a:cs typeface="Times New Roman"/>
              </a:rPr>
              <a:t>%s</a:t>
            </a:r>
            <a:r>
              <a:rPr sz="2050" spc="35" dirty="0">
                <a:solidFill>
                  <a:srgbClr val="21699C"/>
                </a:solidFill>
                <a:latin typeface="Times New Roman"/>
                <a:cs typeface="Times New Roman"/>
              </a:rPr>
              <a:t> </a:t>
            </a:r>
            <a:r>
              <a:rPr sz="2050" spc="180" dirty="0">
                <a:solidFill>
                  <a:srgbClr val="B8DAF2"/>
                </a:solidFill>
                <a:latin typeface="Times New Roman"/>
                <a:cs typeface="Times New Roman"/>
              </a:rPr>
              <a:t>In",</a:t>
            </a:r>
            <a:r>
              <a:rPr sz="2050" spc="65" dirty="0">
                <a:solidFill>
                  <a:srgbClr val="B8DAF2"/>
                </a:solidFill>
                <a:latin typeface="Times New Roman"/>
                <a:cs typeface="Times New Roman"/>
              </a:rPr>
              <a:t> </a:t>
            </a:r>
            <a:r>
              <a:rPr sz="2050" spc="85" dirty="0">
                <a:solidFill>
                  <a:srgbClr val="236697"/>
                </a:solidFill>
                <a:latin typeface="Times New Roman"/>
                <a:cs typeface="Times New Roman"/>
              </a:rPr>
              <a:t>str);</a:t>
            </a:r>
            <a:endParaRPr sz="2050">
              <a:latin typeface="Times New Roman"/>
              <a:cs typeface="Times New Roman"/>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55700" y="806450"/>
            <a:ext cx="5533812" cy="555921"/>
          </a:xfrm>
          <a:prstGeom prst="rect">
            <a:avLst/>
          </a:prstGeom>
        </p:spPr>
        <p:txBody>
          <a:bodyPr vert="horz" wrap="square" lIns="0" tIns="17145" rIns="0" bIns="0" rtlCol="0">
            <a:spAutoFit/>
          </a:bodyPr>
          <a:lstStyle/>
          <a:p>
            <a:pPr marL="12700">
              <a:lnSpc>
                <a:spcPct val="100000"/>
              </a:lnSpc>
              <a:spcBef>
                <a:spcPts val="135"/>
              </a:spcBef>
            </a:pPr>
            <a:r>
              <a:rPr sz="3500" spc="-30" dirty="0">
                <a:solidFill>
                  <a:srgbClr val="08B3EF"/>
                </a:solidFill>
              </a:rPr>
              <a:t>KEY </a:t>
            </a:r>
            <a:r>
              <a:rPr sz="3500" spc="75" dirty="0">
                <a:solidFill>
                  <a:srgbClr val="00AFEF"/>
                </a:solidFill>
              </a:rPr>
              <a:t>POINT </a:t>
            </a:r>
            <a:r>
              <a:rPr sz="3500" spc="110">
                <a:solidFill>
                  <a:srgbClr val="03AFF2"/>
                </a:solidFill>
              </a:rPr>
              <a:t>OF</a:t>
            </a:r>
            <a:r>
              <a:rPr sz="3500" spc="445">
                <a:solidFill>
                  <a:srgbClr val="03AFF2"/>
                </a:solidFill>
              </a:rPr>
              <a:t> </a:t>
            </a:r>
            <a:r>
              <a:rPr sz="3500" spc="60" smtClean="0">
                <a:solidFill>
                  <a:srgbClr val="01ACEF"/>
                </a:solidFill>
              </a:rPr>
              <a:t>SC</a:t>
            </a:r>
            <a:r>
              <a:rPr lang="en-US" sz="3500" spc="60" dirty="0" smtClean="0">
                <a:solidFill>
                  <a:srgbClr val="01ACEF"/>
                </a:solidFill>
              </a:rPr>
              <a:t>AN</a:t>
            </a:r>
            <a:r>
              <a:rPr sz="3500" spc="60" smtClean="0">
                <a:solidFill>
                  <a:srgbClr val="01ACEF"/>
                </a:solidFill>
              </a:rPr>
              <a:t>F</a:t>
            </a:r>
            <a:r>
              <a:rPr sz="3500" spc="60" dirty="0">
                <a:solidFill>
                  <a:srgbClr val="01ACEF"/>
                </a:solidFill>
              </a:rPr>
              <a:t>()</a:t>
            </a:r>
            <a:endParaRPr sz="3500"/>
          </a:p>
        </p:txBody>
      </p:sp>
      <p:sp>
        <p:nvSpPr>
          <p:cNvPr id="4" name="object 4"/>
          <p:cNvSpPr txBox="1"/>
          <p:nvPr/>
        </p:nvSpPr>
        <p:spPr>
          <a:xfrm>
            <a:off x="1201258" y="1789102"/>
            <a:ext cx="7987665" cy="2133600"/>
          </a:xfrm>
          <a:prstGeom prst="rect">
            <a:avLst/>
          </a:prstGeom>
        </p:spPr>
        <p:txBody>
          <a:bodyPr vert="horz" wrap="square" lIns="0" tIns="13970" rIns="0" bIns="0" rtlCol="0">
            <a:spAutoFit/>
          </a:bodyPr>
          <a:lstStyle/>
          <a:p>
            <a:pPr marL="15875" marR="8890" indent="8890" algn="just">
              <a:lnSpc>
                <a:spcPct val="100000"/>
              </a:lnSpc>
              <a:spcBef>
                <a:spcPts val="110"/>
              </a:spcBef>
            </a:pPr>
            <a:r>
              <a:rPr sz="2650" b="0" spc="-80" dirty="0">
                <a:latin typeface="Bookman Old Style"/>
                <a:cs typeface="Bookman Old Style"/>
              </a:rPr>
              <a:t>The </a:t>
            </a:r>
            <a:r>
              <a:rPr sz="2650" b="0" spc="-100" dirty="0">
                <a:latin typeface="Bookman Old Style"/>
                <a:cs typeface="Bookman Old Style"/>
              </a:rPr>
              <a:t>format </a:t>
            </a:r>
            <a:r>
              <a:rPr sz="2650" b="0" spc="-80">
                <a:latin typeface="Bookman Old Style"/>
                <a:cs typeface="Bookman Old Style"/>
              </a:rPr>
              <a:t>specifier </a:t>
            </a:r>
            <a:r>
              <a:rPr lang="en-US" sz="2650" b="0" spc="80" dirty="0" smtClean="0">
                <a:latin typeface="Bookman Old Style"/>
                <a:cs typeface="Bookman Old Style"/>
              </a:rPr>
              <a:t>%</a:t>
            </a:r>
            <a:r>
              <a:rPr sz="2650" b="0" spc="80" smtClean="0">
                <a:latin typeface="Bookman Old Style"/>
                <a:cs typeface="Bookman Old Style"/>
              </a:rPr>
              <a:t>d </a:t>
            </a:r>
            <a:r>
              <a:rPr sz="2650" b="0" spc="-75" dirty="0">
                <a:latin typeface="Bookman Old Style"/>
                <a:cs typeface="Bookman Old Style"/>
              </a:rPr>
              <a:t>is </a:t>
            </a:r>
            <a:r>
              <a:rPr sz="2650" b="0" spc="-185" dirty="0">
                <a:latin typeface="Bookman Old Style"/>
                <a:cs typeface="Bookman Old Style"/>
              </a:rPr>
              <a:t>used </a:t>
            </a:r>
            <a:r>
              <a:rPr sz="2650" b="0" spc="-65" dirty="0">
                <a:latin typeface="Bookman Old Style"/>
                <a:cs typeface="Bookman Old Style"/>
              </a:rPr>
              <a:t>in  </a:t>
            </a:r>
            <a:r>
              <a:rPr sz="2650" b="0" spc="-70" dirty="0">
                <a:latin typeface="Bookman Old Style"/>
                <a:cs typeface="Bookman Old Style"/>
              </a:rPr>
              <a:t>scanf()  </a:t>
            </a:r>
            <a:r>
              <a:rPr sz="2650" b="0" spc="-95" dirty="0">
                <a:latin typeface="Bookman Old Style"/>
                <a:cs typeface="Bookman Old Style"/>
              </a:rPr>
              <a:t>statement. </a:t>
            </a:r>
            <a:r>
              <a:rPr sz="2650" b="0" spc="-145" dirty="0">
                <a:latin typeface="Bookman Old Style"/>
                <a:cs typeface="Bookman Old Style"/>
              </a:rPr>
              <a:t>So </a:t>
            </a:r>
            <a:r>
              <a:rPr sz="2650" b="0" spc="-75" dirty="0">
                <a:latin typeface="Bookman Old Style"/>
                <a:cs typeface="Bookman Old Style"/>
              </a:rPr>
              <a:t>that, </a:t>
            </a:r>
            <a:r>
              <a:rPr sz="2650" b="0" spc="-80" dirty="0">
                <a:latin typeface="Bookman Old Style"/>
                <a:cs typeface="Bookman Old Style"/>
              </a:rPr>
              <a:t>the </a:t>
            </a:r>
            <a:r>
              <a:rPr sz="2650" b="0" spc="-105" dirty="0">
                <a:latin typeface="Bookman Old Style"/>
                <a:cs typeface="Bookman Old Style"/>
              </a:rPr>
              <a:t>value </a:t>
            </a:r>
            <a:r>
              <a:rPr sz="2650" b="0" spc="-80" dirty="0">
                <a:latin typeface="Bookman Old Style"/>
                <a:cs typeface="Bookman Old Style"/>
              </a:rPr>
              <a:t>entered </a:t>
            </a:r>
            <a:r>
              <a:rPr sz="2650" b="0" spc="-75" dirty="0">
                <a:latin typeface="Bookman Old Style"/>
                <a:cs typeface="Bookman Old Style"/>
              </a:rPr>
              <a:t>is </a:t>
            </a:r>
            <a:r>
              <a:rPr sz="2650" b="0" spc="-80" dirty="0">
                <a:latin typeface="Bookman Old Style"/>
                <a:cs typeface="Bookman Old Style"/>
              </a:rPr>
              <a:t>received </a:t>
            </a:r>
            <a:r>
              <a:rPr sz="2650" b="0" spc="-190" dirty="0">
                <a:latin typeface="Bookman Old Style"/>
                <a:cs typeface="Bookman Old Style"/>
              </a:rPr>
              <a:t>as  </a:t>
            </a:r>
            <a:r>
              <a:rPr sz="2650" b="0" spc="-180" dirty="0">
                <a:latin typeface="Bookman Old Style"/>
                <a:cs typeface="Bookman Old Style"/>
              </a:rPr>
              <a:t>an </a:t>
            </a:r>
            <a:r>
              <a:rPr sz="2650" b="0" spc="-50" dirty="0">
                <a:latin typeface="Bookman Old Style"/>
                <a:cs typeface="Bookman Old Style"/>
              </a:rPr>
              <a:t>integer </a:t>
            </a:r>
            <a:r>
              <a:rPr sz="2650" b="0" spc="-165" dirty="0">
                <a:latin typeface="Bookman Old Style"/>
                <a:cs typeface="Bookman Old Style"/>
              </a:rPr>
              <a:t>and </a:t>
            </a:r>
            <a:r>
              <a:rPr sz="2650" b="0" spc="-240" dirty="0">
                <a:latin typeface="Bookman Old Style"/>
                <a:cs typeface="Bookman Old Style"/>
              </a:rPr>
              <a:t>%s </a:t>
            </a:r>
            <a:r>
              <a:rPr sz="2650" b="0" spc="-80" dirty="0">
                <a:latin typeface="Bookman Old Style"/>
                <a:cs typeface="Bookman Old Style"/>
              </a:rPr>
              <a:t>for</a:t>
            </a:r>
            <a:r>
              <a:rPr sz="2650" b="0" spc="100" dirty="0">
                <a:latin typeface="Bookman Old Style"/>
                <a:cs typeface="Bookman Old Style"/>
              </a:rPr>
              <a:t> </a:t>
            </a:r>
            <a:r>
              <a:rPr sz="2650" b="0" spc="-70" dirty="0">
                <a:latin typeface="Bookman Old Style"/>
                <a:cs typeface="Bookman Old Style"/>
              </a:rPr>
              <a:t>string.</a:t>
            </a:r>
            <a:endParaRPr sz="2650">
              <a:latin typeface="Bookman Old Style"/>
              <a:cs typeface="Bookman Old Style"/>
            </a:endParaRPr>
          </a:p>
          <a:p>
            <a:pPr marL="15875" marR="5080" indent="-3810" algn="just">
              <a:lnSpc>
                <a:spcPct val="100000"/>
              </a:lnSpc>
              <a:spcBef>
                <a:spcPts val="690"/>
              </a:spcBef>
            </a:pPr>
            <a:r>
              <a:rPr sz="2650" b="0" spc="-114" dirty="0">
                <a:latin typeface="Bookman Old Style"/>
                <a:cs typeface="Bookman Old Style"/>
              </a:rPr>
              <a:t>Ampersand </a:t>
            </a:r>
            <a:r>
              <a:rPr sz="2650" b="0" spc="-75" dirty="0">
                <a:latin typeface="Bookman Old Style"/>
                <a:cs typeface="Bookman Old Style"/>
              </a:rPr>
              <a:t>is </a:t>
            </a:r>
            <a:r>
              <a:rPr sz="2650" b="0" spc="-170" dirty="0">
                <a:latin typeface="Bookman Old Style"/>
                <a:cs typeface="Bookman Old Style"/>
              </a:rPr>
              <a:t>used </a:t>
            </a:r>
            <a:r>
              <a:rPr sz="2650" b="0" spc="-80" dirty="0">
                <a:latin typeface="Bookman Old Style"/>
                <a:cs typeface="Bookman Old Style"/>
              </a:rPr>
              <a:t>before </a:t>
            </a:r>
            <a:r>
              <a:rPr sz="2650" b="0" spc="-60" dirty="0">
                <a:latin typeface="Bookman Old Style"/>
                <a:cs typeface="Bookman Old Style"/>
              </a:rPr>
              <a:t>variable </a:t>
            </a:r>
            <a:r>
              <a:rPr sz="2650" b="0" spc="-140" dirty="0">
                <a:latin typeface="Bookman Old Style"/>
                <a:cs typeface="Bookman Old Style"/>
              </a:rPr>
              <a:t>name </a:t>
            </a:r>
            <a:r>
              <a:rPr sz="2650" b="0" spc="-145" dirty="0">
                <a:latin typeface="Bookman Old Style"/>
                <a:cs typeface="Bookman Old Style"/>
              </a:rPr>
              <a:t>“ch” </a:t>
            </a:r>
            <a:r>
              <a:rPr sz="2650" b="0" spc="-65" dirty="0">
                <a:latin typeface="Bookman Old Style"/>
                <a:cs typeface="Bookman Old Style"/>
              </a:rPr>
              <a:t>in  </a:t>
            </a:r>
            <a:r>
              <a:rPr sz="2650" b="0" spc="-70" dirty="0">
                <a:latin typeface="Bookman Old Style"/>
                <a:cs typeface="Bookman Old Style"/>
              </a:rPr>
              <a:t>scanf() </a:t>
            </a:r>
            <a:r>
              <a:rPr sz="2650" b="0" spc="-110" dirty="0">
                <a:latin typeface="Bookman Old Style"/>
                <a:cs typeface="Bookman Old Style"/>
              </a:rPr>
              <a:t>statement </a:t>
            </a:r>
            <a:r>
              <a:rPr sz="2650" b="0" spc="-190" dirty="0">
                <a:latin typeface="Bookman Old Style"/>
                <a:cs typeface="Bookman Old Style"/>
              </a:rPr>
              <a:t>as</a:t>
            </a:r>
            <a:r>
              <a:rPr sz="2650" b="0" spc="-215" dirty="0">
                <a:latin typeface="Bookman Old Style"/>
                <a:cs typeface="Bookman Old Style"/>
              </a:rPr>
              <a:t> </a:t>
            </a:r>
            <a:r>
              <a:rPr sz="2650" b="0" spc="-140" dirty="0">
                <a:latin typeface="Bookman Old Style"/>
                <a:cs typeface="Bookman Old Style"/>
              </a:rPr>
              <a:t>&amp;ch.</a:t>
            </a:r>
            <a:endParaRPr sz="2650">
              <a:latin typeface="Bookman Old Style"/>
              <a:cs typeface="Bookman Old Style"/>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97848" y="1710388"/>
            <a:ext cx="7988300" cy="835025"/>
          </a:xfrm>
          <a:prstGeom prst="rect">
            <a:avLst/>
          </a:prstGeom>
        </p:spPr>
        <p:txBody>
          <a:bodyPr vert="horz" wrap="square" lIns="0" tIns="13970" rIns="0" bIns="0" rtlCol="0">
            <a:spAutoFit/>
          </a:bodyPr>
          <a:lstStyle/>
          <a:p>
            <a:pPr marL="14604" marR="5080" indent="-2540">
              <a:lnSpc>
                <a:spcPct val="100000"/>
              </a:lnSpc>
              <a:spcBef>
                <a:spcPts val="110"/>
              </a:spcBef>
              <a:tabLst>
                <a:tab pos="3154680" algn="l"/>
                <a:tab pos="4714875" algn="l"/>
                <a:tab pos="5898515" algn="l"/>
                <a:tab pos="7490459" algn="l"/>
              </a:tabLst>
            </a:pPr>
            <a:r>
              <a:rPr sz="2650" b="0" spc="5" dirty="0">
                <a:solidFill>
                  <a:srgbClr val="000000"/>
                </a:solidFill>
                <a:latin typeface="Bookman Old Style"/>
                <a:cs typeface="Bookman Old Style"/>
              </a:rPr>
              <a:t>I</a:t>
            </a:r>
            <a:r>
              <a:rPr sz="2650" b="0" spc="25" dirty="0">
                <a:solidFill>
                  <a:srgbClr val="000000"/>
                </a:solidFill>
                <a:latin typeface="Bookman Old Style"/>
                <a:cs typeface="Bookman Old Style"/>
              </a:rPr>
              <a:t>n</a:t>
            </a:r>
            <a:r>
              <a:rPr sz="2650" b="0" spc="375" dirty="0">
                <a:solidFill>
                  <a:srgbClr val="000000"/>
                </a:solidFill>
                <a:latin typeface="Bookman Old Style"/>
                <a:cs typeface="Bookman Old Style"/>
              </a:rPr>
              <a:t> </a:t>
            </a:r>
            <a:r>
              <a:rPr sz="2650" b="0" spc="-150" dirty="0">
                <a:solidFill>
                  <a:srgbClr val="000000"/>
                </a:solidFill>
                <a:latin typeface="Bookman Old Style"/>
                <a:cs typeface="Bookman Old Style"/>
              </a:rPr>
              <a:t>C</a:t>
            </a:r>
            <a:r>
              <a:rPr sz="2650" b="0" spc="345" dirty="0">
                <a:solidFill>
                  <a:srgbClr val="000000"/>
                </a:solidFill>
                <a:latin typeface="Bookman Old Style"/>
                <a:cs typeface="Bookman Old Style"/>
              </a:rPr>
              <a:t> </a:t>
            </a:r>
            <a:r>
              <a:rPr sz="2650" b="0" spc="-110" dirty="0">
                <a:solidFill>
                  <a:srgbClr val="000000"/>
                </a:solidFill>
                <a:latin typeface="Bookman Old Style"/>
                <a:cs typeface="Bookman Old Style"/>
              </a:rPr>
              <a:t>programmin</a:t>
            </a:r>
            <a:r>
              <a:rPr sz="2650" b="0" spc="-95" dirty="0">
                <a:solidFill>
                  <a:srgbClr val="000000"/>
                </a:solidFill>
                <a:latin typeface="Bookman Old Style"/>
                <a:cs typeface="Bookman Old Style"/>
              </a:rPr>
              <a:t>g</a:t>
            </a:r>
            <a:r>
              <a:rPr sz="2650" b="0" dirty="0">
                <a:solidFill>
                  <a:srgbClr val="000000"/>
                </a:solidFill>
                <a:latin typeface="Bookman Old Style"/>
                <a:cs typeface="Bookman Old Style"/>
              </a:rPr>
              <a:t>	</a:t>
            </a:r>
            <a:r>
              <a:rPr sz="2650" b="0" spc="-105" dirty="0">
                <a:solidFill>
                  <a:srgbClr val="000000"/>
                </a:solidFill>
                <a:latin typeface="Bookman Old Style"/>
                <a:cs typeface="Bookman Old Style"/>
              </a:rPr>
              <a:t>languag</a:t>
            </a:r>
            <a:r>
              <a:rPr sz="2650" b="0" spc="-95" dirty="0">
                <a:solidFill>
                  <a:srgbClr val="000000"/>
                </a:solidFill>
                <a:latin typeface="Bookman Old Style"/>
                <a:cs typeface="Bookman Old Style"/>
              </a:rPr>
              <a:t>e</a:t>
            </a:r>
            <a:r>
              <a:rPr sz="2650" b="0" dirty="0">
                <a:solidFill>
                  <a:srgbClr val="000000"/>
                </a:solidFill>
                <a:latin typeface="Bookman Old Style"/>
                <a:cs typeface="Bookman Old Style"/>
              </a:rPr>
              <a:t>	</a:t>
            </a:r>
            <a:r>
              <a:rPr sz="2650" b="0" spc="-155" dirty="0">
                <a:solidFill>
                  <a:srgbClr val="000000"/>
                </a:solidFill>
                <a:latin typeface="Bookman Old Style"/>
                <a:cs typeface="Bookman Old Style"/>
              </a:rPr>
              <a:t>outpu</a:t>
            </a:r>
            <a:r>
              <a:rPr sz="2650" b="0" spc="-100" dirty="0">
                <a:solidFill>
                  <a:srgbClr val="000000"/>
                </a:solidFill>
                <a:latin typeface="Bookman Old Style"/>
                <a:cs typeface="Bookman Old Style"/>
              </a:rPr>
              <a:t>t</a:t>
            </a:r>
            <a:r>
              <a:rPr sz="2650" b="0" dirty="0">
                <a:solidFill>
                  <a:srgbClr val="000000"/>
                </a:solidFill>
                <a:latin typeface="Bookman Old Style"/>
                <a:cs typeface="Bookman Old Style"/>
              </a:rPr>
              <a:t>	</a:t>
            </a:r>
            <a:r>
              <a:rPr sz="2650" b="0" spc="-135" dirty="0">
                <a:solidFill>
                  <a:srgbClr val="000000"/>
                </a:solidFill>
                <a:latin typeface="Bookman Old Style"/>
                <a:cs typeface="Bookman Old Style"/>
              </a:rPr>
              <a:t>functions</a:t>
            </a:r>
            <a:r>
              <a:rPr sz="2650" b="0" dirty="0">
                <a:solidFill>
                  <a:srgbClr val="000000"/>
                </a:solidFill>
                <a:latin typeface="Bookman Old Style"/>
                <a:cs typeface="Bookman Old Style"/>
              </a:rPr>
              <a:t>	</a:t>
            </a:r>
            <a:r>
              <a:rPr sz="2650" b="0" spc="-85" dirty="0">
                <a:solidFill>
                  <a:srgbClr val="000000"/>
                </a:solidFill>
                <a:latin typeface="Bookman Old Style"/>
                <a:cs typeface="Bookman Old Style"/>
              </a:rPr>
              <a:t>are  </a:t>
            </a:r>
            <a:r>
              <a:rPr sz="2650" b="0" spc="-80" dirty="0">
                <a:solidFill>
                  <a:srgbClr val="000000"/>
                </a:solidFill>
                <a:latin typeface="Bookman Old Style"/>
                <a:cs typeface="Bookman Old Style"/>
              </a:rPr>
              <a:t>the </a:t>
            </a:r>
            <a:r>
              <a:rPr sz="2650" b="0" spc="-135" dirty="0">
                <a:solidFill>
                  <a:srgbClr val="000000"/>
                </a:solidFill>
                <a:latin typeface="Bookman Old Style"/>
                <a:cs typeface="Bookman Old Style"/>
              </a:rPr>
              <a:t>functions through </a:t>
            </a:r>
            <a:r>
              <a:rPr sz="2650" b="0" spc="-155" dirty="0">
                <a:solidFill>
                  <a:srgbClr val="000000"/>
                </a:solidFill>
                <a:latin typeface="Bookman Old Style"/>
                <a:cs typeface="Bookman Old Style"/>
              </a:rPr>
              <a:t>which </a:t>
            </a:r>
            <a:r>
              <a:rPr sz="2650" b="0" spc="-80" dirty="0">
                <a:solidFill>
                  <a:srgbClr val="000000"/>
                </a:solidFill>
                <a:latin typeface="Bookman Old Style"/>
                <a:cs typeface="Bookman Old Style"/>
              </a:rPr>
              <a:t>the </a:t>
            </a:r>
            <a:r>
              <a:rPr sz="2650" b="0" spc="-100" dirty="0">
                <a:solidFill>
                  <a:srgbClr val="000000"/>
                </a:solidFill>
                <a:latin typeface="Bookman Old Style"/>
                <a:cs typeface="Bookman Old Style"/>
              </a:rPr>
              <a:t>result </a:t>
            </a:r>
            <a:r>
              <a:rPr sz="2650" b="0" spc="-120" dirty="0">
                <a:solidFill>
                  <a:srgbClr val="000000"/>
                </a:solidFill>
                <a:latin typeface="Bookman Old Style"/>
                <a:cs typeface="Bookman Old Style"/>
              </a:rPr>
              <a:t>is</a:t>
            </a:r>
            <a:r>
              <a:rPr sz="2650" b="0" spc="315" dirty="0">
                <a:solidFill>
                  <a:srgbClr val="000000"/>
                </a:solidFill>
                <a:latin typeface="Bookman Old Style"/>
                <a:cs typeface="Bookman Old Style"/>
              </a:rPr>
              <a:t> </a:t>
            </a:r>
            <a:r>
              <a:rPr sz="2650" b="0" spc="-110" dirty="0">
                <a:solidFill>
                  <a:srgbClr val="000000"/>
                </a:solidFill>
                <a:latin typeface="Bookman Old Style"/>
                <a:cs typeface="Bookman Old Style"/>
              </a:rPr>
              <a:t>displayed</a:t>
            </a:r>
            <a:endParaRPr sz="2650">
              <a:latin typeface="Bookman Old Style"/>
              <a:cs typeface="Bookman Old Style"/>
            </a:endParaRPr>
          </a:p>
        </p:txBody>
      </p:sp>
      <p:sp>
        <p:nvSpPr>
          <p:cNvPr id="4" name="object 4"/>
          <p:cNvSpPr txBox="1"/>
          <p:nvPr/>
        </p:nvSpPr>
        <p:spPr>
          <a:xfrm>
            <a:off x="1197510" y="2517202"/>
            <a:ext cx="7994015" cy="3501343"/>
          </a:xfrm>
          <a:prstGeom prst="rect">
            <a:avLst/>
          </a:prstGeom>
        </p:spPr>
        <p:txBody>
          <a:bodyPr vert="horz" wrap="square" lIns="0" tIns="13970" rIns="0" bIns="0" rtlCol="0">
            <a:spAutoFit/>
          </a:bodyPr>
          <a:lstStyle/>
          <a:p>
            <a:pPr marL="18415" marR="17780" indent="-6350">
              <a:lnSpc>
                <a:spcPct val="100000"/>
              </a:lnSpc>
              <a:spcBef>
                <a:spcPts val="110"/>
              </a:spcBef>
              <a:tabLst>
                <a:tab pos="683895" algn="l"/>
                <a:tab pos="1495425" algn="l"/>
                <a:tab pos="3190240" algn="l"/>
                <a:tab pos="4528820" algn="l"/>
                <a:tab pos="5791835" algn="l"/>
                <a:tab pos="6675755" algn="l"/>
              </a:tabLst>
            </a:pPr>
            <a:r>
              <a:rPr sz="2650" b="0" spc="-165" dirty="0">
                <a:latin typeface="Bookman Old Style"/>
                <a:cs typeface="Bookman Old Style"/>
              </a:rPr>
              <a:t>o</a:t>
            </a:r>
            <a:r>
              <a:rPr sz="2650" b="0" spc="-185" dirty="0">
                <a:latin typeface="Bookman Old Style"/>
                <a:cs typeface="Bookman Old Style"/>
              </a:rPr>
              <a:t>n</a:t>
            </a:r>
            <a:r>
              <a:rPr sz="2650" b="0" dirty="0">
                <a:latin typeface="Bookman Old Style"/>
                <a:cs typeface="Bookman Old Style"/>
              </a:rPr>
              <a:t>	</a:t>
            </a:r>
            <a:r>
              <a:rPr sz="2650" b="0" spc="-55" dirty="0">
                <a:latin typeface="Bookman Old Style"/>
                <a:cs typeface="Bookman Old Style"/>
              </a:rPr>
              <a:t>th</a:t>
            </a:r>
            <a:r>
              <a:rPr sz="2650" b="0" spc="-50" dirty="0">
                <a:latin typeface="Bookman Old Style"/>
                <a:cs typeface="Bookman Old Style"/>
              </a:rPr>
              <a:t>e</a:t>
            </a:r>
            <a:r>
              <a:rPr sz="2650" b="0" dirty="0">
                <a:latin typeface="Bookman Old Style"/>
                <a:cs typeface="Bookman Old Style"/>
              </a:rPr>
              <a:t>	</a:t>
            </a:r>
            <a:r>
              <a:rPr sz="2650" b="0" spc="-110" dirty="0">
                <a:latin typeface="Bookman Old Style"/>
                <a:cs typeface="Bookman Old Style"/>
              </a:rPr>
              <a:t>standard</a:t>
            </a:r>
            <a:r>
              <a:rPr sz="2650" b="0" dirty="0">
                <a:latin typeface="Bookman Old Style"/>
                <a:cs typeface="Bookman Old Style"/>
              </a:rPr>
              <a:t>	</a:t>
            </a:r>
            <a:r>
              <a:rPr sz="2650" b="0" spc="-155" dirty="0">
                <a:latin typeface="Bookman Old Style"/>
                <a:cs typeface="Bookman Old Style"/>
              </a:rPr>
              <a:t>outpu</a:t>
            </a:r>
            <a:r>
              <a:rPr sz="2650" b="0" spc="-100" dirty="0">
                <a:latin typeface="Bookman Old Style"/>
                <a:cs typeface="Bookman Old Style"/>
              </a:rPr>
              <a:t>t</a:t>
            </a:r>
            <a:r>
              <a:rPr sz="2650" b="0" dirty="0">
                <a:latin typeface="Bookman Old Style"/>
                <a:cs typeface="Bookman Old Style"/>
              </a:rPr>
              <a:t>	</a:t>
            </a:r>
            <a:r>
              <a:rPr sz="2650" b="0" spc="-95" dirty="0">
                <a:latin typeface="Bookman Old Style"/>
                <a:cs typeface="Bookman Old Style"/>
              </a:rPr>
              <a:t>device</a:t>
            </a:r>
            <a:r>
              <a:rPr sz="2650" b="0" dirty="0">
                <a:latin typeface="Bookman Old Style"/>
                <a:cs typeface="Bookman Old Style"/>
              </a:rPr>
              <a:t>	</a:t>
            </a:r>
            <a:r>
              <a:rPr sz="2650" b="0" spc="-55" dirty="0">
                <a:latin typeface="Bookman Old Style"/>
                <a:cs typeface="Bookman Old Style"/>
              </a:rPr>
              <a:t>lik</a:t>
            </a:r>
            <a:r>
              <a:rPr sz="2650" b="0" spc="-65" dirty="0">
                <a:latin typeface="Bookman Old Style"/>
                <a:cs typeface="Bookman Old Style"/>
              </a:rPr>
              <a:t>e</a:t>
            </a:r>
            <a:r>
              <a:rPr sz="2650" b="0" dirty="0">
                <a:latin typeface="Bookman Old Style"/>
                <a:cs typeface="Bookman Old Style"/>
              </a:rPr>
              <a:t>	</a:t>
            </a:r>
            <a:r>
              <a:rPr sz="2650" b="0" spc="-105" dirty="0">
                <a:latin typeface="Bookman Old Style"/>
                <a:cs typeface="Bookman Old Style"/>
              </a:rPr>
              <a:t>monitor.  </a:t>
            </a:r>
            <a:r>
              <a:rPr sz="2650" b="0" spc="-80" dirty="0">
                <a:latin typeface="Bookman Old Style"/>
                <a:cs typeface="Bookman Old Style"/>
              </a:rPr>
              <a:t>Following </a:t>
            </a:r>
            <a:r>
              <a:rPr sz="2650" b="0" spc="-95" dirty="0">
                <a:latin typeface="Bookman Old Style"/>
                <a:cs typeface="Bookman Old Style"/>
              </a:rPr>
              <a:t>are </a:t>
            </a:r>
            <a:r>
              <a:rPr sz="2650" b="0" spc="-80" dirty="0">
                <a:latin typeface="Bookman Old Style"/>
                <a:cs typeface="Bookman Old Style"/>
              </a:rPr>
              <a:t>the </a:t>
            </a:r>
            <a:r>
              <a:rPr sz="2650" b="0" spc="-160" dirty="0">
                <a:latin typeface="Bookman Old Style"/>
                <a:cs typeface="Bookman Old Style"/>
              </a:rPr>
              <a:t>output </a:t>
            </a:r>
            <a:r>
              <a:rPr sz="2650" b="0" spc="-135" dirty="0">
                <a:latin typeface="Bookman Old Style"/>
                <a:cs typeface="Bookman Old Style"/>
              </a:rPr>
              <a:t>functions </a:t>
            </a:r>
            <a:r>
              <a:rPr sz="2650" b="0" spc="-95" dirty="0">
                <a:latin typeface="Bookman Old Style"/>
                <a:cs typeface="Bookman Old Style"/>
              </a:rPr>
              <a:t>of </a:t>
            </a:r>
            <a:r>
              <a:rPr sz="2650" b="0" spc="-150" dirty="0">
                <a:latin typeface="Bookman Old Style"/>
                <a:cs typeface="Bookman Old Style"/>
              </a:rPr>
              <a:t>C </a:t>
            </a:r>
            <a:r>
              <a:rPr sz="2650" b="0" spc="-100" dirty="0">
                <a:latin typeface="Bookman Old Style"/>
                <a:cs typeface="Bookman Old Style"/>
              </a:rPr>
              <a:t>language</a:t>
            </a:r>
            <a:r>
              <a:rPr sz="2650" b="0" spc="-20" dirty="0">
                <a:latin typeface="Bookman Old Style"/>
                <a:cs typeface="Bookman Old Style"/>
              </a:rPr>
              <a:t> </a:t>
            </a:r>
            <a:r>
              <a:rPr sz="2650" b="0" spc="-1240" dirty="0">
                <a:latin typeface="Bookman Old Style"/>
                <a:cs typeface="Bookman Old Style"/>
              </a:rPr>
              <a:t>—</a:t>
            </a:r>
            <a:endParaRPr sz="2650">
              <a:latin typeface="Bookman Old Style"/>
              <a:cs typeface="Bookman Old Style"/>
            </a:endParaRPr>
          </a:p>
          <a:p>
            <a:pPr>
              <a:lnSpc>
                <a:spcPct val="100000"/>
              </a:lnSpc>
              <a:spcBef>
                <a:spcPts val="5"/>
              </a:spcBef>
            </a:pPr>
            <a:endParaRPr sz="3100">
              <a:latin typeface="Bookman Old Style"/>
              <a:cs typeface="Bookman Old Style"/>
            </a:endParaRPr>
          </a:p>
          <a:p>
            <a:pPr marL="418465" marR="5080" indent="-264795" algn="just">
              <a:lnSpc>
                <a:spcPct val="106100"/>
              </a:lnSpc>
            </a:pPr>
            <a:r>
              <a:rPr sz="2100" b="0" spc="-215" smtClean="0">
                <a:solidFill>
                  <a:srgbClr val="FF8334"/>
                </a:solidFill>
                <a:latin typeface="Bookman Old Style"/>
                <a:cs typeface="Bookman Old Style"/>
              </a:rPr>
              <a:t>'</a:t>
            </a:r>
            <a:r>
              <a:rPr sz="2100" b="0" spc="155" smtClean="0">
                <a:solidFill>
                  <a:srgbClr val="F40301"/>
                </a:solidFill>
                <a:latin typeface="Bookman Old Style"/>
                <a:cs typeface="Bookman Old Style"/>
              </a:rPr>
              <a:t>printf</a:t>
            </a:r>
            <a:r>
              <a:rPr sz="2100" b="0" spc="155" dirty="0">
                <a:solidFill>
                  <a:srgbClr val="F40301"/>
                </a:solidFill>
                <a:latin typeface="Bookman Old Style"/>
                <a:cs typeface="Bookman Old Style"/>
              </a:rPr>
              <a:t>( </a:t>
            </a:r>
            <a:r>
              <a:rPr sz="2100" b="0" spc="110" dirty="0">
                <a:solidFill>
                  <a:srgbClr val="EB0F0F"/>
                </a:solidFill>
                <a:latin typeface="Bookman Old Style"/>
                <a:cs typeface="Bookman Old Style"/>
              </a:rPr>
              <a:t>) </a:t>
            </a:r>
            <a:r>
              <a:rPr sz="2100" b="0" spc="-930" dirty="0">
                <a:solidFill>
                  <a:srgbClr val="89312F"/>
                </a:solidFill>
                <a:latin typeface="Bookman Old Style"/>
                <a:cs typeface="Bookman Old Style"/>
              </a:rPr>
              <a:t>—</a:t>
            </a:r>
            <a:r>
              <a:rPr sz="2100" b="0" spc="865" dirty="0">
                <a:solidFill>
                  <a:srgbClr val="89312F"/>
                </a:solidFill>
                <a:latin typeface="Bookman Old Style"/>
                <a:cs typeface="Bookman Old Style"/>
              </a:rPr>
              <a:t> </a:t>
            </a:r>
            <a:r>
              <a:rPr sz="2100" b="0" spc="-25" dirty="0">
                <a:latin typeface="Bookman Old Style"/>
                <a:cs typeface="Bookman Old Style"/>
              </a:rPr>
              <a:t>This </a:t>
            </a:r>
            <a:r>
              <a:rPr sz="2100" b="0" spc="-45" dirty="0">
                <a:latin typeface="Bookman Old Style"/>
                <a:cs typeface="Bookman Old Style"/>
              </a:rPr>
              <a:t>function </a:t>
            </a:r>
            <a:r>
              <a:rPr sz="2100" b="0" spc="-60" dirty="0">
                <a:latin typeface="Bookman Old Style"/>
                <a:cs typeface="Bookman Old Style"/>
              </a:rPr>
              <a:t>is </a:t>
            </a:r>
            <a:r>
              <a:rPr sz="2100" b="0" spc="-75" dirty="0">
                <a:latin typeface="Bookman Old Style"/>
                <a:cs typeface="Bookman Old Style"/>
              </a:rPr>
              <a:t>used </a:t>
            </a:r>
            <a:r>
              <a:rPr sz="2100" b="0" spc="-40" dirty="0">
                <a:latin typeface="Bookman Old Style"/>
                <a:cs typeface="Bookman Old Style"/>
              </a:rPr>
              <a:t>to </a:t>
            </a:r>
            <a:r>
              <a:rPr sz="2100" b="0" spc="-10" dirty="0">
                <a:latin typeface="Bookman Old Style"/>
                <a:cs typeface="Bookman Old Style"/>
              </a:rPr>
              <a:t>print </a:t>
            </a:r>
            <a:r>
              <a:rPr sz="2100" b="0" spc="-25" dirty="0">
                <a:latin typeface="Bookman Old Style"/>
                <a:cs typeface="Bookman Old Style"/>
              </a:rPr>
              <a:t>both  </a:t>
            </a:r>
            <a:r>
              <a:rPr sz="2100" b="0" spc="-20" dirty="0">
                <a:latin typeface="Bookman Old Style"/>
                <a:cs typeface="Bookman Old Style"/>
              </a:rPr>
              <a:t>values </a:t>
            </a:r>
            <a:r>
              <a:rPr sz="2100" b="0" spc="-65" dirty="0">
                <a:latin typeface="Bookman Old Style"/>
                <a:cs typeface="Bookman Old Style"/>
              </a:rPr>
              <a:t>of </a:t>
            </a:r>
            <a:r>
              <a:rPr sz="2100" b="0" dirty="0">
                <a:latin typeface="Bookman Old Style"/>
                <a:cs typeface="Bookman Old Style"/>
              </a:rPr>
              <a:t>variables </a:t>
            </a:r>
            <a:r>
              <a:rPr sz="2100" b="0" spc="-55" dirty="0">
                <a:latin typeface="Bookman Old Style"/>
                <a:cs typeface="Bookman Old Style"/>
              </a:rPr>
              <a:t>and </a:t>
            </a:r>
            <a:r>
              <a:rPr sz="2100" b="0" spc="-35" dirty="0">
                <a:latin typeface="Bookman Old Style"/>
                <a:cs typeface="Bookman Old Style"/>
              </a:rPr>
              <a:t>messages. </a:t>
            </a:r>
            <a:r>
              <a:rPr sz="2100" b="0" spc="-25" dirty="0">
                <a:latin typeface="Bookman Old Style"/>
                <a:cs typeface="Bookman Old Style"/>
              </a:rPr>
              <a:t>It </a:t>
            </a:r>
            <a:r>
              <a:rPr sz="2100" b="0" spc="-85" dirty="0">
                <a:latin typeface="Bookman Old Style"/>
                <a:cs typeface="Bookman Old Style"/>
              </a:rPr>
              <a:t>can </a:t>
            </a:r>
            <a:r>
              <a:rPr sz="2100" b="0" spc="-45" dirty="0">
                <a:latin typeface="Bookman Old Style"/>
                <a:cs typeface="Bookman Old Style"/>
              </a:rPr>
              <a:t>also </a:t>
            </a:r>
            <a:r>
              <a:rPr sz="2100" b="0" spc="-25" dirty="0">
                <a:latin typeface="Bookman Old Style"/>
                <a:cs typeface="Bookman Old Style"/>
              </a:rPr>
              <a:t>display </a:t>
            </a:r>
            <a:r>
              <a:rPr sz="2100" b="0" spc="-35" dirty="0">
                <a:latin typeface="Bookman Old Style"/>
                <a:cs typeface="Bookman Old Style"/>
              </a:rPr>
              <a:t>the  </a:t>
            </a:r>
            <a:r>
              <a:rPr sz="2100" b="0" spc="-40" dirty="0">
                <a:latin typeface="Bookman Old Style"/>
                <a:cs typeface="Bookman Old Style"/>
              </a:rPr>
              <a:t>character </a:t>
            </a:r>
            <a:r>
              <a:rPr sz="2100" b="0" spc="-30" dirty="0">
                <a:latin typeface="Bookman Old Style"/>
                <a:cs typeface="Bookman Old Style"/>
              </a:rPr>
              <a:t>strings. </a:t>
            </a:r>
            <a:r>
              <a:rPr sz="2100" b="0" dirty="0">
                <a:latin typeface="Bookman Old Style"/>
                <a:cs typeface="Bookman Old Style"/>
              </a:rPr>
              <a:t>The general </a:t>
            </a:r>
            <a:r>
              <a:rPr sz="2100" b="0" spc="-30" dirty="0">
                <a:latin typeface="Bookman Old Style"/>
                <a:cs typeface="Bookman Old Style"/>
              </a:rPr>
              <a:t>syntax</a:t>
            </a:r>
            <a:r>
              <a:rPr sz="2100" b="0" spc="35" dirty="0">
                <a:latin typeface="Bookman Old Style"/>
                <a:cs typeface="Bookman Old Style"/>
              </a:rPr>
              <a:t> </a:t>
            </a:r>
            <a:r>
              <a:rPr sz="2100" b="0" spc="-20" dirty="0">
                <a:latin typeface="Bookman Old Style"/>
                <a:cs typeface="Bookman Old Style"/>
              </a:rPr>
              <a:t>is</a:t>
            </a:r>
            <a:endParaRPr sz="2100">
              <a:latin typeface="Bookman Old Style"/>
              <a:cs typeface="Bookman Old Style"/>
            </a:endParaRPr>
          </a:p>
          <a:p>
            <a:pPr marL="1070610">
              <a:lnSpc>
                <a:spcPct val="100000"/>
              </a:lnSpc>
              <a:spcBef>
                <a:spcPts val="505"/>
              </a:spcBef>
            </a:pPr>
            <a:r>
              <a:rPr sz="2250" spc="60" dirty="0">
                <a:latin typeface="Times New Roman"/>
                <a:cs typeface="Times New Roman"/>
              </a:rPr>
              <a:t>printf(”Hello</a:t>
            </a:r>
            <a:r>
              <a:rPr sz="2250" spc="305" dirty="0">
                <a:latin typeface="Times New Roman"/>
                <a:cs typeface="Times New Roman"/>
              </a:rPr>
              <a:t> </a:t>
            </a:r>
            <a:r>
              <a:rPr sz="2250" spc="15" dirty="0">
                <a:latin typeface="Times New Roman"/>
                <a:cs typeface="Times New Roman"/>
              </a:rPr>
              <a:t>world”);</a:t>
            </a:r>
            <a:endParaRPr sz="2250">
              <a:latin typeface="Times New Roman"/>
              <a:cs typeface="Times New Roman"/>
            </a:endParaRPr>
          </a:p>
          <a:p>
            <a:pPr marL="1217930">
              <a:lnSpc>
                <a:spcPts val="2665"/>
              </a:lnSpc>
              <a:spcBef>
                <a:spcPts val="480"/>
              </a:spcBef>
              <a:tabLst>
                <a:tab pos="2291080" algn="l"/>
                <a:tab pos="3016885" algn="l"/>
                <a:tab pos="3388360" algn="l"/>
                <a:tab pos="3979545" algn="l"/>
                <a:tab pos="5252085" algn="l"/>
                <a:tab pos="6639559" algn="l"/>
              </a:tabLst>
            </a:pPr>
            <a:r>
              <a:rPr sz="2250" spc="60" dirty="0">
                <a:latin typeface="Times New Roman"/>
                <a:cs typeface="Times New Roman"/>
              </a:rPr>
              <a:t>printf(”	</a:t>
            </a:r>
            <a:r>
              <a:rPr sz="2250" spc="120" dirty="0">
                <a:latin typeface="Times New Roman"/>
                <a:cs typeface="Times New Roman"/>
              </a:rPr>
              <a:t>Sum	</a:t>
            </a:r>
            <a:r>
              <a:rPr sz="2250" spc="-95" dirty="0">
                <a:latin typeface="Times New Roman"/>
                <a:cs typeface="Times New Roman"/>
              </a:rPr>
              <a:t>of	</a:t>
            </a:r>
            <a:r>
              <a:rPr sz="2250" spc="40" dirty="0">
                <a:latin typeface="Times New Roman"/>
                <a:cs typeface="Times New Roman"/>
              </a:rPr>
              <a:t>two	</a:t>
            </a:r>
            <a:r>
              <a:rPr sz="2250" spc="145" dirty="0">
                <a:latin typeface="Times New Roman"/>
                <a:cs typeface="Times New Roman"/>
              </a:rPr>
              <a:t>numbers</a:t>
            </a:r>
            <a:r>
              <a:rPr sz="2250" spc="145">
                <a:latin typeface="Times New Roman"/>
                <a:cs typeface="Times New Roman"/>
              </a:rPr>
              <a:t>	</a:t>
            </a:r>
            <a:r>
              <a:rPr sz="2250" spc="95" smtClean="0">
                <a:latin typeface="Times New Roman"/>
                <a:cs typeface="Times New Roman"/>
              </a:rPr>
              <a:t>is</a:t>
            </a:r>
            <a:r>
              <a:rPr sz="2250" spc="-110" smtClean="0">
                <a:latin typeface="Times New Roman"/>
                <a:cs typeface="Times New Roman"/>
              </a:rPr>
              <a:t>”</a:t>
            </a:r>
            <a:r>
              <a:rPr lang="en-US" sz="2250" spc="-110" dirty="0" smtClean="0">
                <a:latin typeface="Times New Roman"/>
                <a:cs typeface="Times New Roman"/>
              </a:rPr>
              <a:t>, %d</a:t>
            </a:r>
            <a:r>
              <a:rPr sz="2250" spc="-110" smtClean="0">
                <a:latin typeface="Times New Roman"/>
                <a:cs typeface="Times New Roman"/>
              </a:rPr>
              <a:t>,</a:t>
            </a:r>
            <a:r>
              <a:rPr lang="en-US" sz="2250" spc="-110" dirty="0" smtClean="0">
                <a:latin typeface="Times New Roman"/>
                <a:cs typeface="Times New Roman"/>
              </a:rPr>
              <a:t> </a:t>
            </a:r>
            <a:r>
              <a:rPr sz="2250" spc="-110" smtClean="0">
                <a:latin typeface="Times New Roman"/>
                <a:cs typeface="Times New Roman"/>
              </a:rPr>
              <a:t>a</a:t>
            </a:r>
            <a:r>
              <a:rPr sz="2250" spc="-110" dirty="0">
                <a:latin typeface="Times New Roman"/>
                <a:cs typeface="Times New Roman"/>
              </a:rPr>
              <a:t>);	</a:t>
            </a:r>
            <a:r>
              <a:rPr sz="2250" spc="-45">
                <a:latin typeface="Times New Roman"/>
                <a:cs typeface="Times New Roman"/>
              </a:rPr>
              <a:t>printf</a:t>
            </a:r>
            <a:r>
              <a:rPr sz="2250" spc="-45" smtClean="0">
                <a:latin typeface="Times New Roman"/>
                <a:cs typeface="Times New Roman"/>
              </a:rPr>
              <a:t>(”</a:t>
            </a:r>
            <a:r>
              <a:rPr lang="en-US" sz="2250" spc="-45" dirty="0" smtClean="0">
                <a:latin typeface="Times New Roman"/>
                <a:cs typeface="Times New Roman"/>
              </a:rPr>
              <a:t>%</a:t>
            </a:r>
            <a:r>
              <a:rPr sz="2250" spc="-45" smtClean="0">
                <a:latin typeface="Times New Roman"/>
                <a:cs typeface="Times New Roman"/>
              </a:rPr>
              <a:t>f</a:t>
            </a:r>
            <a:r>
              <a:rPr sz="2250" spc="-45" dirty="0">
                <a:latin typeface="Times New Roman"/>
                <a:cs typeface="Times New Roman"/>
              </a:rPr>
              <a:t>,</a:t>
            </a:r>
            <a:endParaRPr sz="2250">
              <a:latin typeface="Times New Roman"/>
              <a:cs typeface="Times New Roman"/>
            </a:endParaRPr>
          </a:p>
          <a:p>
            <a:pPr marL="1009015">
              <a:lnSpc>
                <a:spcPts val="2665"/>
              </a:lnSpc>
            </a:pPr>
            <a:r>
              <a:rPr lang="en-US" sz="2250" spc="-60" dirty="0" smtClean="0">
                <a:latin typeface="Times New Roman"/>
                <a:cs typeface="Times New Roman"/>
              </a:rPr>
              <a:t>%</a:t>
            </a:r>
            <a:r>
              <a:rPr sz="2250" spc="-60" smtClean="0">
                <a:latin typeface="Times New Roman"/>
                <a:cs typeface="Times New Roman"/>
              </a:rPr>
              <a:t>d</a:t>
            </a:r>
            <a:r>
              <a:rPr sz="2250" spc="-60" dirty="0">
                <a:latin typeface="Times New Roman"/>
                <a:cs typeface="Times New Roman"/>
              </a:rPr>
              <a:t>”,m,a);</a:t>
            </a:r>
            <a:endParaRPr sz="2250">
              <a:latin typeface="Times New Roman"/>
              <a:cs typeface="Times New Roman"/>
            </a:endParaRPr>
          </a:p>
        </p:txBody>
      </p:sp>
      <p:sp>
        <p:nvSpPr>
          <p:cNvPr id="5" name="TextBox 4"/>
          <p:cNvSpPr txBox="1"/>
          <p:nvPr/>
        </p:nvSpPr>
        <p:spPr>
          <a:xfrm>
            <a:off x="1003300" y="806450"/>
            <a:ext cx="8077200" cy="630942"/>
          </a:xfrm>
          <a:prstGeom prst="rect">
            <a:avLst/>
          </a:prstGeom>
          <a:noFill/>
        </p:spPr>
        <p:txBody>
          <a:bodyPr wrap="square" rtlCol="0">
            <a:spAutoFit/>
          </a:bodyPr>
          <a:lstStyle/>
          <a:p>
            <a:r>
              <a:rPr lang="en-US" sz="3500" dirty="0" smtClean="0">
                <a:solidFill>
                  <a:srgbClr val="00B0F0"/>
                </a:solidFill>
              </a:rPr>
              <a:t>OUTPUT STATEMENT OF C</a:t>
            </a:r>
            <a:endParaRPr lang="en-US" sz="3500" dirty="0">
              <a:solidFill>
                <a:srgbClr val="00B0F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7100" y="1263650"/>
            <a:ext cx="7573009" cy="1376045"/>
          </a:xfrm>
          <a:prstGeom prst="rect">
            <a:avLst/>
          </a:prstGeom>
        </p:spPr>
        <p:txBody>
          <a:bodyPr vert="horz" wrap="square" lIns="0" tIns="34290" rIns="0" bIns="0" rtlCol="0">
            <a:spAutoFit/>
          </a:bodyPr>
          <a:lstStyle/>
          <a:p>
            <a:pPr marL="15875" marR="5080" indent="-3810">
              <a:lnSpc>
                <a:spcPts val="2630"/>
              </a:lnSpc>
              <a:spcBef>
                <a:spcPts val="270"/>
              </a:spcBef>
              <a:tabLst>
                <a:tab pos="516255" algn="l"/>
              </a:tabLst>
            </a:pPr>
            <a:r>
              <a:rPr sz="2250" spc="215" smtClean="0">
                <a:solidFill>
                  <a:srgbClr val="F40103"/>
                </a:solidFill>
              </a:rPr>
              <a:t>putc</a:t>
            </a:r>
            <a:r>
              <a:rPr sz="2250" spc="215" dirty="0">
                <a:solidFill>
                  <a:srgbClr val="F40103"/>
                </a:solidFill>
              </a:rPr>
              <a:t>() </a:t>
            </a:r>
            <a:r>
              <a:rPr sz="2250" spc="145" dirty="0">
                <a:solidFill>
                  <a:srgbClr val="000000"/>
                </a:solidFill>
              </a:rPr>
              <a:t>takes </a:t>
            </a:r>
            <a:r>
              <a:rPr sz="2250" spc="160" dirty="0">
                <a:solidFill>
                  <a:srgbClr val="000000"/>
                </a:solidFill>
              </a:rPr>
              <a:t>a </a:t>
            </a:r>
            <a:r>
              <a:rPr sz="2250" spc="125" dirty="0">
                <a:solidFill>
                  <a:srgbClr val="000000"/>
                </a:solidFill>
              </a:rPr>
              <a:t>character </a:t>
            </a:r>
            <a:r>
              <a:rPr sz="2250" spc="155" dirty="0">
                <a:solidFill>
                  <a:srgbClr val="000000"/>
                </a:solidFill>
              </a:rPr>
              <a:t>argument, </a:t>
            </a:r>
            <a:r>
              <a:rPr sz="2250" spc="170" dirty="0">
                <a:solidFill>
                  <a:srgbClr val="000000"/>
                </a:solidFill>
              </a:rPr>
              <a:t>and </a:t>
            </a:r>
            <a:r>
              <a:rPr sz="2250" spc="140" dirty="0">
                <a:solidFill>
                  <a:srgbClr val="000000"/>
                </a:solidFill>
              </a:rPr>
              <a:t>outputs </a:t>
            </a:r>
            <a:r>
              <a:rPr sz="2250" spc="90" dirty="0">
                <a:solidFill>
                  <a:srgbClr val="000000"/>
                </a:solidFill>
              </a:rPr>
              <a:t>it </a:t>
            </a:r>
            <a:r>
              <a:rPr sz="2250" spc="45" dirty="0">
                <a:solidFill>
                  <a:srgbClr val="000000"/>
                </a:solidFill>
              </a:rPr>
              <a:t>to  </a:t>
            </a:r>
            <a:r>
              <a:rPr sz="2250" spc="50" dirty="0">
                <a:solidFill>
                  <a:srgbClr val="000000"/>
                </a:solidFill>
              </a:rPr>
              <a:t>the	specified </a:t>
            </a:r>
            <a:r>
              <a:rPr sz="2250" spc="114" dirty="0">
                <a:solidFill>
                  <a:srgbClr val="000000"/>
                </a:solidFill>
              </a:rPr>
              <a:t>FILE. </a:t>
            </a:r>
            <a:r>
              <a:rPr sz="2250" spc="200" dirty="0">
                <a:solidFill>
                  <a:srgbClr val="000000"/>
                </a:solidFill>
              </a:rPr>
              <a:t>fputc() </a:t>
            </a:r>
            <a:r>
              <a:rPr sz="2250" spc="70" dirty="0">
                <a:solidFill>
                  <a:srgbClr val="000000"/>
                </a:solidFill>
              </a:rPr>
              <a:t>does </a:t>
            </a:r>
            <a:r>
              <a:rPr sz="2250" spc="80" dirty="0">
                <a:solidFill>
                  <a:srgbClr val="000000"/>
                </a:solidFill>
              </a:rPr>
              <a:t>exactly the </a:t>
            </a:r>
            <a:r>
              <a:rPr sz="2250" spc="125" dirty="0">
                <a:solidFill>
                  <a:srgbClr val="000000"/>
                </a:solidFill>
              </a:rPr>
              <a:t>same </a:t>
            </a:r>
            <a:r>
              <a:rPr sz="2250" spc="105" dirty="0">
                <a:solidFill>
                  <a:srgbClr val="000000"/>
                </a:solidFill>
              </a:rPr>
              <a:t>thing,  </a:t>
            </a:r>
            <a:r>
              <a:rPr sz="2250" spc="140" dirty="0">
                <a:solidFill>
                  <a:srgbClr val="000000"/>
                </a:solidFill>
              </a:rPr>
              <a:t>and </a:t>
            </a:r>
            <a:r>
              <a:rPr sz="2250" spc="85" dirty="0">
                <a:solidFill>
                  <a:srgbClr val="000000"/>
                </a:solidFill>
              </a:rPr>
              <a:t>differs </a:t>
            </a:r>
            <a:r>
              <a:rPr sz="2250" spc="55" dirty="0">
                <a:solidFill>
                  <a:srgbClr val="000000"/>
                </a:solidFill>
              </a:rPr>
              <a:t>from </a:t>
            </a:r>
            <a:r>
              <a:rPr sz="2250" spc="200" dirty="0">
                <a:solidFill>
                  <a:srgbClr val="000000"/>
                </a:solidFill>
              </a:rPr>
              <a:t>putc() </a:t>
            </a:r>
            <a:r>
              <a:rPr sz="2250" spc="190" dirty="0">
                <a:solidFill>
                  <a:srgbClr val="000000"/>
                </a:solidFill>
              </a:rPr>
              <a:t>in </a:t>
            </a:r>
            <a:r>
              <a:rPr sz="2250" spc="145" dirty="0">
                <a:solidFill>
                  <a:srgbClr val="000000"/>
                </a:solidFill>
              </a:rPr>
              <a:t>implementation </a:t>
            </a:r>
            <a:r>
              <a:rPr sz="2250" spc="65" dirty="0">
                <a:solidFill>
                  <a:srgbClr val="000000"/>
                </a:solidFill>
              </a:rPr>
              <a:t>only. </a:t>
            </a:r>
            <a:r>
              <a:rPr sz="2250" spc="75" dirty="0">
                <a:solidFill>
                  <a:srgbClr val="000000"/>
                </a:solidFill>
              </a:rPr>
              <a:t>Most  </a:t>
            </a:r>
            <a:r>
              <a:rPr sz="2250" spc="50" dirty="0">
                <a:solidFill>
                  <a:srgbClr val="000000"/>
                </a:solidFill>
              </a:rPr>
              <a:t>people </a:t>
            </a:r>
            <a:r>
              <a:rPr sz="2250" spc="110" dirty="0">
                <a:solidFill>
                  <a:srgbClr val="000000"/>
                </a:solidFill>
              </a:rPr>
              <a:t>use</a:t>
            </a:r>
            <a:r>
              <a:rPr sz="2250" spc="380" dirty="0">
                <a:solidFill>
                  <a:srgbClr val="000000"/>
                </a:solidFill>
              </a:rPr>
              <a:t> </a:t>
            </a:r>
            <a:r>
              <a:rPr sz="2250" spc="195" dirty="0">
                <a:solidFill>
                  <a:srgbClr val="000000"/>
                </a:solidFill>
              </a:rPr>
              <a:t>fputc().</a:t>
            </a:r>
            <a:endParaRPr sz="2250"/>
          </a:p>
        </p:txBody>
      </p:sp>
      <p:sp>
        <p:nvSpPr>
          <p:cNvPr id="3" name="object 3"/>
          <p:cNvSpPr txBox="1"/>
          <p:nvPr/>
        </p:nvSpPr>
        <p:spPr>
          <a:xfrm>
            <a:off x="927100" y="2787650"/>
            <a:ext cx="2098675" cy="1869999"/>
          </a:xfrm>
          <a:prstGeom prst="rect">
            <a:avLst/>
          </a:prstGeom>
        </p:spPr>
        <p:txBody>
          <a:bodyPr vert="horz" wrap="square" lIns="0" tIns="115570" rIns="0" bIns="0" rtlCol="0">
            <a:spAutoFit/>
          </a:bodyPr>
          <a:lstStyle/>
          <a:p>
            <a:pPr marL="349885">
              <a:lnSpc>
                <a:spcPct val="100000"/>
              </a:lnSpc>
              <a:spcBef>
                <a:spcPts val="910"/>
              </a:spcBef>
            </a:pPr>
            <a:r>
              <a:rPr sz="2250" spc="100" dirty="0">
                <a:solidFill>
                  <a:srgbClr val="E80508"/>
                </a:solidFill>
                <a:latin typeface="Times New Roman"/>
                <a:cs typeface="Times New Roman"/>
              </a:rPr>
              <a:t>Example</a:t>
            </a:r>
            <a:endParaRPr sz="2250">
              <a:latin typeface="Times New Roman"/>
              <a:cs typeface="Times New Roman"/>
            </a:endParaRPr>
          </a:p>
          <a:p>
            <a:pPr marL="18415" marR="5080" indent="-6350">
              <a:lnSpc>
                <a:spcPct val="127299"/>
              </a:lnSpc>
              <a:spcBef>
                <a:spcPts val="30"/>
              </a:spcBef>
            </a:pPr>
            <a:r>
              <a:rPr sz="1800" b="0" spc="-505" dirty="0">
                <a:solidFill>
                  <a:srgbClr val="6B7787"/>
                </a:solidFill>
                <a:latin typeface="Bookman Old Style"/>
                <a:cs typeface="Bookman Old Style"/>
              </a:rPr>
              <a:t>// </a:t>
            </a:r>
            <a:r>
              <a:rPr sz="1800" b="0" spc="-80" dirty="0">
                <a:solidFill>
                  <a:srgbClr val="313F62"/>
                </a:solidFill>
                <a:latin typeface="Bookman Old Style"/>
                <a:cs typeface="Bookman Old Style"/>
              </a:rPr>
              <a:t>print </a:t>
            </a:r>
            <a:r>
              <a:rPr sz="1800" b="0" spc="-65" dirty="0">
                <a:solidFill>
                  <a:srgbClr val="0E1A3B"/>
                </a:solidFill>
                <a:latin typeface="Bookman Old Style"/>
                <a:cs typeface="Bookman Old Style"/>
              </a:rPr>
              <a:t>the </a:t>
            </a:r>
            <a:r>
              <a:rPr sz="1800" b="0" spc="-100" dirty="0">
                <a:solidFill>
                  <a:srgbClr val="0A1D48"/>
                </a:solidFill>
                <a:latin typeface="Bookman Old Style"/>
                <a:cs typeface="Bookman Old Style"/>
              </a:rPr>
              <a:t>alphabet  </a:t>
            </a:r>
            <a:r>
              <a:rPr sz="1800" b="0" spc="-85" dirty="0">
                <a:solidFill>
                  <a:srgbClr val="707C9C"/>
                </a:solidFill>
                <a:latin typeface="Bookman Old Style"/>
                <a:cs typeface="Bookman Old Style"/>
              </a:rPr>
              <a:t>#include </a:t>
            </a:r>
            <a:r>
              <a:rPr sz="1800" b="0" spc="-85" dirty="0">
                <a:solidFill>
                  <a:srgbClr val="647597"/>
                </a:solidFill>
                <a:latin typeface="Bookman Old Style"/>
                <a:cs typeface="Bookman Old Style"/>
              </a:rPr>
              <a:t>&lt;stdio</a:t>
            </a:r>
            <a:r>
              <a:rPr sz="1800" b="0" spc="-85">
                <a:solidFill>
                  <a:srgbClr val="647597"/>
                </a:solidFill>
                <a:latin typeface="Bookman Old Style"/>
                <a:cs typeface="Bookman Old Style"/>
              </a:rPr>
              <a:t>. </a:t>
            </a:r>
            <a:r>
              <a:rPr lang="en-US" sz="1800" b="0" spc="-25" dirty="0" smtClean="0">
                <a:solidFill>
                  <a:srgbClr val="74839C"/>
                </a:solidFill>
                <a:latin typeface="Bookman Old Style"/>
                <a:cs typeface="Bookman Old Style"/>
              </a:rPr>
              <a:t>H&gt;</a:t>
            </a:r>
            <a:r>
              <a:rPr sz="1800" b="0" spc="-25" smtClean="0">
                <a:solidFill>
                  <a:srgbClr val="74839C"/>
                </a:solidFill>
                <a:latin typeface="Bookman Old Style"/>
                <a:cs typeface="Bookman Old Style"/>
              </a:rPr>
              <a:t>  </a:t>
            </a:r>
            <a:r>
              <a:rPr sz="1800" b="0" spc="-75" dirty="0">
                <a:solidFill>
                  <a:srgbClr val="364D7E"/>
                </a:solidFill>
                <a:latin typeface="Bookman Old Style"/>
                <a:cs typeface="Bookman Old Style"/>
              </a:rPr>
              <a:t>int</a:t>
            </a:r>
            <a:r>
              <a:rPr sz="1800" b="0" spc="75" dirty="0">
                <a:solidFill>
                  <a:srgbClr val="364D7E"/>
                </a:solidFill>
                <a:latin typeface="Bookman Old Style"/>
                <a:cs typeface="Bookman Old Style"/>
              </a:rPr>
              <a:t> </a:t>
            </a:r>
            <a:r>
              <a:rPr sz="1800" b="0" spc="-75">
                <a:solidFill>
                  <a:srgbClr val="3F4D77"/>
                </a:solidFill>
                <a:latin typeface="Bookman Old Style"/>
                <a:cs typeface="Bookman Old Style"/>
              </a:rPr>
              <a:t>main(void</a:t>
            </a:r>
            <a:r>
              <a:rPr sz="1800" b="0" spc="-75" smtClean="0">
                <a:solidFill>
                  <a:srgbClr val="3F4D77"/>
                </a:solidFill>
                <a:latin typeface="Bookman Old Style"/>
                <a:cs typeface="Bookman Old Style"/>
              </a:rPr>
              <a:t>)</a:t>
            </a:r>
            <a:endParaRPr lang="en-US" sz="1800" b="0" spc="-75" dirty="0" smtClean="0">
              <a:solidFill>
                <a:srgbClr val="3F4D77"/>
              </a:solidFill>
              <a:latin typeface="Bookman Old Style"/>
              <a:cs typeface="Bookman Old Style"/>
            </a:endParaRPr>
          </a:p>
          <a:p>
            <a:pPr marL="18415" marR="5080" indent="-6350">
              <a:lnSpc>
                <a:spcPct val="127299"/>
              </a:lnSpc>
              <a:spcBef>
                <a:spcPts val="30"/>
              </a:spcBef>
            </a:pPr>
            <a:r>
              <a:rPr lang="en-US" spc="-75" dirty="0" smtClean="0">
                <a:solidFill>
                  <a:srgbClr val="3F4D77"/>
                </a:solidFill>
                <a:latin typeface="Bookman Old Style"/>
                <a:cs typeface="Bookman Old Style"/>
              </a:rPr>
              <a:t>{</a:t>
            </a:r>
            <a:endParaRPr sz="1800">
              <a:latin typeface="Bookman Old Style"/>
              <a:cs typeface="Bookman Old Style"/>
            </a:endParaRPr>
          </a:p>
        </p:txBody>
      </p:sp>
      <p:sp>
        <p:nvSpPr>
          <p:cNvPr id="4" name="object 4"/>
          <p:cNvSpPr txBox="1"/>
          <p:nvPr/>
        </p:nvSpPr>
        <p:spPr>
          <a:xfrm>
            <a:off x="850900" y="4692650"/>
            <a:ext cx="6030595" cy="2504468"/>
          </a:xfrm>
          <a:prstGeom prst="rect">
            <a:avLst/>
          </a:prstGeom>
        </p:spPr>
        <p:txBody>
          <a:bodyPr vert="horz" wrap="square" lIns="0" tIns="92710" rIns="0" bIns="0" rtlCol="0">
            <a:spAutoFit/>
          </a:bodyPr>
          <a:lstStyle/>
          <a:p>
            <a:pPr marL="79375">
              <a:lnSpc>
                <a:spcPct val="100000"/>
              </a:lnSpc>
              <a:spcBef>
                <a:spcPts val="730"/>
              </a:spcBef>
            </a:pPr>
            <a:r>
              <a:rPr sz="1800" b="0" spc="-125" dirty="0">
                <a:solidFill>
                  <a:srgbClr val="132148"/>
                </a:solidFill>
                <a:latin typeface="Bookman Old Style"/>
                <a:cs typeface="Bookman Old Style"/>
              </a:rPr>
              <a:t>char</a:t>
            </a:r>
            <a:r>
              <a:rPr sz="1800" b="0" spc="70" dirty="0">
                <a:solidFill>
                  <a:srgbClr val="132148"/>
                </a:solidFill>
                <a:latin typeface="Bookman Old Style"/>
                <a:cs typeface="Bookman Old Style"/>
              </a:rPr>
              <a:t> </a:t>
            </a:r>
            <a:r>
              <a:rPr sz="1800" b="0" spc="-55" dirty="0">
                <a:solidFill>
                  <a:srgbClr val="33497C"/>
                </a:solidFill>
                <a:latin typeface="Bookman Old Style"/>
                <a:cs typeface="Bookman Old Style"/>
              </a:rPr>
              <a:t>i;</a:t>
            </a:r>
            <a:endParaRPr sz="1800">
              <a:latin typeface="Bookman Old Style"/>
              <a:cs typeface="Bookman Old Style"/>
            </a:endParaRPr>
          </a:p>
          <a:p>
            <a:pPr marL="12700">
              <a:lnSpc>
                <a:spcPct val="100000"/>
              </a:lnSpc>
              <a:spcBef>
                <a:spcPts val="630"/>
              </a:spcBef>
            </a:pPr>
            <a:r>
              <a:rPr sz="1800" b="0" spc="-25" dirty="0">
                <a:solidFill>
                  <a:srgbClr val="0F2152"/>
                </a:solidFill>
                <a:latin typeface="Bookman Old Style"/>
                <a:cs typeface="Bookman Old Style"/>
              </a:rPr>
              <a:t>for(i </a:t>
            </a:r>
            <a:r>
              <a:rPr sz="1800" b="0" spc="70">
                <a:solidFill>
                  <a:srgbClr val="69799E"/>
                </a:solidFill>
                <a:latin typeface="Bookman Old Style"/>
                <a:cs typeface="Bookman Old Style"/>
              </a:rPr>
              <a:t>=</a:t>
            </a:r>
            <a:r>
              <a:rPr sz="1800" b="0" spc="-434">
                <a:solidFill>
                  <a:srgbClr val="69799E"/>
                </a:solidFill>
                <a:latin typeface="Bookman Old Style"/>
                <a:cs typeface="Bookman Old Style"/>
              </a:rPr>
              <a:t> </a:t>
            </a:r>
            <a:r>
              <a:rPr sz="1800" b="0" spc="-105" smtClean="0">
                <a:solidFill>
                  <a:srgbClr val="0A1F49"/>
                </a:solidFill>
                <a:latin typeface="Bookman Old Style"/>
                <a:cs typeface="Bookman Old Style"/>
              </a:rPr>
              <a:t>’A</a:t>
            </a:r>
            <a:r>
              <a:rPr lang="en-US" spc="-105" dirty="0" smtClean="0">
                <a:solidFill>
                  <a:srgbClr val="0A1F49"/>
                </a:solidFill>
                <a:latin typeface="Bookman Old Style"/>
                <a:cs typeface="Bookman Old Style"/>
              </a:rPr>
              <a:t>'</a:t>
            </a:r>
            <a:r>
              <a:rPr sz="1800" b="0" spc="-105" smtClean="0">
                <a:solidFill>
                  <a:srgbClr val="0A1F49"/>
                </a:solidFill>
                <a:latin typeface="Bookman Old Style"/>
                <a:cs typeface="Bookman Old Style"/>
              </a:rPr>
              <a:t>, </a:t>
            </a:r>
            <a:r>
              <a:rPr sz="1800" b="0" spc="5" dirty="0">
                <a:solidFill>
                  <a:srgbClr val="384B77"/>
                </a:solidFill>
                <a:latin typeface="Bookman Old Style"/>
                <a:cs typeface="Bookman Old Style"/>
              </a:rPr>
              <a:t>i </a:t>
            </a:r>
            <a:r>
              <a:rPr sz="1800" b="0" spc="20">
                <a:solidFill>
                  <a:srgbClr val="64728C"/>
                </a:solidFill>
                <a:latin typeface="Bookman Old Style"/>
                <a:cs typeface="Bookman Old Style"/>
              </a:rPr>
              <a:t>&lt;= </a:t>
            </a:r>
            <a:r>
              <a:rPr sz="1800" b="0" spc="-145" smtClean="0">
                <a:solidFill>
                  <a:srgbClr val="546085"/>
                </a:solidFill>
                <a:latin typeface="Bookman Old Style"/>
                <a:cs typeface="Bookman Old Style"/>
              </a:rPr>
              <a:t>’Z</a:t>
            </a:r>
            <a:r>
              <a:rPr lang="en-US" sz="1800" b="0" spc="-145" dirty="0" smtClean="0">
                <a:solidFill>
                  <a:srgbClr val="546085"/>
                </a:solidFill>
                <a:latin typeface="Bookman Old Style"/>
                <a:cs typeface="Bookman Old Style"/>
              </a:rPr>
              <a:t>'</a:t>
            </a:r>
            <a:r>
              <a:rPr sz="1800" b="0" spc="-145" smtClean="0">
                <a:solidFill>
                  <a:srgbClr val="546085"/>
                </a:solidFill>
                <a:latin typeface="Bookman Old Style"/>
                <a:cs typeface="Bookman Old Style"/>
              </a:rPr>
              <a:t>, </a:t>
            </a:r>
            <a:r>
              <a:rPr sz="1800" b="0" spc="-20">
                <a:solidFill>
                  <a:srgbClr val="344B77"/>
                </a:solidFill>
                <a:latin typeface="Bookman Old Style"/>
                <a:cs typeface="Bookman Old Style"/>
              </a:rPr>
              <a:t>i</a:t>
            </a:r>
            <a:r>
              <a:rPr sz="1800" b="0" spc="-20" smtClean="0">
                <a:solidFill>
                  <a:srgbClr val="344B77"/>
                </a:solidFill>
                <a:latin typeface="Bookman Old Style"/>
                <a:cs typeface="Bookman Old Style"/>
              </a:rPr>
              <a:t>++)</a:t>
            </a:r>
            <a:endParaRPr lang="en-US" sz="1800" b="0" spc="-20" dirty="0" smtClean="0">
              <a:solidFill>
                <a:srgbClr val="344B77"/>
              </a:solidFill>
              <a:latin typeface="Bookman Old Style"/>
              <a:cs typeface="Bookman Old Style"/>
            </a:endParaRPr>
          </a:p>
          <a:p>
            <a:pPr marL="12700">
              <a:lnSpc>
                <a:spcPct val="100000"/>
              </a:lnSpc>
              <a:spcBef>
                <a:spcPts val="630"/>
              </a:spcBef>
            </a:pPr>
            <a:r>
              <a:rPr lang="en-US" spc="-20" dirty="0" smtClean="0">
                <a:solidFill>
                  <a:srgbClr val="344B77"/>
                </a:solidFill>
                <a:latin typeface="Bookman Old Style"/>
                <a:cs typeface="Bookman Old Style"/>
              </a:rPr>
              <a:t>{</a:t>
            </a:r>
            <a:endParaRPr sz="1800">
              <a:latin typeface="Bookman Old Style"/>
              <a:cs typeface="Bookman Old Style"/>
            </a:endParaRPr>
          </a:p>
          <a:p>
            <a:pPr marL="81915">
              <a:lnSpc>
                <a:spcPct val="100000"/>
              </a:lnSpc>
              <a:spcBef>
                <a:spcPts val="550"/>
              </a:spcBef>
            </a:pPr>
            <a:r>
              <a:rPr sz="1800" b="0" spc="-75" dirty="0">
                <a:solidFill>
                  <a:srgbClr val="2F3F62"/>
                </a:solidFill>
                <a:latin typeface="Bookman Old Style"/>
                <a:cs typeface="Bookman Old Style"/>
              </a:rPr>
              <a:t>putchar(i);</a:t>
            </a:r>
            <a:endParaRPr sz="1800">
              <a:latin typeface="Bookman Old Style"/>
              <a:cs typeface="Bookman Old Style"/>
            </a:endParaRPr>
          </a:p>
          <a:p>
            <a:pPr marL="80645" marR="5080" indent="635">
              <a:lnSpc>
                <a:spcPct val="129099"/>
              </a:lnSpc>
              <a:tabLst>
                <a:tab pos="1143000" algn="l"/>
              </a:tabLst>
            </a:pPr>
            <a:r>
              <a:rPr sz="1800" b="0" spc="-125">
                <a:solidFill>
                  <a:srgbClr val="232323"/>
                </a:solidFill>
                <a:latin typeface="Bookman Old Style"/>
                <a:cs typeface="Bookman Old Style"/>
              </a:rPr>
              <a:t>putchar</a:t>
            </a:r>
            <a:r>
              <a:rPr sz="1800" b="0" spc="-125" smtClean="0">
                <a:solidFill>
                  <a:srgbClr val="232323"/>
                </a:solidFill>
                <a:latin typeface="Bookman Old Style"/>
                <a:cs typeface="Bookman Old Style"/>
              </a:rPr>
              <a:t>(’</a:t>
            </a:r>
            <a:r>
              <a:rPr lang="en-US" sz="1800" b="0" spc="-125" dirty="0" smtClean="0">
                <a:solidFill>
                  <a:srgbClr val="232323"/>
                </a:solidFill>
                <a:latin typeface="Bookman Old Style"/>
                <a:cs typeface="Bookman Old Style"/>
              </a:rPr>
              <a:t>\</a:t>
            </a:r>
            <a:r>
              <a:rPr sz="1800" b="0" spc="-60" smtClean="0">
                <a:solidFill>
                  <a:srgbClr val="232323"/>
                </a:solidFill>
                <a:latin typeface="Bookman Old Style"/>
                <a:cs typeface="Bookman Old Style"/>
              </a:rPr>
              <a:t>n</a:t>
            </a:r>
            <a:r>
              <a:rPr sz="1800" b="0" spc="-60" dirty="0">
                <a:solidFill>
                  <a:srgbClr val="232323"/>
                </a:solidFill>
                <a:latin typeface="Bookman Old Style"/>
                <a:cs typeface="Bookman Old Style"/>
              </a:rPr>
              <a:t>’)</a:t>
            </a:r>
            <a:r>
              <a:rPr sz="1800" b="0" spc="-60" dirty="0">
                <a:solidFill>
                  <a:srgbClr val="161F44"/>
                </a:solidFill>
                <a:latin typeface="Bookman Old Style"/>
                <a:cs typeface="Bookman Old Style"/>
              </a:rPr>
              <a:t>; </a:t>
            </a:r>
            <a:r>
              <a:rPr sz="1800" b="0" spc="-505" dirty="0">
                <a:solidFill>
                  <a:srgbClr val="383838"/>
                </a:solidFill>
                <a:latin typeface="Bookman Old Style"/>
                <a:cs typeface="Bookman Old Style"/>
              </a:rPr>
              <a:t>// </a:t>
            </a:r>
            <a:r>
              <a:rPr sz="1800" b="0" spc="-130" dirty="0">
                <a:solidFill>
                  <a:srgbClr val="2A3F69"/>
                </a:solidFill>
                <a:latin typeface="Bookman Old Style"/>
                <a:cs typeface="Bookman Old Style"/>
              </a:rPr>
              <a:t>put </a:t>
            </a:r>
            <a:r>
              <a:rPr sz="1800" b="0" spc="-155" dirty="0">
                <a:solidFill>
                  <a:srgbClr val="0C214B"/>
                </a:solidFill>
                <a:latin typeface="Bookman Old Style"/>
                <a:cs typeface="Bookman Old Style"/>
              </a:rPr>
              <a:t>a </a:t>
            </a:r>
            <a:r>
              <a:rPr sz="1800" b="0" spc="-70" dirty="0">
                <a:solidFill>
                  <a:srgbClr val="5D6D82"/>
                </a:solidFill>
                <a:latin typeface="Bookman Old Style"/>
                <a:cs typeface="Bookman Old Style"/>
              </a:rPr>
              <a:t>newline </a:t>
            </a:r>
            <a:r>
              <a:rPr sz="1800" b="0" spc="-110" dirty="0">
                <a:solidFill>
                  <a:srgbClr val="081F46"/>
                </a:solidFill>
                <a:latin typeface="Bookman Old Style"/>
                <a:cs typeface="Bookman Old Style"/>
              </a:rPr>
              <a:t>at </a:t>
            </a:r>
            <a:r>
              <a:rPr sz="1800" b="0" spc="-65" dirty="0">
                <a:solidFill>
                  <a:srgbClr val="131F42"/>
                </a:solidFill>
                <a:latin typeface="Bookman Old Style"/>
                <a:cs typeface="Bookman Old Style"/>
              </a:rPr>
              <a:t>the </a:t>
            </a:r>
            <a:r>
              <a:rPr sz="1800" b="0" spc="-114" dirty="0">
                <a:solidFill>
                  <a:srgbClr val="7080A1"/>
                </a:solidFill>
                <a:latin typeface="Bookman Old Style"/>
                <a:cs typeface="Bookman Old Style"/>
              </a:rPr>
              <a:t>end </a:t>
            </a:r>
            <a:r>
              <a:rPr sz="1800" b="0" spc="-70" dirty="0">
                <a:solidFill>
                  <a:srgbClr val="57678C"/>
                </a:solidFill>
                <a:latin typeface="Bookman Old Style"/>
                <a:cs typeface="Bookman Old Style"/>
              </a:rPr>
              <a:t>to </a:t>
            </a:r>
            <a:r>
              <a:rPr sz="1800" b="0" spc="-105" dirty="0">
                <a:solidFill>
                  <a:srgbClr val="3F4966"/>
                </a:solidFill>
                <a:latin typeface="Bookman Old Style"/>
                <a:cs typeface="Bookman Old Style"/>
              </a:rPr>
              <a:t>make </a:t>
            </a:r>
            <a:r>
              <a:rPr sz="1800" b="0" spc="-45" dirty="0">
                <a:solidFill>
                  <a:srgbClr val="3B4B69"/>
                </a:solidFill>
                <a:latin typeface="Bookman Old Style"/>
                <a:cs typeface="Bookman Old Style"/>
              </a:rPr>
              <a:t>it </a:t>
            </a:r>
            <a:r>
              <a:rPr sz="1800" b="0" spc="-55" dirty="0">
                <a:solidFill>
                  <a:srgbClr val="364164"/>
                </a:solidFill>
                <a:latin typeface="Bookman Old Style"/>
                <a:cs typeface="Bookman Old Style"/>
              </a:rPr>
              <a:t>pretty  </a:t>
            </a:r>
            <a:r>
              <a:rPr sz="1800" b="0" spc="-95" dirty="0">
                <a:solidFill>
                  <a:srgbClr val="4B5D7B"/>
                </a:solidFill>
                <a:latin typeface="Bookman Old Style"/>
                <a:cs typeface="Bookman Old Style"/>
              </a:rPr>
              <a:t>return</a:t>
            </a:r>
            <a:r>
              <a:rPr sz="1800" b="0" spc="45" dirty="0">
                <a:solidFill>
                  <a:srgbClr val="4B5D7B"/>
                </a:solidFill>
                <a:latin typeface="Bookman Old Style"/>
                <a:cs typeface="Bookman Old Style"/>
              </a:rPr>
              <a:t> </a:t>
            </a:r>
            <a:r>
              <a:rPr sz="1800" b="0" spc="-105">
                <a:solidFill>
                  <a:srgbClr val="52648C"/>
                </a:solidFill>
                <a:latin typeface="Bookman Old Style"/>
                <a:cs typeface="Bookman Old Style"/>
              </a:rPr>
              <a:t>0</a:t>
            </a:r>
            <a:r>
              <a:rPr sz="1800" b="0" spc="-105" smtClean="0">
                <a:solidFill>
                  <a:srgbClr val="52648C"/>
                </a:solidFill>
                <a:latin typeface="Bookman Old Style"/>
                <a:cs typeface="Bookman Old Style"/>
              </a:rPr>
              <a:t>;</a:t>
            </a:r>
            <a:endParaRPr lang="en-US" sz="1800" b="0" spc="-105" dirty="0" smtClean="0">
              <a:solidFill>
                <a:srgbClr val="52648C"/>
              </a:solidFill>
              <a:latin typeface="Bookman Old Style"/>
              <a:cs typeface="Bookman Old Style"/>
            </a:endParaRPr>
          </a:p>
          <a:p>
            <a:pPr marL="80645" marR="5080" indent="635">
              <a:lnSpc>
                <a:spcPct val="129099"/>
              </a:lnSpc>
              <a:tabLst>
                <a:tab pos="1143000" algn="l"/>
              </a:tabLst>
            </a:pPr>
            <a:r>
              <a:rPr lang="en-US" spc="-105" dirty="0" smtClean="0">
                <a:solidFill>
                  <a:srgbClr val="52648C"/>
                </a:solidFill>
                <a:latin typeface="Bookman Old Style"/>
                <a:cs typeface="Bookman Old Style"/>
              </a:rPr>
              <a:t>} }</a:t>
            </a:r>
            <a:endParaRPr sz="1800">
              <a:latin typeface="Bookman Old Style"/>
              <a:cs typeface="Bookman Old Style"/>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46300" y="1263650"/>
            <a:ext cx="5657748" cy="4804834"/>
          </a:xfrm>
          <a:prstGeom prst="rect">
            <a:avLst/>
          </a:prstGeom>
        </p:spPr>
      </p:pic>
      <p:sp>
        <p:nvSpPr>
          <p:cNvPr id="4" name="object 4"/>
          <p:cNvSpPr txBox="1">
            <a:spLocks noGrp="1"/>
          </p:cNvSpPr>
          <p:nvPr>
            <p:ph type="title"/>
          </p:nvPr>
        </p:nvSpPr>
        <p:spPr>
          <a:xfrm>
            <a:off x="1550103" y="330441"/>
            <a:ext cx="6508115" cy="555921"/>
          </a:xfrm>
          <a:prstGeom prst="rect">
            <a:avLst/>
          </a:prstGeom>
        </p:spPr>
        <p:txBody>
          <a:bodyPr vert="horz" wrap="square" lIns="0" tIns="17145" rIns="0" bIns="0" rtlCol="0">
            <a:spAutoFit/>
          </a:bodyPr>
          <a:lstStyle/>
          <a:p>
            <a:pPr marL="12700" algn="ctr">
              <a:lnSpc>
                <a:spcPct val="100000"/>
              </a:lnSpc>
              <a:spcBef>
                <a:spcPts val="135"/>
              </a:spcBef>
            </a:pPr>
            <a:r>
              <a:rPr lang="en-US" sz="3500" b="0" spc="-275" dirty="0" smtClean="0">
                <a:solidFill>
                  <a:srgbClr val="08AFE6"/>
                </a:solidFill>
                <a:latin typeface="Bookman Old Style"/>
                <a:cs typeface="Bookman Old Style"/>
              </a:rPr>
              <a:t>LOOPING FLOW CHART</a:t>
            </a:r>
            <a:endParaRPr sz="3500">
              <a:latin typeface="Bookman Old Style"/>
              <a:cs typeface="Bookman Old Style"/>
            </a:endParaRPr>
          </a:p>
        </p:txBody>
      </p:sp>
      <p:sp>
        <p:nvSpPr>
          <p:cNvPr id="5" name="object 5"/>
          <p:cNvSpPr txBox="1"/>
          <p:nvPr/>
        </p:nvSpPr>
        <p:spPr>
          <a:xfrm>
            <a:off x="2587203" y="4585255"/>
            <a:ext cx="1087755" cy="1233170"/>
          </a:xfrm>
          <a:prstGeom prst="rect">
            <a:avLst/>
          </a:prstGeom>
        </p:spPr>
        <p:txBody>
          <a:bodyPr vert="horz" wrap="square" lIns="0" tIns="228600" rIns="0" bIns="0" rtlCol="0">
            <a:spAutoFit/>
          </a:bodyPr>
          <a:lstStyle/>
          <a:p>
            <a:pPr marL="12700">
              <a:lnSpc>
                <a:spcPct val="100000"/>
              </a:lnSpc>
              <a:spcBef>
                <a:spcPts val="1800"/>
              </a:spcBef>
            </a:pPr>
            <a:r>
              <a:rPr sz="2650" b="0" spc="-195" dirty="0">
                <a:solidFill>
                  <a:srgbClr val="0E0E0E"/>
                </a:solidFill>
                <a:latin typeface="Bookman Old Style"/>
                <a:cs typeface="Bookman Old Style"/>
              </a:rPr>
              <a:t>test</a:t>
            </a:r>
            <a:endParaRPr sz="2650">
              <a:latin typeface="Bookman Old Style"/>
              <a:cs typeface="Bookman Old Style"/>
            </a:endParaRPr>
          </a:p>
          <a:p>
            <a:pPr marL="416559">
              <a:lnSpc>
                <a:spcPct val="100000"/>
              </a:lnSpc>
              <a:spcBef>
                <a:spcPts val="1620"/>
              </a:spcBef>
            </a:pPr>
            <a:r>
              <a:rPr sz="2500" b="0" spc="-90" dirty="0">
                <a:solidFill>
                  <a:srgbClr val="262626"/>
                </a:solidFill>
                <a:latin typeface="Bookman Old Style"/>
                <a:cs typeface="Bookman Old Style"/>
              </a:rPr>
              <a:t>false</a:t>
            </a:r>
            <a:endParaRPr sz="2500">
              <a:latin typeface="Bookman Old Style"/>
              <a:cs typeface="Bookman Old Style"/>
            </a:endParaRPr>
          </a:p>
        </p:txBody>
      </p:sp>
      <p:sp>
        <p:nvSpPr>
          <p:cNvPr id="6" name="object 6"/>
          <p:cNvSpPr txBox="1"/>
          <p:nvPr/>
        </p:nvSpPr>
        <p:spPr>
          <a:xfrm>
            <a:off x="2451100" y="6292850"/>
            <a:ext cx="2132330" cy="424180"/>
          </a:xfrm>
          <a:prstGeom prst="rect">
            <a:avLst/>
          </a:prstGeom>
        </p:spPr>
        <p:txBody>
          <a:bodyPr vert="horz" wrap="square" lIns="0" tIns="14605" rIns="0" bIns="0" rtlCol="0">
            <a:spAutoFit/>
          </a:bodyPr>
          <a:lstStyle/>
          <a:p>
            <a:pPr marL="12700">
              <a:lnSpc>
                <a:spcPct val="100000"/>
              </a:lnSpc>
              <a:spcBef>
                <a:spcPts val="115"/>
              </a:spcBef>
            </a:pPr>
            <a:r>
              <a:rPr sz="2600" spc="25" dirty="0">
                <a:latin typeface="Calibri"/>
                <a:cs typeface="Calibri"/>
              </a:rPr>
              <a:t>next</a:t>
            </a:r>
            <a:r>
              <a:rPr sz="2600" spc="100" dirty="0">
                <a:latin typeface="Calibri"/>
                <a:cs typeface="Calibri"/>
              </a:rPr>
              <a:t> </a:t>
            </a:r>
            <a:r>
              <a:rPr sz="2600" spc="10" dirty="0">
                <a:solidFill>
                  <a:srgbClr val="0C0C0C"/>
                </a:solidFill>
                <a:latin typeface="Calibri"/>
                <a:cs typeface="Calibri"/>
              </a:rPr>
              <a:t>statement</a:t>
            </a:r>
            <a:endParaRPr sz="2600">
              <a:latin typeface="Calibri"/>
              <a:cs typeface="Calibri"/>
            </a:endParaRPr>
          </a:p>
        </p:txBody>
      </p:sp>
      <p:sp>
        <p:nvSpPr>
          <p:cNvPr id="7" name="object 7"/>
          <p:cNvSpPr txBox="1"/>
          <p:nvPr/>
        </p:nvSpPr>
        <p:spPr>
          <a:xfrm>
            <a:off x="4093644" y="4535467"/>
            <a:ext cx="583565" cy="394970"/>
          </a:xfrm>
          <a:prstGeom prst="rect">
            <a:avLst/>
          </a:prstGeom>
        </p:spPr>
        <p:txBody>
          <a:bodyPr vert="horz" wrap="square" lIns="0" tIns="15240" rIns="0" bIns="0" rtlCol="0">
            <a:spAutoFit/>
          </a:bodyPr>
          <a:lstStyle/>
          <a:p>
            <a:pPr marL="12700">
              <a:lnSpc>
                <a:spcPct val="100000"/>
              </a:lnSpc>
              <a:spcBef>
                <a:spcPts val="120"/>
              </a:spcBef>
            </a:pPr>
            <a:r>
              <a:rPr sz="2400" b="0" spc="-120" dirty="0">
                <a:solidFill>
                  <a:srgbClr val="111111"/>
                </a:solidFill>
                <a:latin typeface="Bookman Old Style"/>
                <a:cs typeface="Bookman Old Style"/>
              </a:rPr>
              <a:t>true</a:t>
            </a:r>
            <a:endParaRPr sz="2400">
              <a:latin typeface="Bookman Old Style"/>
              <a:cs typeface="Bookman Old Style"/>
            </a:endParaRPr>
          </a:p>
        </p:txBody>
      </p:sp>
      <p:sp>
        <p:nvSpPr>
          <p:cNvPr id="8" name="object 8"/>
          <p:cNvSpPr txBox="1"/>
          <p:nvPr/>
        </p:nvSpPr>
        <p:spPr>
          <a:xfrm>
            <a:off x="5498387" y="4819572"/>
            <a:ext cx="677545" cy="431800"/>
          </a:xfrm>
          <a:prstGeom prst="rect">
            <a:avLst/>
          </a:prstGeom>
        </p:spPr>
        <p:txBody>
          <a:bodyPr vert="horz" wrap="square" lIns="0" tIns="13970" rIns="0" bIns="0" rtlCol="0">
            <a:spAutoFit/>
          </a:bodyPr>
          <a:lstStyle/>
          <a:p>
            <a:pPr marL="12700">
              <a:lnSpc>
                <a:spcPct val="100000"/>
              </a:lnSpc>
              <a:spcBef>
                <a:spcPts val="110"/>
              </a:spcBef>
            </a:pPr>
            <a:r>
              <a:rPr sz="2650" i="1" spc="-55" dirty="0">
                <a:latin typeface="Cambria"/>
                <a:cs typeface="Cambria"/>
              </a:rPr>
              <a:t>body</a:t>
            </a:r>
            <a:endParaRPr sz="2650">
              <a:latin typeface="Cambria"/>
              <a:cs typeface="Cambria"/>
            </a:endParaRPr>
          </a:p>
        </p:txBody>
      </p:sp>
      <p:sp>
        <p:nvSpPr>
          <p:cNvPr id="9" name="object 9"/>
          <p:cNvSpPr txBox="1"/>
          <p:nvPr/>
        </p:nvSpPr>
        <p:spPr>
          <a:xfrm>
            <a:off x="5118094" y="5825631"/>
            <a:ext cx="1522730" cy="416559"/>
          </a:xfrm>
          <a:prstGeom prst="rect">
            <a:avLst/>
          </a:prstGeom>
        </p:spPr>
        <p:txBody>
          <a:bodyPr vert="horz" wrap="square" lIns="0" tIns="14604" rIns="0" bIns="0" rtlCol="0">
            <a:spAutoFit/>
          </a:bodyPr>
          <a:lstStyle/>
          <a:p>
            <a:pPr marL="12700">
              <a:lnSpc>
                <a:spcPct val="100000"/>
              </a:lnSpc>
              <a:spcBef>
                <a:spcPts val="114"/>
              </a:spcBef>
            </a:pPr>
            <a:r>
              <a:rPr sz="2550" b="0" spc="-100" dirty="0">
                <a:latin typeface="Bookman Old Style"/>
                <a:cs typeface="Bookman Old Style"/>
              </a:rPr>
              <a:t>while-loop</a:t>
            </a:r>
            <a:endParaRPr sz="2550">
              <a:latin typeface="Bookman Old Style"/>
              <a:cs typeface="Bookman Old Style"/>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12900" y="1339850"/>
            <a:ext cx="7341870" cy="1366721"/>
          </a:xfrm>
          <a:prstGeom prst="rect">
            <a:avLst/>
          </a:prstGeom>
        </p:spPr>
        <p:txBody>
          <a:bodyPr vert="horz" wrap="square" lIns="0" tIns="8890" rIns="0" bIns="0" rtlCol="0">
            <a:spAutoFit/>
          </a:bodyPr>
          <a:lstStyle/>
          <a:p>
            <a:pPr marL="26034" marR="5080" indent="-13970" algn="just">
              <a:lnSpc>
                <a:spcPct val="102400"/>
              </a:lnSpc>
              <a:spcBef>
                <a:spcPts val="70"/>
              </a:spcBef>
            </a:pPr>
            <a:r>
              <a:rPr sz="2100" b="0" spc="120" smtClean="0">
                <a:solidFill>
                  <a:srgbClr val="E80A0A"/>
                </a:solidFill>
                <a:latin typeface="Bookman Old Style"/>
                <a:cs typeface="Bookman Old Style"/>
              </a:rPr>
              <a:t>putchar</a:t>
            </a:r>
            <a:r>
              <a:rPr sz="2100" b="0" spc="120" dirty="0">
                <a:solidFill>
                  <a:srgbClr val="E80A0A"/>
                </a:solidFill>
                <a:latin typeface="Bookman Old Style"/>
                <a:cs typeface="Bookman Old Style"/>
              </a:rPr>
              <a:t>( </a:t>
            </a:r>
            <a:r>
              <a:rPr sz="2100" b="0" spc="70" dirty="0">
                <a:solidFill>
                  <a:srgbClr val="E40C0A"/>
                </a:solidFill>
                <a:latin typeface="Bookman Old Style"/>
                <a:cs typeface="Bookman Old Style"/>
              </a:rPr>
              <a:t>) </a:t>
            </a:r>
            <a:r>
              <a:rPr sz="2100" b="0" spc="-930" dirty="0">
                <a:solidFill>
                  <a:srgbClr val="803436"/>
                </a:solidFill>
                <a:latin typeface="Bookman Old Style"/>
                <a:cs typeface="Bookman Old Style"/>
              </a:rPr>
              <a:t>—</a:t>
            </a:r>
            <a:r>
              <a:rPr sz="2100" b="0" spc="250" dirty="0">
                <a:solidFill>
                  <a:srgbClr val="803436"/>
                </a:solidFill>
                <a:latin typeface="Bookman Old Style"/>
                <a:cs typeface="Bookman Old Style"/>
              </a:rPr>
              <a:t> </a:t>
            </a:r>
            <a:r>
              <a:rPr sz="2100" b="0" dirty="0">
                <a:solidFill>
                  <a:srgbClr val="000000"/>
                </a:solidFill>
                <a:latin typeface="Bookman Old Style"/>
                <a:cs typeface="Bookman Old Style"/>
              </a:rPr>
              <a:t>This </a:t>
            </a:r>
            <a:r>
              <a:rPr sz="2100" b="0" spc="-45" dirty="0">
                <a:solidFill>
                  <a:srgbClr val="000000"/>
                </a:solidFill>
                <a:latin typeface="Bookman Old Style"/>
                <a:cs typeface="Bookman Old Style"/>
              </a:rPr>
              <a:t>function </a:t>
            </a:r>
            <a:r>
              <a:rPr sz="2100" b="0" spc="-25" dirty="0">
                <a:solidFill>
                  <a:srgbClr val="000000"/>
                </a:solidFill>
                <a:latin typeface="Bookman Old Style"/>
                <a:cs typeface="Bookman Old Style"/>
              </a:rPr>
              <a:t>displays </a:t>
            </a:r>
            <a:r>
              <a:rPr sz="2100" b="0" spc="-35" dirty="0">
                <a:solidFill>
                  <a:srgbClr val="000000"/>
                </a:solidFill>
                <a:latin typeface="Bookman Old Style"/>
                <a:cs typeface="Bookman Old Style"/>
              </a:rPr>
              <a:t>the </a:t>
            </a:r>
            <a:r>
              <a:rPr sz="2100" b="0" spc="-30" dirty="0">
                <a:solidFill>
                  <a:srgbClr val="000000"/>
                </a:solidFill>
                <a:latin typeface="Bookman Old Style"/>
                <a:cs typeface="Bookman Old Style"/>
              </a:rPr>
              <a:t>character  </a:t>
            </a:r>
            <a:r>
              <a:rPr sz="2100" b="0" spc="-90" dirty="0">
                <a:solidFill>
                  <a:srgbClr val="000000"/>
                </a:solidFill>
                <a:latin typeface="Bookman Old Style"/>
                <a:cs typeface="Bookman Old Style"/>
              </a:rPr>
              <a:t>on </a:t>
            </a:r>
            <a:r>
              <a:rPr sz="2100" b="0" spc="-35" dirty="0">
                <a:solidFill>
                  <a:srgbClr val="000000"/>
                </a:solidFill>
                <a:latin typeface="Bookman Old Style"/>
                <a:cs typeface="Bookman Old Style"/>
              </a:rPr>
              <a:t>the </a:t>
            </a:r>
            <a:r>
              <a:rPr sz="2100" b="0" spc="-55" dirty="0">
                <a:solidFill>
                  <a:srgbClr val="000000"/>
                </a:solidFill>
                <a:latin typeface="Bookman Old Style"/>
                <a:cs typeface="Bookman Old Style"/>
              </a:rPr>
              <a:t>screen </a:t>
            </a:r>
            <a:r>
              <a:rPr sz="2100" b="0" spc="-50" dirty="0">
                <a:solidFill>
                  <a:srgbClr val="000000"/>
                </a:solidFill>
                <a:latin typeface="Bookman Old Style"/>
                <a:cs typeface="Bookman Old Style"/>
              </a:rPr>
              <a:t>which </a:t>
            </a:r>
            <a:r>
              <a:rPr sz="2100" b="0" spc="-20" dirty="0">
                <a:solidFill>
                  <a:srgbClr val="000000"/>
                </a:solidFill>
                <a:latin typeface="Bookman Old Style"/>
                <a:cs typeface="Bookman Old Style"/>
              </a:rPr>
              <a:t>is </a:t>
            </a:r>
            <a:r>
              <a:rPr sz="2100" b="0" dirty="0">
                <a:solidFill>
                  <a:srgbClr val="000000"/>
                </a:solidFill>
                <a:latin typeface="Bookman Old Style"/>
                <a:cs typeface="Bookman Old Style"/>
              </a:rPr>
              <a:t>already </a:t>
            </a:r>
            <a:r>
              <a:rPr sz="2100" b="0" spc="-25" dirty="0">
                <a:solidFill>
                  <a:srgbClr val="000000"/>
                </a:solidFill>
                <a:latin typeface="Bookman Old Style"/>
                <a:cs typeface="Bookman Old Style"/>
              </a:rPr>
              <a:t>inputted by </a:t>
            </a:r>
            <a:r>
              <a:rPr sz="2100" b="0" spc="-60" dirty="0">
                <a:solidFill>
                  <a:srgbClr val="000000"/>
                </a:solidFill>
                <a:latin typeface="Bookman Old Style"/>
                <a:cs typeface="Bookman Old Style"/>
              </a:rPr>
              <a:t>using </a:t>
            </a:r>
            <a:r>
              <a:rPr sz="2100" b="0" spc="-15" dirty="0">
                <a:solidFill>
                  <a:srgbClr val="000000"/>
                </a:solidFill>
                <a:latin typeface="Bookman Old Style"/>
                <a:cs typeface="Bookman Old Style"/>
              </a:rPr>
              <a:t>the  </a:t>
            </a:r>
            <a:r>
              <a:rPr sz="2150" b="0" spc="-35" dirty="0">
                <a:solidFill>
                  <a:srgbClr val="000000"/>
                </a:solidFill>
                <a:latin typeface="Bookman Old Style"/>
                <a:cs typeface="Bookman Old Style"/>
              </a:rPr>
              <a:t>getchar( </a:t>
            </a:r>
            <a:r>
              <a:rPr sz="2150" b="0" spc="-20" dirty="0">
                <a:solidFill>
                  <a:srgbClr val="000000"/>
                </a:solidFill>
                <a:latin typeface="Bookman Old Style"/>
                <a:cs typeface="Bookman Old Style"/>
              </a:rPr>
              <a:t>) </a:t>
            </a:r>
            <a:r>
              <a:rPr sz="2150" b="0" spc="-65" dirty="0">
                <a:solidFill>
                  <a:srgbClr val="000000"/>
                </a:solidFill>
                <a:latin typeface="Bookman Old Style"/>
                <a:cs typeface="Bookman Old Style"/>
              </a:rPr>
              <a:t>function.  </a:t>
            </a:r>
            <a:r>
              <a:rPr sz="2150" b="0" spc="-25" dirty="0">
                <a:solidFill>
                  <a:srgbClr val="000000"/>
                </a:solidFill>
                <a:latin typeface="Bookman Old Style"/>
                <a:cs typeface="Bookman Old Style"/>
              </a:rPr>
              <a:t>For </a:t>
            </a:r>
            <a:r>
              <a:rPr sz="2150" b="0" spc="-55" dirty="0">
                <a:solidFill>
                  <a:srgbClr val="000000"/>
                </a:solidFill>
                <a:latin typeface="Bookman Old Style"/>
                <a:cs typeface="Bookman Old Style"/>
              </a:rPr>
              <a:t>ex </a:t>
            </a:r>
            <a:r>
              <a:rPr sz="2150" b="0" spc="-975" dirty="0">
                <a:solidFill>
                  <a:srgbClr val="000000"/>
                </a:solidFill>
                <a:latin typeface="Bookman Old Style"/>
                <a:cs typeface="Bookman Old Style"/>
              </a:rPr>
              <a:t>—</a:t>
            </a:r>
            <a:r>
              <a:rPr sz="2150" b="0" spc="-15" dirty="0">
                <a:solidFill>
                  <a:srgbClr val="000000"/>
                </a:solidFill>
                <a:latin typeface="Bookman Old Style"/>
                <a:cs typeface="Bookman Old Style"/>
              </a:rPr>
              <a:t> </a:t>
            </a:r>
            <a:r>
              <a:rPr sz="2150" b="0" spc="-70" dirty="0">
                <a:solidFill>
                  <a:srgbClr val="000000"/>
                </a:solidFill>
                <a:latin typeface="Bookman Old Style"/>
                <a:cs typeface="Bookman Old Style"/>
              </a:rPr>
              <a:t>putchar(ch); </a:t>
            </a:r>
            <a:r>
              <a:rPr sz="2150" b="0" spc="-35" dirty="0">
                <a:solidFill>
                  <a:srgbClr val="000000"/>
                </a:solidFill>
                <a:latin typeface="Bookman Old Style"/>
                <a:cs typeface="Bookman Old Style"/>
              </a:rPr>
              <a:t>This </a:t>
            </a:r>
            <a:r>
              <a:rPr sz="2150" b="0" spc="-5" dirty="0">
                <a:solidFill>
                  <a:srgbClr val="000000"/>
                </a:solidFill>
                <a:latin typeface="Bookman Old Style"/>
                <a:cs typeface="Bookman Old Style"/>
              </a:rPr>
              <a:t>will  </a:t>
            </a:r>
            <a:r>
              <a:rPr sz="2100" b="0" spc="-25" dirty="0">
                <a:solidFill>
                  <a:srgbClr val="000000"/>
                </a:solidFill>
                <a:latin typeface="Bookman Old Style"/>
                <a:cs typeface="Bookman Old Style"/>
              </a:rPr>
              <a:t>display </a:t>
            </a:r>
            <a:r>
              <a:rPr sz="2100" b="0" spc="-35" dirty="0">
                <a:solidFill>
                  <a:srgbClr val="000000"/>
                </a:solidFill>
                <a:latin typeface="Bookman Old Style"/>
                <a:cs typeface="Bookman Old Style"/>
              </a:rPr>
              <a:t>the </a:t>
            </a:r>
            <a:r>
              <a:rPr sz="2100" b="0" spc="-40" dirty="0">
                <a:solidFill>
                  <a:srgbClr val="000000"/>
                </a:solidFill>
                <a:latin typeface="Bookman Old Style"/>
                <a:cs typeface="Bookman Old Style"/>
              </a:rPr>
              <a:t>character </a:t>
            </a:r>
            <a:r>
              <a:rPr sz="2100" b="0" spc="-50" dirty="0">
                <a:solidFill>
                  <a:srgbClr val="000000"/>
                </a:solidFill>
                <a:latin typeface="Bookman Old Style"/>
                <a:cs typeface="Bookman Old Style"/>
              </a:rPr>
              <a:t>which </a:t>
            </a:r>
            <a:r>
              <a:rPr sz="2100" b="0" spc="-55" dirty="0">
                <a:solidFill>
                  <a:srgbClr val="000000"/>
                </a:solidFill>
                <a:latin typeface="Bookman Old Style"/>
                <a:cs typeface="Bookman Old Style"/>
              </a:rPr>
              <a:t>was </a:t>
            </a:r>
            <a:r>
              <a:rPr sz="2100" b="0" spc="-40" dirty="0">
                <a:solidFill>
                  <a:srgbClr val="000000"/>
                </a:solidFill>
                <a:latin typeface="Bookman Old Style"/>
                <a:cs typeface="Bookman Old Style"/>
              </a:rPr>
              <a:t>stored </a:t>
            </a:r>
            <a:r>
              <a:rPr sz="2100" b="0" dirty="0">
                <a:solidFill>
                  <a:srgbClr val="000000"/>
                </a:solidFill>
                <a:latin typeface="Bookman Old Style"/>
                <a:cs typeface="Bookman Old Style"/>
              </a:rPr>
              <a:t>in </a:t>
            </a:r>
            <a:r>
              <a:rPr sz="2100" b="0" spc="-35" dirty="0">
                <a:solidFill>
                  <a:srgbClr val="000000"/>
                </a:solidFill>
                <a:latin typeface="Bookman Old Style"/>
                <a:cs typeface="Bookman Old Style"/>
              </a:rPr>
              <a:t>the </a:t>
            </a:r>
            <a:r>
              <a:rPr sz="2100" b="0" spc="10" dirty="0">
                <a:solidFill>
                  <a:srgbClr val="000000"/>
                </a:solidFill>
                <a:latin typeface="Bookman Old Style"/>
                <a:cs typeface="Bookman Old Style"/>
              </a:rPr>
              <a:t>variable  </a:t>
            </a:r>
            <a:r>
              <a:rPr sz="2250" b="0" spc="-150" dirty="0">
                <a:solidFill>
                  <a:srgbClr val="000000"/>
                </a:solidFill>
                <a:latin typeface="Bookman Old Style"/>
                <a:cs typeface="Bookman Old Style"/>
              </a:rPr>
              <a:t>ch.</a:t>
            </a:r>
            <a:endParaRPr sz="2250">
              <a:latin typeface="Bookman Old Style"/>
              <a:cs typeface="Bookman Old Style"/>
            </a:endParaRPr>
          </a:p>
        </p:txBody>
      </p:sp>
      <p:sp>
        <p:nvSpPr>
          <p:cNvPr id="4" name="object 4"/>
          <p:cNvSpPr txBox="1"/>
          <p:nvPr/>
        </p:nvSpPr>
        <p:spPr>
          <a:xfrm>
            <a:off x="1612900" y="3168650"/>
            <a:ext cx="7346950" cy="2573020"/>
          </a:xfrm>
          <a:prstGeom prst="rect">
            <a:avLst/>
          </a:prstGeom>
        </p:spPr>
        <p:txBody>
          <a:bodyPr vert="horz" wrap="square" lIns="0" tIns="34290" rIns="0" bIns="0" rtlCol="0">
            <a:spAutoFit/>
          </a:bodyPr>
          <a:lstStyle/>
          <a:p>
            <a:pPr marL="17780" marR="36830" indent="-5715" algn="just">
              <a:lnSpc>
                <a:spcPts val="2630"/>
              </a:lnSpc>
              <a:spcBef>
                <a:spcPts val="270"/>
              </a:spcBef>
            </a:pPr>
            <a:r>
              <a:rPr sz="2250" spc="235" smtClean="0">
                <a:solidFill>
                  <a:srgbClr val="F60000"/>
                </a:solidFill>
                <a:latin typeface="Times New Roman"/>
                <a:cs typeface="Times New Roman"/>
              </a:rPr>
              <a:t>puts</a:t>
            </a:r>
            <a:r>
              <a:rPr sz="2250" spc="235" dirty="0">
                <a:solidFill>
                  <a:srgbClr val="F60000"/>
                </a:solidFill>
                <a:latin typeface="Times New Roman"/>
                <a:cs typeface="Times New Roman"/>
              </a:rPr>
              <a:t>( </a:t>
            </a:r>
            <a:r>
              <a:rPr sz="2250" dirty="0">
                <a:solidFill>
                  <a:srgbClr val="E4070C"/>
                </a:solidFill>
                <a:latin typeface="Times New Roman"/>
                <a:cs typeface="Times New Roman"/>
              </a:rPr>
              <a:t>) </a:t>
            </a:r>
            <a:r>
              <a:rPr sz="2250" spc="-1070" dirty="0">
                <a:solidFill>
                  <a:srgbClr val="8E333D"/>
                </a:solidFill>
                <a:latin typeface="Times New Roman"/>
                <a:cs typeface="Times New Roman"/>
              </a:rPr>
              <a:t>—</a:t>
            </a:r>
            <a:r>
              <a:rPr sz="2250" spc="505" dirty="0">
                <a:solidFill>
                  <a:srgbClr val="8E333D"/>
                </a:solidFill>
                <a:latin typeface="Times New Roman"/>
                <a:cs typeface="Times New Roman"/>
              </a:rPr>
              <a:t> </a:t>
            </a:r>
            <a:r>
              <a:rPr sz="2250" spc="-330" dirty="0">
                <a:latin typeface="Times New Roman"/>
                <a:cs typeface="Times New Roman"/>
              </a:rPr>
              <a:t>It </a:t>
            </a:r>
            <a:r>
              <a:rPr sz="2250" spc="30" dirty="0">
                <a:latin typeface="Times New Roman"/>
                <a:cs typeface="Times New Roman"/>
              </a:rPr>
              <a:t>will </a:t>
            </a:r>
            <a:r>
              <a:rPr sz="2250" spc="100" dirty="0">
                <a:latin typeface="Times New Roman"/>
                <a:cs typeface="Times New Roman"/>
              </a:rPr>
              <a:t>display </a:t>
            </a:r>
            <a:r>
              <a:rPr sz="2250" spc="95" dirty="0">
                <a:latin typeface="Times New Roman"/>
                <a:cs typeface="Times New Roman"/>
              </a:rPr>
              <a:t>the </a:t>
            </a:r>
            <a:r>
              <a:rPr sz="2250" spc="50" dirty="0">
                <a:latin typeface="Times New Roman"/>
                <a:cs typeface="Times New Roman"/>
              </a:rPr>
              <a:t>whole </a:t>
            </a:r>
            <a:r>
              <a:rPr sz="2250" spc="135" dirty="0">
                <a:latin typeface="Times New Roman"/>
                <a:cs typeface="Times New Roman"/>
              </a:rPr>
              <a:t>string </a:t>
            </a:r>
            <a:r>
              <a:rPr sz="2250" spc="55" dirty="0">
                <a:latin typeface="Times New Roman"/>
                <a:cs typeface="Times New Roman"/>
              </a:rPr>
              <a:t>on </a:t>
            </a:r>
            <a:r>
              <a:rPr sz="2250" spc="40" dirty="0">
                <a:latin typeface="Times New Roman"/>
                <a:cs typeface="Times New Roman"/>
              </a:rPr>
              <a:t>the  </a:t>
            </a:r>
            <a:r>
              <a:rPr sz="2250" spc="100" dirty="0">
                <a:latin typeface="Times New Roman"/>
                <a:cs typeface="Times New Roman"/>
              </a:rPr>
              <a:t>screen </a:t>
            </a:r>
            <a:r>
              <a:rPr sz="2250" spc="75" dirty="0">
                <a:latin typeface="Times New Roman"/>
                <a:cs typeface="Times New Roman"/>
              </a:rPr>
              <a:t>which </a:t>
            </a:r>
            <a:r>
              <a:rPr sz="2250" spc="120" dirty="0">
                <a:latin typeface="Times New Roman"/>
                <a:cs typeface="Times New Roman"/>
              </a:rPr>
              <a:t>user </a:t>
            </a:r>
            <a:r>
              <a:rPr sz="2250" spc="130" dirty="0">
                <a:latin typeface="Times New Roman"/>
                <a:cs typeface="Times New Roman"/>
              </a:rPr>
              <a:t>has already </a:t>
            </a:r>
            <a:r>
              <a:rPr sz="2250" spc="135" dirty="0">
                <a:latin typeface="Times New Roman"/>
                <a:cs typeface="Times New Roman"/>
              </a:rPr>
              <a:t>inputted </a:t>
            </a:r>
            <a:r>
              <a:rPr sz="2250" spc="55" dirty="0">
                <a:latin typeface="Times New Roman"/>
                <a:cs typeface="Times New Roman"/>
              </a:rPr>
              <a:t>by </a:t>
            </a:r>
            <a:r>
              <a:rPr sz="2250" spc="114" dirty="0">
                <a:latin typeface="Times New Roman"/>
                <a:cs typeface="Times New Roman"/>
              </a:rPr>
              <a:t>using </a:t>
            </a:r>
            <a:r>
              <a:rPr sz="2250" spc="105" dirty="0">
                <a:latin typeface="Times New Roman"/>
                <a:cs typeface="Times New Roman"/>
              </a:rPr>
              <a:t>the  </a:t>
            </a:r>
            <a:r>
              <a:rPr sz="2250" spc="95" dirty="0">
                <a:latin typeface="Times New Roman"/>
                <a:cs typeface="Times New Roman"/>
              </a:rPr>
              <a:t>gets( </a:t>
            </a:r>
            <a:r>
              <a:rPr sz="2250" dirty="0">
                <a:latin typeface="Times New Roman"/>
                <a:cs typeface="Times New Roman"/>
              </a:rPr>
              <a:t>) </a:t>
            </a:r>
            <a:r>
              <a:rPr sz="2250" spc="100" dirty="0">
                <a:latin typeface="Times New Roman"/>
                <a:cs typeface="Times New Roman"/>
              </a:rPr>
              <a:t>function. </a:t>
            </a:r>
            <a:r>
              <a:rPr sz="2250" spc="75" dirty="0">
                <a:latin typeface="Times New Roman"/>
                <a:cs typeface="Times New Roman"/>
              </a:rPr>
              <a:t>It </a:t>
            </a:r>
            <a:r>
              <a:rPr sz="2250" spc="100" dirty="0">
                <a:latin typeface="Times New Roman"/>
                <a:cs typeface="Times New Roman"/>
              </a:rPr>
              <a:t>can </a:t>
            </a:r>
            <a:r>
              <a:rPr sz="2250" spc="80" dirty="0">
                <a:latin typeface="Times New Roman"/>
                <a:cs typeface="Times New Roman"/>
              </a:rPr>
              <a:t>also </a:t>
            </a:r>
            <a:r>
              <a:rPr sz="2250" spc="120" dirty="0">
                <a:latin typeface="Times New Roman"/>
                <a:cs typeface="Times New Roman"/>
              </a:rPr>
              <a:t>print </a:t>
            </a:r>
            <a:r>
              <a:rPr sz="2250" spc="125" dirty="0">
                <a:latin typeface="Times New Roman"/>
                <a:cs typeface="Times New Roman"/>
              </a:rPr>
              <a:t>the </a:t>
            </a:r>
            <a:r>
              <a:rPr sz="2250" spc="100" dirty="0">
                <a:latin typeface="Times New Roman"/>
                <a:cs typeface="Times New Roman"/>
              </a:rPr>
              <a:t>message. </a:t>
            </a:r>
            <a:r>
              <a:rPr sz="2250" spc="60" dirty="0">
                <a:latin typeface="Times New Roman"/>
                <a:cs typeface="Times New Roman"/>
              </a:rPr>
              <a:t>After  </a:t>
            </a:r>
            <a:r>
              <a:rPr sz="2250" spc="135" dirty="0">
                <a:latin typeface="Times New Roman"/>
                <a:cs typeface="Times New Roman"/>
              </a:rPr>
              <a:t>printing the string </a:t>
            </a:r>
            <a:r>
              <a:rPr sz="2250" spc="85" dirty="0">
                <a:latin typeface="Times New Roman"/>
                <a:cs typeface="Times New Roman"/>
              </a:rPr>
              <a:t>or </a:t>
            </a:r>
            <a:r>
              <a:rPr sz="2250" spc="105" dirty="0">
                <a:latin typeface="Times New Roman"/>
                <a:cs typeface="Times New Roman"/>
              </a:rPr>
              <a:t>message </a:t>
            </a:r>
            <a:r>
              <a:rPr sz="2250" spc="55" dirty="0">
                <a:latin typeface="Times New Roman"/>
                <a:cs typeface="Times New Roman"/>
              </a:rPr>
              <a:t>it </a:t>
            </a:r>
            <a:r>
              <a:rPr sz="2250" spc="80" dirty="0">
                <a:latin typeface="Times New Roman"/>
                <a:cs typeface="Times New Roman"/>
              </a:rPr>
              <a:t>moves </a:t>
            </a:r>
            <a:r>
              <a:rPr sz="2250" spc="60" dirty="0">
                <a:latin typeface="Times New Roman"/>
                <a:cs typeface="Times New Roman"/>
              </a:rPr>
              <a:t>the </a:t>
            </a:r>
            <a:r>
              <a:rPr sz="2250" spc="100" dirty="0">
                <a:latin typeface="Times New Roman"/>
                <a:cs typeface="Times New Roman"/>
              </a:rPr>
              <a:t>cursor </a:t>
            </a:r>
            <a:r>
              <a:rPr sz="2250" spc="50" dirty="0">
                <a:latin typeface="Times New Roman"/>
                <a:cs typeface="Times New Roman"/>
              </a:rPr>
              <a:t>to the  </a:t>
            </a:r>
            <a:r>
              <a:rPr sz="2250" spc="95" dirty="0">
                <a:latin typeface="Times New Roman"/>
                <a:cs typeface="Times New Roman"/>
              </a:rPr>
              <a:t>next </a:t>
            </a:r>
            <a:r>
              <a:rPr sz="2250" spc="100" dirty="0">
                <a:latin typeface="Times New Roman"/>
                <a:cs typeface="Times New Roman"/>
              </a:rPr>
              <a:t>line. </a:t>
            </a:r>
            <a:r>
              <a:rPr sz="2250" spc="45" dirty="0">
                <a:latin typeface="Times New Roman"/>
                <a:cs typeface="Times New Roman"/>
              </a:rPr>
              <a:t>It’s </a:t>
            </a:r>
            <a:r>
              <a:rPr sz="2250" spc="135" dirty="0">
                <a:latin typeface="Times New Roman"/>
                <a:cs typeface="Times New Roman"/>
              </a:rPr>
              <a:t>syntax</a:t>
            </a:r>
            <a:r>
              <a:rPr sz="2250" spc="280" dirty="0">
                <a:latin typeface="Times New Roman"/>
                <a:cs typeface="Times New Roman"/>
              </a:rPr>
              <a:t> </a:t>
            </a:r>
            <a:r>
              <a:rPr sz="2250" spc="100" dirty="0">
                <a:latin typeface="Times New Roman"/>
                <a:cs typeface="Times New Roman"/>
              </a:rPr>
              <a:t>is</a:t>
            </a:r>
            <a:endParaRPr sz="2250">
              <a:latin typeface="Times New Roman"/>
              <a:cs typeface="Times New Roman"/>
            </a:endParaRPr>
          </a:p>
          <a:p>
            <a:pPr marL="923925" marR="5080" indent="635" algn="just">
              <a:lnSpc>
                <a:spcPct val="100000"/>
              </a:lnSpc>
              <a:spcBef>
                <a:spcPts val="450"/>
              </a:spcBef>
            </a:pPr>
            <a:r>
              <a:rPr sz="1750" b="0" spc="-45" dirty="0">
                <a:latin typeface="Bookman Old Style"/>
                <a:cs typeface="Bookman Old Style"/>
              </a:rPr>
              <a:t>puts("Text </a:t>
            </a:r>
            <a:r>
              <a:rPr sz="1750" b="0" spc="-35" dirty="0">
                <a:latin typeface="Bookman Old Style"/>
                <a:cs typeface="Bookman Old Style"/>
              </a:rPr>
              <a:t>line </a:t>
            </a:r>
            <a:r>
              <a:rPr sz="1750" b="0" spc="-85" dirty="0">
                <a:latin typeface="Bookman Old Style"/>
                <a:cs typeface="Bookman Old Style"/>
              </a:rPr>
              <a:t>or </a:t>
            </a:r>
            <a:r>
              <a:rPr sz="1750" b="0" spc="-95" dirty="0">
                <a:latin typeface="Bookman Old Style"/>
                <a:cs typeface="Bookman Old Style"/>
              </a:rPr>
              <a:t>some </a:t>
            </a:r>
            <a:r>
              <a:rPr sz="1750" b="0" spc="-55" dirty="0">
                <a:latin typeface="Bookman Old Style"/>
                <a:cs typeface="Bookman Old Style"/>
              </a:rPr>
              <a:t>message") we </a:t>
            </a:r>
            <a:r>
              <a:rPr sz="1750" b="0" spc="-90" dirty="0">
                <a:latin typeface="Bookman Old Style"/>
                <a:cs typeface="Bookman Old Style"/>
              </a:rPr>
              <a:t>can </a:t>
            </a:r>
            <a:r>
              <a:rPr sz="1750" b="0" spc="-70" dirty="0">
                <a:latin typeface="Bookman Old Style"/>
                <a:cs typeface="Bookman Old Style"/>
              </a:rPr>
              <a:t>also </a:t>
            </a:r>
            <a:r>
              <a:rPr sz="1750" b="0" spc="-60" dirty="0">
                <a:latin typeface="Bookman Old Style"/>
                <a:cs typeface="Bookman Old Style"/>
              </a:rPr>
              <a:t>display </a:t>
            </a:r>
            <a:r>
              <a:rPr sz="1750" b="0" spc="-95" dirty="0">
                <a:latin typeface="Bookman Old Style"/>
                <a:cs typeface="Bookman Old Style"/>
              </a:rPr>
              <a:t>some  </a:t>
            </a:r>
            <a:r>
              <a:rPr sz="1750" b="0" spc="-35" dirty="0">
                <a:latin typeface="Bookman Old Style"/>
                <a:cs typeface="Bookman Old Style"/>
              </a:rPr>
              <a:t>text </a:t>
            </a:r>
            <a:r>
              <a:rPr sz="1750" b="0" spc="-15" dirty="0">
                <a:latin typeface="Bookman Old Style"/>
                <a:cs typeface="Bookman Old Style"/>
              </a:rPr>
              <a:t>line </a:t>
            </a:r>
            <a:r>
              <a:rPr sz="1750" b="0" spc="-85" dirty="0">
                <a:latin typeface="Bookman Old Style"/>
                <a:cs typeface="Bookman Old Style"/>
              </a:rPr>
              <a:t>or </a:t>
            </a:r>
            <a:r>
              <a:rPr sz="1750" b="0" spc="-75" dirty="0">
                <a:latin typeface="Bookman Old Style"/>
                <a:cs typeface="Bookman Old Style"/>
              </a:rPr>
              <a:t>message on </a:t>
            </a:r>
            <a:r>
              <a:rPr sz="1750" b="0" spc="-65" dirty="0">
                <a:latin typeface="Bookman Old Style"/>
                <a:cs typeface="Bookman Old Style"/>
              </a:rPr>
              <a:t>the </a:t>
            </a:r>
            <a:r>
              <a:rPr sz="1750" b="0" spc="-80" dirty="0">
                <a:latin typeface="Bookman Old Style"/>
                <a:cs typeface="Bookman Old Style"/>
              </a:rPr>
              <a:t>screen </a:t>
            </a:r>
            <a:r>
              <a:rPr sz="1750" b="0" spc="-50" dirty="0">
                <a:latin typeface="Bookman Old Style"/>
                <a:cs typeface="Bookman Old Style"/>
              </a:rPr>
              <a:t>by </a:t>
            </a:r>
            <a:r>
              <a:rPr sz="1750" b="0" spc="-95" dirty="0">
                <a:latin typeface="Bookman Old Style"/>
                <a:cs typeface="Bookman Old Style"/>
              </a:rPr>
              <a:t>using </a:t>
            </a:r>
            <a:r>
              <a:rPr sz="1750" b="0" spc="-40" dirty="0">
                <a:latin typeface="Bookman Old Style"/>
                <a:cs typeface="Bookman Old Style"/>
              </a:rPr>
              <a:t>this </a:t>
            </a:r>
            <a:r>
              <a:rPr sz="1750" b="0" spc="-80" dirty="0">
                <a:latin typeface="Bookman Old Style"/>
                <a:cs typeface="Bookman Old Style"/>
              </a:rPr>
              <a:t>function </a:t>
            </a:r>
            <a:r>
              <a:rPr sz="1750" b="0" spc="-30" dirty="0">
                <a:latin typeface="Bookman Old Style"/>
                <a:cs typeface="Bookman Old Style"/>
              </a:rPr>
              <a:t>with  </a:t>
            </a:r>
            <a:r>
              <a:rPr sz="1750" b="0" spc="-35" dirty="0">
                <a:latin typeface="Bookman Old Style"/>
                <a:cs typeface="Bookman Old Style"/>
              </a:rPr>
              <a:t>the </a:t>
            </a:r>
            <a:r>
              <a:rPr sz="1750" b="0" spc="-85" dirty="0">
                <a:latin typeface="Bookman Old Style"/>
                <a:cs typeface="Bookman Old Style"/>
              </a:rPr>
              <a:t>double</a:t>
            </a:r>
            <a:r>
              <a:rPr sz="1750" b="0" spc="-35" dirty="0">
                <a:latin typeface="Bookman Old Style"/>
                <a:cs typeface="Bookman Old Style"/>
              </a:rPr>
              <a:t> </a:t>
            </a:r>
            <a:r>
              <a:rPr sz="1750" b="0" spc="-85" dirty="0">
                <a:latin typeface="Bookman Old Style"/>
                <a:cs typeface="Bookman Old Style"/>
              </a:rPr>
              <a:t>quotes</a:t>
            </a:r>
            <a:endParaRPr sz="1750">
              <a:latin typeface="Bookman Old Style"/>
              <a:cs typeface="Bookman Old Style"/>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95179" y="1789102"/>
            <a:ext cx="7673975" cy="1747273"/>
          </a:xfrm>
          <a:prstGeom prst="rect">
            <a:avLst/>
          </a:prstGeom>
        </p:spPr>
        <p:txBody>
          <a:bodyPr vert="horz" wrap="square" lIns="0" tIns="15875" rIns="0" bIns="0" rtlCol="0">
            <a:spAutoFit/>
          </a:bodyPr>
          <a:lstStyle/>
          <a:p>
            <a:pPr marL="14604">
              <a:lnSpc>
                <a:spcPts val="2665"/>
              </a:lnSpc>
              <a:spcBef>
                <a:spcPts val="125"/>
              </a:spcBef>
            </a:pPr>
            <a:r>
              <a:rPr sz="2250" spc="260" smtClean="0">
                <a:solidFill>
                  <a:srgbClr val="F90101"/>
                </a:solidFill>
                <a:latin typeface="Times New Roman"/>
                <a:cs typeface="Times New Roman"/>
              </a:rPr>
              <a:t>putch</a:t>
            </a:r>
            <a:r>
              <a:rPr sz="2250" spc="260" dirty="0">
                <a:solidFill>
                  <a:srgbClr val="F90101"/>
                </a:solidFill>
                <a:latin typeface="Times New Roman"/>
                <a:cs typeface="Times New Roman"/>
              </a:rPr>
              <a:t>( </a:t>
            </a:r>
            <a:r>
              <a:rPr sz="2250" dirty="0">
                <a:solidFill>
                  <a:srgbClr val="E60A0A"/>
                </a:solidFill>
                <a:latin typeface="Times New Roman"/>
                <a:cs typeface="Times New Roman"/>
              </a:rPr>
              <a:t>) </a:t>
            </a:r>
            <a:r>
              <a:rPr sz="2250" spc="-1070" dirty="0">
                <a:solidFill>
                  <a:srgbClr val="853834"/>
                </a:solidFill>
                <a:latin typeface="Times New Roman"/>
                <a:cs typeface="Times New Roman"/>
              </a:rPr>
              <a:t>—</a:t>
            </a:r>
            <a:r>
              <a:rPr sz="2250" spc="100" dirty="0">
                <a:solidFill>
                  <a:srgbClr val="853834"/>
                </a:solidFill>
                <a:latin typeface="Times New Roman"/>
                <a:cs typeface="Times New Roman"/>
              </a:rPr>
              <a:t> </a:t>
            </a:r>
            <a:r>
              <a:rPr sz="2250" spc="95" dirty="0">
                <a:latin typeface="Times New Roman"/>
                <a:cs typeface="Times New Roman"/>
              </a:rPr>
              <a:t>This function </a:t>
            </a:r>
            <a:r>
              <a:rPr sz="2250" spc="70" dirty="0">
                <a:latin typeface="Times New Roman"/>
                <a:cs typeface="Times New Roman"/>
              </a:rPr>
              <a:t>is </a:t>
            </a:r>
            <a:r>
              <a:rPr sz="2250" spc="114" dirty="0">
                <a:latin typeface="Times New Roman"/>
                <a:cs typeface="Times New Roman"/>
              </a:rPr>
              <a:t>almost </a:t>
            </a:r>
            <a:r>
              <a:rPr sz="2250" spc="105" dirty="0">
                <a:latin typeface="Times New Roman"/>
                <a:cs typeface="Times New Roman"/>
              </a:rPr>
              <a:t>similar</a:t>
            </a:r>
            <a:r>
              <a:rPr sz="2250" spc="390" dirty="0">
                <a:latin typeface="Times New Roman"/>
                <a:cs typeface="Times New Roman"/>
              </a:rPr>
              <a:t> </a:t>
            </a:r>
            <a:r>
              <a:rPr sz="2250" spc="50" dirty="0">
                <a:latin typeface="Times New Roman"/>
                <a:cs typeface="Times New Roman"/>
              </a:rPr>
              <a:t>to </a:t>
            </a:r>
            <a:r>
              <a:rPr sz="2250" spc="130">
                <a:latin typeface="Times New Roman"/>
                <a:cs typeface="Times New Roman"/>
              </a:rPr>
              <a:t>putchar</a:t>
            </a:r>
            <a:r>
              <a:rPr sz="2250" spc="130" smtClean="0">
                <a:latin typeface="Times New Roman"/>
                <a:cs typeface="Times New Roman"/>
              </a:rPr>
              <a:t>(</a:t>
            </a:r>
            <a:r>
              <a:rPr sz="2250" smtClean="0">
                <a:latin typeface="Times New Roman"/>
                <a:cs typeface="Times New Roman"/>
              </a:rPr>
              <a:t>) </a:t>
            </a:r>
            <a:r>
              <a:rPr sz="2250" spc="100" dirty="0">
                <a:latin typeface="Times New Roman"/>
                <a:cs typeface="Times New Roman"/>
              </a:rPr>
              <a:t>function. </a:t>
            </a:r>
            <a:r>
              <a:rPr sz="2250" spc="75" dirty="0">
                <a:latin typeface="Times New Roman"/>
                <a:cs typeface="Times New Roman"/>
              </a:rPr>
              <a:t>It </a:t>
            </a:r>
            <a:r>
              <a:rPr sz="2250" spc="80" dirty="0">
                <a:latin typeface="Times New Roman"/>
                <a:cs typeface="Times New Roman"/>
              </a:rPr>
              <a:t>is </a:t>
            </a:r>
            <a:r>
              <a:rPr sz="2250" spc="105" dirty="0">
                <a:latin typeface="Times New Roman"/>
                <a:cs typeface="Times New Roman"/>
              </a:rPr>
              <a:t>used </a:t>
            </a:r>
            <a:r>
              <a:rPr sz="2250" spc="50" dirty="0">
                <a:latin typeface="Times New Roman"/>
                <a:cs typeface="Times New Roman"/>
              </a:rPr>
              <a:t>to </a:t>
            </a:r>
            <a:r>
              <a:rPr sz="2250" spc="100" dirty="0">
                <a:latin typeface="Times New Roman"/>
                <a:cs typeface="Times New Roman"/>
              </a:rPr>
              <a:t>display </a:t>
            </a:r>
            <a:r>
              <a:rPr sz="2250" spc="70" dirty="0">
                <a:latin typeface="Times New Roman"/>
                <a:cs typeface="Times New Roman"/>
              </a:rPr>
              <a:t>only </a:t>
            </a:r>
            <a:r>
              <a:rPr sz="2250" spc="85" dirty="0">
                <a:latin typeface="Times New Roman"/>
                <a:cs typeface="Times New Roman"/>
              </a:rPr>
              <a:t>one </a:t>
            </a:r>
            <a:r>
              <a:rPr sz="2250" spc="135" dirty="0">
                <a:latin typeface="Times New Roman"/>
                <a:cs typeface="Times New Roman"/>
              </a:rPr>
              <a:t>character </a:t>
            </a:r>
            <a:r>
              <a:rPr sz="2250" spc="55" dirty="0">
                <a:latin typeface="Times New Roman"/>
                <a:cs typeface="Times New Roman"/>
              </a:rPr>
              <a:t>on </a:t>
            </a:r>
            <a:r>
              <a:rPr sz="2250" spc="40" dirty="0">
                <a:latin typeface="Times New Roman"/>
                <a:cs typeface="Times New Roman"/>
              </a:rPr>
              <a:t>the  </a:t>
            </a:r>
            <a:r>
              <a:rPr sz="2250" spc="100" dirty="0">
                <a:latin typeface="Times New Roman"/>
                <a:cs typeface="Times New Roman"/>
              </a:rPr>
              <a:t>screen </a:t>
            </a:r>
            <a:r>
              <a:rPr sz="2250" spc="75" dirty="0">
                <a:latin typeface="Times New Roman"/>
                <a:cs typeface="Times New Roman"/>
              </a:rPr>
              <a:t>which </a:t>
            </a:r>
            <a:r>
              <a:rPr sz="2250" spc="50" dirty="0">
                <a:latin typeface="Times New Roman"/>
                <a:cs typeface="Times New Roman"/>
              </a:rPr>
              <a:t>is </a:t>
            </a:r>
            <a:r>
              <a:rPr sz="2250" spc="95" dirty="0">
                <a:latin typeface="Times New Roman"/>
                <a:cs typeface="Times New Roman"/>
              </a:rPr>
              <a:t>stored </a:t>
            </a:r>
            <a:r>
              <a:rPr sz="2250" spc="55" dirty="0">
                <a:latin typeface="Times New Roman"/>
                <a:cs typeface="Times New Roman"/>
              </a:rPr>
              <a:t>by </a:t>
            </a:r>
            <a:r>
              <a:rPr sz="2250" spc="114" dirty="0">
                <a:latin typeface="Times New Roman"/>
                <a:cs typeface="Times New Roman"/>
              </a:rPr>
              <a:t>using </a:t>
            </a:r>
            <a:r>
              <a:rPr sz="2250" spc="85" dirty="0">
                <a:latin typeface="Times New Roman"/>
                <a:cs typeface="Times New Roman"/>
              </a:rPr>
              <a:t>getch( </a:t>
            </a:r>
            <a:r>
              <a:rPr sz="2250" dirty="0">
                <a:latin typeface="Times New Roman"/>
                <a:cs typeface="Times New Roman"/>
              </a:rPr>
              <a:t>) </a:t>
            </a:r>
            <a:r>
              <a:rPr sz="2250" spc="100" dirty="0">
                <a:latin typeface="Times New Roman"/>
                <a:cs typeface="Times New Roman"/>
              </a:rPr>
              <a:t>function. </a:t>
            </a:r>
            <a:r>
              <a:rPr sz="2250" spc="45" dirty="0">
                <a:latin typeface="Times New Roman"/>
                <a:cs typeface="Times New Roman"/>
              </a:rPr>
              <a:t>It’s  </a:t>
            </a:r>
            <a:r>
              <a:rPr sz="2250" spc="135" dirty="0">
                <a:latin typeface="Times New Roman"/>
                <a:cs typeface="Times New Roman"/>
              </a:rPr>
              <a:t>syntax </a:t>
            </a:r>
            <a:r>
              <a:rPr sz="2250" spc="100" dirty="0">
                <a:latin typeface="Times New Roman"/>
                <a:cs typeface="Times New Roman"/>
              </a:rPr>
              <a:t>is </a:t>
            </a:r>
            <a:r>
              <a:rPr sz="2250" spc="125" dirty="0">
                <a:latin typeface="Times New Roman"/>
                <a:cs typeface="Times New Roman"/>
              </a:rPr>
              <a:t>same </a:t>
            </a:r>
            <a:r>
              <a:rPr sz="2250" spc="100" dirty="0">
                <a:latin typeface="Times New Roman"/>
                <a:cs typeface="Times New Roman"/>
              </a:rPr>
              <a:t>as </a:t>
            </a:r>
            <a:r>
              <a:rPr sz="2250" spc="95" dirty="0">
                <a:latin typeface="Times New Roman"/>
                <a:cs typeface="Times New Roman"/>
              </a:rPr>
              <a:t>the </a:t>
            </a:r>
            <a:r>
              <a:rPr sz="2250" spc="125" dirty="0">
                <a:latin typeface="Times New Roman"/>
                <a:cs typeface="Times New Roman"/>
              </a:rPr>
              <a:t>putchar </a:t>
            </a:r>
            <a:r>
              <a:rPr sz="2250" spc="95" dirty="0">
                <a:latin typeface="Times New Roman"/>
                <a:cs typeface="Times New Roman"/>
              </a:rPr>
              <a:t>fucntion but </a:t>
            </a:r>
            <a:r>
              <a:rPr sz="2250" spc="90" dirty="0">
                <a:latin typeface="Times New Roman"/>
                <a:cs typeface="Times New Roman"/>
              </a:rPr>
              <a:t>the </a:t>
            </a:r>
            <a:r>
              <a:rPr sz="2250" spc="80" dirty="0">
                <a:latin typeface="Times New Roman"/>
                <a:cs typeface="Times New Roman"/>
              </a:rPr>
              <a:t>keyword  </a:t>
            </a:r>
            <a:r>
              <a:rPr sz="2250" spc="114" dirty="0">
                <a:latin typeface="Times New Roman"/>
                <a:cs typeface="Times New Roman"/>
              </a:rPr>
              <a:t>here</a:t>
            </a:r>
            <a:r>
              <a:rPr sz="2250" spc="220" dirty="0">
                <a:latin typeface="Times New Roman"/>
                <a:cs typeface="Times New Roman"/>
              </a:rPr>
              <a:t> </a:t>
            </a:r>
            <a:r>
              <a:rPr sz="2250" spc="105">
                <a:latin typeface="Times New Roman"/>
                <a:cs typeface="Times New Roman"/>
              </a:rPr>
              <a:t>used</a:t>
            </a:r>
            <a:r>
              <a:rPr sz="2250" spc="250">
                <a:latin typeface="Times New Roman"/>
                <a:cs typeface="Times New Roman"/>
              </a:rPr>
              <a:t> </a:t>
            </a:r>
            <a:r>
              <a:rPr sz="2250" spc="50" smtClean="0">
                <a:latin typeface="Times New Roman"/>
                <a:cs typeface="Times New Roman"/>
              </a:rPr>
              <a:t>is</a:t>
            </a:r>
            <a:r>
              <a:rPr lang="en-US" sz="2250" spc="50" dirty="0" smtClean="0">
                <a:latin typeface="Times New Roman"/>
                <a:cs typeface="Times New Roman"/>
              </a:rPr>
              <a:t> </a:t>
            </a:r>
            <a:r>
              <a:rPr sz="2250" spc="110" smtClean="0">
                <a:latin typeface="Times New Roman"/>
                <a:cs typeface="Times New Roman"/>
              </a:rPr>
              <a:t>putch</a:t>
            </a:r>
            <a:r>
              <a:rPr lang="en-US" sz="2250" spc="110" dirty="0" smtClean="0">
                <a:latin typeface="Times New Roman"/>
                <a:cs typeface="Times New Roman"/>
              </a:rPr>
              <a:t> </a:t>
            </a:r>
            <a:r>
              <a:rPr sz="2250" spc="140" smtClean="0">
                <a:latin typeface="Times New Roman"/>
                <a:cs typeface="Times New Roman"/>
              </a:rPr>
              <a:t>instead </a:t>
            </a:r>
            <a:r>
              <a:rPr sz="2250" spc="-60" dirty="0">
                <a:latin typeface="Times New Roman"/>
                <a:cs typeface="Times New Roman"/>
              </a:rPr>
              <a:t>of</a:t>
            </a:r>
            <a:r>
              <a:rPr sz="2250" spc="254" dirty="0">
                <a:latin typeface="Times New Roman"/>
                <a:cs typeface="Times New Roman"/>
              </a:rPr>
              <a:t> </a:t>
            </a:r>
            <a:r>
              <a:rPr sz="2250" spc="135" dirty="0">
                <a:latin typeface="Times New Roman"/>
                <a:cs typeface="Times New Roman"/>
              </a:rPr>
              <a:t>putchar.</a:t>
            </a:r>
            <a:endParaRPr sz="2250">
              <a:latin typeface="Times New Roman"/>
              <a:cs typeface="Times New Roman"/>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4900" y="577850"/>
            <a:ext cx="4876800" cy="1200329"/>
          </a:xfrm>
          <a:prstGeom prst="rect">
            <a:avLst/>
          </a:prstGeom>
          <a:noFill/>
        </p:spPr>
        <p:txBody>
          <a:bodyPr wrap="square" rtlCol="0">
            <a:spAutoFit/>
          </a:bodyPr>
          <a:lstStyle/>
          <a:p>
            <a:pPr algn="ctr"/>
            <a:r>
              <a:rPr lang="en-US" sz="3600" dirty="0" smtClean="0">
                <a:solidFill>
                  <a:srgbClr val="C00000"/>
                </a:solidFill>
              </a:rPr>
              <a:t>UNIT-3</a:t>
            </a:r>
          </a:p>
          <a:p>
            <a:pPr algn="ctr"/>
            <a:r>
              <a:rPr lang="en-US" sz="3600" dirty="0" smtClean="0">
                <a:solidFill>
                  <a:srgbClr val="C00000"/>
                </a:solidFill>
              </a:rPr>
              <a:t>Control Structures</a:t>
            </a:r>
            <a:endParaRPr lang="en-US" sz="3600" dirty="0">
              <a:solidFill>
                <a:srgbClr val="C00000"/>
              </a:solidFill>
            </a:endParaRPr>
          </a:p>
        </p:txBody>
      </p:sp>
      <p:sp>
        <p:nvSpPr>
          <p:cNvPr id="3" name="TextBox 2"/>
          <p:cNvSpPr txBox="1"/>
          <p:nvPr/>
        </p:nvSpPr>
        <p:spPr>
          <a:xfrm>
            <a:off x="1841500" y="2254250"/>
            <a:ext cx="7162800" cy="2862322"/>
          </a:xfrm>
          <a:prstGeom prst="rect">
            <a:avLst/>
          </a:prstGeom>
          <a:noFill/>
        </p:spPr>
        <p:txBody>
          <a:bodyPr wrap="square" rtlCol="0">
            <a:spAutoFit/>
          </a:bodyPr>
          <a:lstStyle/>
          <a:p>
            <a:pPr lvl="0" indent="338138" algn="just">
              <a:spcBef>
                <a:spcPts val="600"/>
              </a:spcBef>
              <a:spcAft>
                <a:spcPts val="600"/>
              </a:spcAft>
              <a:buFont typeface="Arial" pitchFamily="34" charset="0"/>
              <a:buChar char="•"/>
            </a:pPr>
            <a:r>
              <a:rPr lang="en-IN" sz="2800" dirty="0" smtClean="0"/>
              <a:t>Introduction </a:t>
            </a:r>
            <a:endParaRPr lang="en-US" sz="2800" dirty="0" smtClean="0"/>
          </a:p>
          <a:p>
            <a:pPr lvl="0" indent="338138" algn="just">
              <a:spcBef>
                <a:spcPts val="600"/>
              </a:spcBef>
              <a:spcAft>
                <a:spcPts val="600"/>
              </a:spcAft>
              <a:buFont typeface="Arial" pitchFamily="34" charset="0"/>
              <a:buChar char="•"/>
            </a:pPr>
            <a:r>
              <a:rPr lang="en-IN" sz="2800" dirty="0" smtClean="0"/>
              <a:t>Decision making with IF – statement</a:t>
            </a:r>
            <a:endParaRPr lang="en-US" sz="2800" dirty="0" smtClean="0"/>
          </a:p>
          <a:p>
            <a:pPr lvl="0" indent="338138" algn="just">
              <a:spcBef>
                <a:spcPts val="600"/>
              </a:spcBef>
              <a:spcAft>
                <a:spcPts val="600"/>
              </a:spcAft>
              <a:buFont typeface="Arial" pitchFamily="34" charset="0"/>
              <a:buChar char="•"/>
            </a:pPr>
            <a:r>
              <a:rPr lang="en-IN" sz="2800" dirty="0" smtClean="0"/>
              <a:t>IF – Else and Nested IF</a:t>
            </a:r>
            <a:endParaRPr lang="en-US" sz="2800" dirty="0" smtClean="0"/>
          </a:p>
          <a:p>
            <a:pPr lvl="0" indent="338138" algn="just">
              <a:spcBef>
                <a:spcPts val="600"/>
              </a:spcBef>
              <a:spcAft>
                <a:spcPts val="600"/>
              </a:spcAft>
              <a:buFont typeface="Arial" pitchFamily="34" charset="0"/>
              <a:buChar char="•"/>
            </a:pPr>
            <a:r>
              <a:rPr lang="en-IN" sz="2800" dirty="0" smtClean="0"/>
              <a:t>While and do-while, for loop</a:t>
            </a:r>
            <a:endParaRPr lang="en-US" sz="2800" dirty="0" smtClean="0"/>
          </a:p>
          <a:p>
            <a:pPr lvl="0" indent="338138" algn="just">
              <a:spcBef>
                <a:spcPts val="600"/>
              </a:spcBef>
              <a:spcAft>
                <a:spcPts val="600"/>
              </a:spcAft>
              <a:buFont typeface="Arial" pitchFamily="34" charset="0"/>
              <a:buChar char="•"/>
            </a:pPr>
            <a:r>
              <a:rPr lang="en-IN" sz="2800" dirty="0" smtClean="0"/>
              <a:t>Break. Continue, </a:t>
            </a:r>
            <a:r>
              <a:rPr lang="en-IN" sz="2800" dirty="0" err="1" smtClean="0"/>
              <a:t>goto</a:t>
            </a:r>
            <a:r>
              <a:rPr lang="en-IN" sz="2800" dirty="0" smtClean="0"/>
              <a:t> and switch statements </a:t>
            </a:r>
            <a:endParaRPr lang="en-US" sz="28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482" y="273051"/>
            <a:ext cx="9556435" cy="1142999"/>
          </a:xfrm>
        </p:spPr>
        <p:txBody>
          <a:bodyPr>
            <a:normAutofit fontScale="90000"/>
          </a:bodyPr>
          <a:lstStyle/>
          <a:p>
            <a:pPr algn="ctr"/>
            <a:r>
              <a:rPr lang="en-US" sz="3600" dirty="0" smtClean="0">
                <a:solidFill>
                  <a:srgbClr val="00B0F0"/>
                </a:solidFill>
              </a:rPr>
              <a:t/>
            </a:r>
            <a:br>
              <a:rPr lang="en-US" sz="3600" dirty="0" smtClean="0">
                <a:solidFill>
                  <a:srgbClr val="00B0F0"/>
                </a:solidFill>
              </a:rPr>
            </a:br>
            <a:r>
              <a:rPr lang="en-US" sz="3200" b="1" dirty="0" smtClean="0">
                <a:solidFill>
                  <a:srgbClr val="C00000"/>
                </a:solidFill>
              </a:rPr>
              <a:t>Decision Making in C</a:t>
            </a:r>
            <a:r>
              <a:rPr lang="en-US" sz="3200" dirty="0" smtClean="0">
                <a:solidFill>
                  <a:srgbClr val="C00000"/>
                </a:solidFill>
              </a:rPr>
              <a:t/>
            </a:r>
            <a:br>
              <a:rPr lang="en-US" sz="3200" dirty="0" smtClean="0">
                <a:solidFill>
                  <a:srgbClr val="C00000"/>
                </a:solidFill>
              </a:rPr>
            </a:br>
            <a:endParaRPr lang="en-US" dirty="0"/>
          </a:p>
        </p:txBody>
      </p:sp>
      <p:sp>
        <p:nvSpPr>
          <p:cNvPr id="3" name="Content Placeholder 2"/>
          <p:cNvSpPr>
            <a:spLocks noGrp="1"/>
          </p:cNvSpPr>
          <p:nvPr>
            <p:ph sz="half" idx="1"/>
          </p:nvPr>
        </p:nvSpPr>
        <p:spPr>
          <a:xfrm>
            <a:off x="850900" y="1492250"/>
            <a:ext cx="6400800" cy="5105400"/>
          </a:xfrm>
        </p:spPr>
        <p:txBody>
          <a:bodyPr>
            <a:normAutofit/>
          </a:bodyPr>
          <a:lstStyle/>
          <a:p>
            <a:pPr algn="just">
              <a:lnSpc>
                <a:spcPts val="3000"/>
              </a:lnSpc>
              <a:buFont typeface="Arial" pitchFamily="34" charset="0"/>
              <a:buChar char="•"/>
            </a:pPr>
            <a:r>
              <a:rPr lang="en-US" sz="2000" dirty="0" smtClean="0">
                <a:solidFill>
                  <a:schemeClr val="tx1">
                    <a:lumMod val="65000"/>
                    <a:lumOff val="35000"/>
                  </a:schemeClr>
                </a:solidFill>
              </a:rPr>
              <a:t> Decision making structures require that the programmer specify one or more conditions to be evaluated or tested by the program, along with a statement or statements to be executed if the condition is determined to be true, and optionally, other statements to be executed if the condition is determined to be false. </a:t>
            </a:r>
          </a:p>
          <a:p>
            <a:pPr algn="just">
              <a:lnSpc>
                <a:spcPts val="3000"/>
              </a:lnSpc>
              <a:buFont typeface="Arial" pitchFamily="34" charset="0"/>
              <a:buChar char="•"/>
            </a:pPr>
            <a:r>
              <a:rPr lang="en-US" sz="2000" dirty="0" smtClean="0">
                <a:solidFill>
                  <a:schemeClr val="tx1">
                    <a:lumMod val="65000"/>
                    <a:lumOff val="35000"/>
                  </a:schemeClr>
                </a:solidFill>
              </a:rPr>
              <a:t> C programming language assumes any non-zero and non-null values as true, and if it is either zero or null, then it is assumed as false value. C programming language provides following types of decision making statements.</a:t>
            </a:r>
            <a:endParaRPr lang="en-US" sz="2000" dirty="0">
              <a:solidFill>
                <a:schemeClr val="tx1">
                  <a:lumMod val="65000"/>
                  <a:lumOff val="35000"/>
                </a:schemeClr>
              </a:solidFill>
            </a:endParaRPr>
          </a:p>
        </p:txBody>
      </p:sp>
      <p:pic>
        <p:nvPicPr>
          <p:cNvPr id="5" name="Picture 2"/>
          <p:cNvPicPr>
            <a:picLocks noGrp="1" noChangeAspect="1" noChangeArrowheads="1"/>
          </p:cNvPicPr>
          <p:nvPr>
            <p:ph sz="half" idx="2"/>
          </p:nvPr>
        </p:nvPicPr>
        <p:blipFill>
          <a:blip r:embed="rId2"/>
          <a:stretch>
            <a:fillRect/>
          </a:stretch>
        </p:blipFill>
        <p:spPr bwMode="auto">
          <a:xfrm>
            <a:off x="7785100" y="2406650"/>
            <a:ext cx="2335213" cy="35752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349249"/>
            <a:ext cx="3352800" cy="762001"/>
          </a:xfrm>
        </p:spPr>
        <p:txBody>
          <a:bodyPr>
            <a:noAutofit/>
          </a:bodyPr>
          <a:lstStyle/>
          <a:p>
            <a:pPr algn="l"/>
            <a:r>
              <a:rPr lang="en-US" sz="3600" dirty="0" smtClean="0">
                <a:solidFill>
                  <a:srgbClr val="00B0F0"/>
                </a:solidFill>
              </a:rPr>
              <a:t>if Statement</a:t>
            </a:r>
            <a:endParaRPr lang="en-US" sz="3600" dirty="0">
              <a:solidFill>
                <a:srgbClr val="00B0F0"/>
              </a:solidFill>
            </a:endParaRPr>
          </a:p>
        </p:txBody>
      </p:sp>
      <p:sp>
        <p:nvSpPr>
          <p:cNvPr id="3" name="Content Placeholder 2"/>
          <p:cNvSpPr>
            <a:spLocks noGrp="1"/>
          </p:cNvSpPr>
          <p:nvPr>
            <p:ph sz="half" idx="1"/>
          </p:nvPr>
        </p:nvSpPr>
        <p:spPr>
          <a:xfrm>
            <a:off x="850900" y="1492250"/>
            <a:ext cx="8698230" cy="4953000"/>
          </a:xfrm>
        </p:spPr>
        <p:txBody>
          <a:bodyPr/>
          <a:lstStyle/>
          <a:p>
            <a:pPr>
              <a:buNone/>
            </a:pPr>
            <a:r>
              <a:rPr lang="en-US" sz="2000" dirty="0" smtClean="0">
                <a:solidFill>
                  <a:schemeClr val="tx1">
                    <a:lumMod val="75000"/>
                    <a:lumOff val="25000"/>
                  </a:schemeClr>
                </a:solidFill>
              </a:rPr>
              <a:t>An </a:t>
            </a:r>
            <a:r>
              <a:rPr lang="en-US" sz="2000" b="1" dirty="0" smtClean="0">
                <a:solidFill>
                  <a:schemeClr val="tx1">
                    <a:lumMod val="75000"/>
                    <a:lumOff val="25000"/>
                  </a:schemeClr>
                </a:solidFill>
              </a:rPr>
              <a:t>if statement consists of a </a:t>
            </a:r>
            <a:r>
              <a:rPr lang="en-US" sz="2000" b="1" dirty="0" err="1" smtClean="0">
                <a:solidFill>
                  <a:schemeClr val="tx1">
                    <a:lumMod val="75000"/>
                    <a:lumOff val="25000"/>
                  </a:schemeClr>
                </a:solidFill>
              </a:rPr>
              <a:t>boolean</a:t>
            </a:r>
            <a:r>
              <a:rPr lang="en-US" sz="2000" b="1" dirty="0" smtClean="0">
                <a:solidFill>
                  <a:schemeClr val="tx1">
                    <a:lumMod val="75000"/>
                    <a:lumOff val="25000"/>
                  </a:schemeClr>
                </a:solidFill>
              </a:rPr>
              <a:t> expression followed by one or more statements. </a:t>
            </a:r>
          </a:p>
          <a:p>
            <a:pPr>
              <a:buNone/>
            </a:pPr>
            <a:r>
              <a:rPr lang="en-US" sz="2000" dirty="0" smtClean="0">
                <a:solidFill>
                  <a:schemeClr val="tx1">
                    <a:lumMod val="75000"/>
                    <a:lumOff val="25000"/>
                  </a:schemeClr>
                </a:solidFill>
              </a:rPr>
              <a:t>Syntax </a:t>
            </a:r>
          </a:p>
          <a:p>
            <a:pPr>
              <a:buNone/>
            </a:pPr>
            <a:r>
              <a:rPr lang="en-US" sz="2000" dirty="0" smtClean="0">
                <a:solidFill>
                  <a:schemeClr val="tx1">
                    <a:lumMod val="75000"/>
                    <a:lumOff val="25000"/>
                  </a:schemeClr>
                </a:solidFill>
              </a:rPr>
              <a:t>The syntax of an if statement in C programming language is: </a:t>
            </a:r>
          </a:p>
          <a:p>
            <a:pPr>
              <a:buNone/>
            </a:pPr>
            <a:r>
              <a:rPr lang="en-US" sz="2000" dirty="0" smtClean="0">
                <a:solidFill>
                  <a:schemeClr val="tx1">
                    <a:lumMod val="75000"/>
                    <a:lumOff val="25000"/>
                  </a:schemeClr>
                </a:solidFill>
              </a:rPr>
              <a:t>if(</a:t>
            </a:r>
            <a:r>
              <a:rPr lang="en-US" sz="2000" dirty="0" err="1" smtClean="0">
                <a:solidFill>
                  <a:schemeClr val="tx1">
                    <a:lumMod val="75000"/>
                    <a:lumOff val="25000"/>
                  </a:schemeClr>
                </a:solidFill>
              </a:rPr>
              <a:t>boolean_expression</a:t>
            </a:r>
            <a:r>
              <a:rPr lang="en-US" sz="2000" dirty="0" smtClean="0">
                <a:solidFill>
                  <a:schemeClr val="tx1">
                    <a:lumMod val="75000"/>
                    <a:lumOff val="25000"/>
                  </a:schemeClr>
                </a:solidFill>
              </a:rPr>
              <a:t>) </a:t>
            </a:r>
          </a:p>
          <a:p>
            <a:pPr>
              <a:buNone/>
            </a:pPr>
            <a:r>
              <a:rPr lang="en-US" sz="2000" dirty="0" smtClean="0">
                <a:solidFill>
                  <a:schemeClr val="tx1">
                    <a:lumMod val="75000"/>
                    <a:lumOff val="25000"/>
                  </a:schemeClr>
                </a:solidFill>
              </a:rPr>
              <a:t>{ </a:t>
            </a:r>
          </a:p>
          <a:p>
            <a:pPr>
              <a:buNone/>
            </a:pPr>
            <a:r>
              <a:rPr lang="en-US" sz="2000" dirty="0" smtClean="0">
                <a:solidFill>
                  <a:schemeClr val="tx1">
                    <a:lumMod val="75000"/>
                    <a:lumOff val="25000"/>
                  </a:schemeClr>
                </a:solidFill>
              </a:rPr>
              <a:t>/* statement(s) will execute if the </a:t>
            </a:r>
            <a:r>
              <a:rPr lang="en-US" sz="2000" dirty="0" err="1" smtClean="0">
                <a:solidFill>
                  <a:schemeClr val="tx1">
                    <a:lumMod val="75000"/>
                    <a:lumOff val="25000"/>
                  </a:schemeClr>
                </a:solidFill>
              </a:rPr>
              <a:t>boolean</a:t>
            </a:r>
            <a:r>
              <a:rPr lang="en-US" sz="2000" dirty="0" smtClean="0">
                <a:solidFill>
                  <a:schemeClr val="tx1">
                    <a:lumMod val="75000"/>
                    <a:lumOff val="25000"/>
                  </a:schemeClr>
                </a:solidFill>
              </a:rPr>
              <a:t> expression is true */ </a:t>
            </a:r>
          </a:p>
          <a:p>
            <a:pPr>
              <a:buNone/>
            </a:pPr>
            <a:r>
              <a:rPr lang="en-US" sz="2000" dirty="0" smtClean="0">
                <a:solidFill>
                  <a:schemeClr val="tx1">
                    <a:lumMod val="75000"/>
                    <a:lumOff val="25000"/>
                  </a:schemeClr>
                </a:solidFill>
              </a:rPr>
              <a:t>} </a:t>
            </a:r>
          </a:p>
          <a:p>
            <a:pPr algn="just">
              <a:buNone/>
            </a:pPr>
            <a:r>
              <a:rPr lang="en-US" sz="2000" dirty="0" smtClean="0">
                <a:solidFill>
                  <a:schemeClr val="tx1">
                    <a:lumMod val="75000"/>
                    <a:lumOff val="25000"/>
                  </a:schemeClr>
                </a:solidFill>
              </a:rPr>
              <a:t>If the </a:t>
            </a:r>
            <a:r>
              <a:rPr lang="en-US" sz="2000" b="1" dirty="0" err="1" smtClean="0">
                <a:solidFill>
                  <a:schemeClr val="tx1">
                    <a:lumMod val="75000"/>
                    <a:lumOff val="25000"/>
                  </a:schemeClr>
                </a:solidFill>
              </a:rPr>
              <a:t>boolean</a:t>
            </a:r>
            <a:r>
              <a:rPr lang="en-US" sz="2000" b="1" dirty="0" smtClean="0">
                <a:solidFill>
                  <a:schemeClr val="tx1">
                    <a:lumMod val="75000"/>
                    <a:lumOff val="25000"/>
                  </a:schemeClr>
                </a:solidFill>
              </a:rPr>
              <a:t> expression evaluates to true, then the block of code inside the if statement will be executed. If </a:t>
            </a:r>
            <a:r>
              <a:rPr lang="en-US" sz="2000" b="1" dirty="0" err="1" smtClean="0">
                <a:solidFill>
                  <a:schemeClr val="tx1">
                    <a:lumMod val="75000"/>
                    <a:lumOff val="25000"/>
                  </a:schemeClr>
                </a:solidFill>
              </a:rPr>
              <a:t>boolean</a:t>
            </a:r>
            <a:r>
              <a:rPr lang="en-US" sz="2000" b="1" dirty="0" smtClean="0">
                <a:solidFill>
                  <a:schemeClr val="tx1">
                    <a:lumMod val="75000"/>
                    <a:lumOff val="25000"/>
                  </a:schemeClr>
                </a:solidFill>
              </a:rPr>
              <a:t> expression evaluates to false, then the first set of code after the end of the if statement (after the closing curly brace) will be executed. </a:t>
            </a:r>
          </a:p>
          <a:p>
            <a:pPr algn="just">
              <a:buNone/>
            </a:pPr>
            <a:r>
              <a:rPr lang="en-US" sz="2000" dirty="0" smtClean="0">
                <a:solidFill>
                  <a:schemeClr val="tx1">
                    <a:lumMod val="75000"/>
                    <a:lumOff val="25000"/>
                  </a:schemeClr>
                </a:solidFill>
              </a:rPr>
              <a:t> C programming language assumes any </a:t>
            </a:r>
            <a:r>
              <a:rPr lang="en-US" sz="2000" b="1" dirty="0" smtClean="0">
                <a:solidFill>
                  <a:schemeClr val="tx1">
                    <a:lumMod val="75000"/>
                    <a:lumOff val="25000"/>
                  </a:schemeClr>
                </a:solidFill>
              </a:rPr>
              <a:t>non-zero and non-null values as true and if it is either zero or null then it is assumed as false value.</a:t>
            </a:r>
            <a:endParaRPr lang="en-US" sz="20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31900" y="2635250"/>
            <a:ext cx="2819400" cy="2209800"/>
          </a:xfrm>
        </p:spPr>
        <p:txBody>
          <a:bodyPr>
            <a:normAutofit lnSpcReduction="10000"/>
          </a:bodyPr>
          <a:lstStyle/>
          <a:p>
            <a:pPr>
              <a:buNone/>
            </a:pPr>
            <a:r>
              <a:rPr lang="en-US" sz="1800" baseline="0" dirty="0" smtClean="0">
                <a:solidFill>
                  <a:srgbClr val="C00000"/>
                </a:solidFill>
                <a:latin typeface="Courier New"/>
              </a:rPr>
              <a:t>Example:</a:t>
            </a:r>
          </a:p>
          <a:p>
            <a:pPr>
              <a:buNone/>
            </a:pPr>
            <a:r>
              <a:rPr lang="en-US" sz="1800" baseline="0" dirty="0" smtClean="0">
                <a:solidFill>
                  <a:srgbClr val="000000"/>
                </a:solidFill>
                <a:latin typeface="Courier New"/>
              </a:rPr>
              <a:t>#include &lt;</a:t>
            </a:r>
            <a:r>
              <a:rPr lang="en-US" sz="1800" baseline="0" dirty="0" err="1" smtClean="0">
                <a:solidFill>
                  <a:srgbClr val="000000"/>
                </a:solidFill>
                <a:latin typeface="Courier New"/>
              </a:rPr>
              <a:t>stdio.h</a:t>
            </a:r>
            <a:r>
              <a:rPr lang="en-US" sz="1800" baseline="0" dirty="0" smtClean="0">
                <a:solidFill>
                  <a:srgbClr val="000000"/>
                </a:solidFill>
                <a:latin typeface="Courier New"/>
              </a:rPr>
              <a:t>&gt; </a:t>
            </a:r>
          </a:p>
          <a:p>
            <a:pPr>
              <a:buNone/>
            </a:pPr>
            <a:r>
              <a:rPr lang="en-US" sz="1800" baseline="0" dirty="0" err="1" smtClean="0">
                <a:solidFill>
                  <a:srgbClr val="000000"/>
                </a:solidFill>
                <a:latin typeface="Courier New"/>
              </a:rPr>
              <a:t>int</a:t>
            </a:r>
            <a:r>
              <a:rPr lang="en-US" sz="1800" baseline="0" dirty="0" smtClean="0">
                <a:solidFill>
                  <a:srgbClr val="000000"/>
                </a:solidFill>
                <a:latin typeface="Courier New"/>
              </a:rPr>
              <a:t> main () </a:t>
            </a:r>
          </a:p>
          <a:p>
            <a:pPr>
              <a:buNone/>
            </a:pPr>
            <a:r>
              <a:rPr lang="en-US" sz="1800" baseline="0" dirty="0" smtClean="0">
                <a:solidFill>
                  <a:srgbClr val="000000"/>
                </a:solidFill>
                <a:latin typeface="Courier New"/>
              </a:rPr>
              <a:t>{ </a:t>
            </a:r>
          </a:p>
          <a:p>
            <a:pPr>
              <a:buNone/>
            </a:pPr>
            <a:r>
              <a:rPr lang="en-US" sz="1800" baseline="0" dirty="0" smtClean="0">
                <a:solidFill>
                  <a:srgbClr val="000000"/>
                </a:solidFill>
                <a:latin typeface="Courier New"/>
              </a:rPr>
              <a:t>/* local variable definition */ </a:t>
            </a:r>
          </a:p>
          <a:p>
            <a:pPr>
              <a:buNone/>
            </a:pPr>
            <a:r>
              <a:rPr lang="en-US" sz="1800" baseline="0" dirty="0" err="1" smtClean="0">
                <a:solidFill>
                  <a:srgbClr val="000000"/>
                </a:solidFill>
                <a:latin typeface="Courier New"/>
              </a:rPr>
              <a:t>int</a:t>
            </a:r>
            <a:r>
              <a:rPr lang="en-US" sz="1800" baseline="0" dirty="0" smtClean="0">
                <a:solidFill>
                  <a:srgbClr val="000000"/>
                </a:solidFill>
                <a:latin typeface="Courier New"/>
              </a:rPr>
              <a:t> a = 10;</a:t>
            </a:r>
            <a:endParaRPr lang="en-US" sz="1800" dirty="0"/>
          </a:p>
        </p:txBody>
      </p:sp>
      <p:pic>
        <p:nvPicPr>
          <p:cNvPr id="2050" name="Picture 2"/>
          <p:cNvPicPr>
            <a:picLocks noGrp="1" noChangeAspect="1" noChangeArrowheads="1"/>
          </p:cNvPicPr>
          <p:nvPr>
            <p:ph sz="half" idx="2"/>
          </p:nvPr>
        </p:nvPicPr>
        <p:blipFill>
          <a:blip r:embed="rId2"/>
          <a:srcRect/>
          <a:stretch>
            <a:fillRect/>
          </a:stretch>
        </p:blipFill>
        <p:spPr bwMode="auto">
          <a:xfrm>
            <a:off x="5041901" y="1568450"/>
            <a:ext cx="3200400" cy="4267200"/>
          </a:xfrm>
          <a:prstGeom prst="rect">
            <a:avLst/>
          </a:prstGeom>
          <a:noFill/>
          <a:ln w="9525">
            <a:noFill/>
            <a:miter lim="800000"/>
            <a:headEnd/>
            <a:tailEnd/>
          </a:ln>
          <a:effectLst/>
        </p:spPr>
      </p:pic>
      <p:sp>
        <p:nvSpPr>
          <p:cNvPr id="6" name="TextBox 5"/>
          <p:cNvSpPr txBox="1"/>
          <p:nvPr/>
        </p:nvSpPr>
        <p:spPr>
          <a:xfrm>
            <a:off x="1231900" y="730250"/>
            <a:ext cx="2971800" cy="646331"/>
          </a:xfrm>
          <a:prstGeom prst="rect">
            <a:avLst/>
          </a:prstGeom>
          <a:noFill/>
        </p:spPr>
        <p:txBody>
          <a:bodyPr wrap="square" rtlCol="0">
            <a:spAutoFit/>
          </a:bodyPr>
          <a:lstStyle/>
          <a:p>
            <a:r>
              <a:rPr lang="en-US" sz="3600" dirty="0" smtClean="0">
                <a:solidFill>
                  <a:srgbClr val="00B0F0"/>
                </a:solidFill>
              </a:rPr>
              <a:t>Flow Diagram</a:t>
            </a:r>
            <a:endParaRPr lang="en-US" sz="3600" dirty="0">
              <a:solidFill>
                <a:srgbClr val="00B0F0"/>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1"/>
            <a:ext cx="9624060" cy="808640"/>
          </a:xfrm>
        </p:spPr>
        <p:txBody>
          <a:bodyPr>
            <a:normAutofit fontScale="90000"/>
          </a:bodyPr>
          <a:lstStyle/>
          <a:p>
            <a:r>
              <a:rPr lang="en-US" dirty="0">
                <a:solidFill>
                  <a:srgbClr val="00B0F0"/>
                </a:solidFill>
              </a:rPr>
              <a:t>if...else statement</a:t>
            </a:r>
          </a:p>
        </p:txBody>
      </p:sp>
      <p:sp>
        <p:nvSpPr>
          <p:cNvPr id="3" name="Content Placeholder 2"/>
          <p:cNvSpPr>
            <a:spLocks noGrp="1"/>
          </p:cNvSpPr>
          <p:nvPr>
            <p:ph sz="half" idx="1"/>
          </p:nvPr>
        </p:nvSpPr>
        <p:spPr>
          <a:xfrm>
            <a:off x="698500" y="1339850"/>
            <a:ext cx="4953000" cy="5715000"/>
          </a:xfrm>
        </p:spPr>
        <p:txBody>
          <a:bodyPr>
            <a:normAutofit fontScale="55000" lnSpcReduction="20000"/>
          </a:bodyPr>
          <a:lstStyle/>
          <a:p>
            <a:pPr marL="0" indent="0" algn="just">
              <a:buNone/>
            </a:pPr>
            <a:r>
              <a:rPr lang="en-US" dirty="0"/>
              <a:t>An if statement can be followed by an optional else statement, which executes when the </a:t>
            </a:r>
            <a:r>
              <a:rPr lang="en-US" dirty="0" err="1"/>
              <a:t>boolean</a:t>
            </a:r>
            <a:r>
              <a:rPr lang="en-US" dirty="0"/>
              <a:t> expression is false. </a:t>
            </a:r>
          </a:p>
          <a:p>
            <a:pPr>
              <a:buNone/>
            </a:pPr>
            <a:r>
              <a:rPr lang="en-US" sz="3800" dirty="0">
                <a:solidFill>
                  <a:srgbClr val="C00000"/>
                </a:solidFill>
              </a:rPr>
              <a:t>Syntax </a:t>
            </a:r>
          </a:p>
          <a:p>
            <a:pPr>
              <a:buNone/>
            </a:pPr>
            <a:r>
              <a:rPr lang="en-US" dirty="0"/>
              <a:t>The syntax of an if...else statement in C programming language is: </a:t>
            </a:r>
          </a:p>
          <a:p>
            <a:pPr>
              <a:buNone/>
            </a:pPr>
            <a:r>
              <a:rPr lang="en-US" dirty="0"/>
              <a:t>if(</a:t>
            </a:r>
            <a:r>
              <a:rPr lang="en-US" dirty="0" err="1"/>
              <a:t>boolean_expression</a:t>
            </a:r>
            <a:r>
              <a:rPr lang="en-US" dirty="0"/>
              <a:t>) </a:t>
            </a:r>
          </a:p>
          <a:p>
            <a:pPr>
              <a:buNone/>
            </a:pPr>
            <a:r>
              <a:rPr lang="en-US" dirty="0"/>
              <a:t>{ </a:t>
            </a:r>
          </a:p>
          <a:p>
            <a:pPr>
              <a:buNone/>
            </a:pPr>
            <a:r>
              <a:rPr lang="en-US" dirty="0"/>
              <a:t>/* statement(s) will execute if the </a:t>
            </a:r>
            <a:r>
              <a:rPr lang="en-US" dirty="0" err="1"/>
              <a:t>boolean</a:t>
            </a:r>
            <a:r>
              <a:rPr lang="en-US" dirty="0"/>
              <a:t> expression is true */ </a:t>
            </a:r>
          </a:p>
          <a:p>
            <a:pPr>
              <a:buNone/>
            </a:pPr>
            <a:r>
              <a:rPr lang="en-US" dirty="0"/>
              <a:t>} </a:t>
            </a:r>
          </a:p>
          <a:p>
            <a:pPr>
              <a:buNone/>
            </a:pPr>
            <a:r>
              <a:rPr lang="en-US" dirty="0"/>
              <a:t>else </a:t>
            </a:r>
          </a:p>
          <a:p>
            <a:pPr>
              <a:buNone/>
            </a:pPr>
            <a:r>
              <a:rPr lang="en-US" dirty="0"/>
              <a:t>{ </a:t>
            </a:r>
          </a:p>
          <a:p>
            <a:pPr>
              <a:buNone/>
            </a:pPr>
            <a:r>
              <a:rPr lang="en-US" dirty="0"/>
              <a:t>/* statement(s) will execute if the </a:t>
            </a:r>
            <a:r>
              <a:rPr lang="en-US" dirty="0" err="1"/>
              <a:t>boolean</a:t>
            </a:r>
            <a:r>
              <a:rPr lang="en-US" dirty="0"/>
              <a:t> expression is false */ </a:t>
            </a:r>
          </a:p>
          <a:p>
            <a:pPr>
              <a:buNone/>
            </a:pPr>
            <a:r>
              <a:rPr lang="en-US" dirty="0"/>
              <a:t>} </a:t>
            </a:r>
          </a:p>
          <a:p>
            <a:pPr>
              <a:buNone/>
            </a:pPr>
            <a:r>
              <a:rPr lang="en-US" dirty="0"/>
              <a:t>If the </a:t>
            </a:r>
            <a:r>
              <a:rPr lang="en-US" dirty="0" err="1"/>
              <a:t>boolean</a:t>
            </a:r>
            <a:r>
              <a:rPr lang="en-US" dirty="0"/>
              <a:t> expression evaluates to true, then the if block of code will be executed, otherwise else block of code will be executed. </a:t>
            </a:r>
          </a:p>
          <a:p>
            <a:pPr>
              <a:buNone/>
            </a:pPr>
            <a:r>
              <a:rPr lang="en-US" dirty="0"/>
              <a:t>C programming language assumes any non-zero and non-null values as true and if it is either zero or null then it is assumed as false value.</a:t>
            </a:r>
          </a:p>
        </p:txBody>
      </p:sp>
      <p:pic>
        <p:nvPicPr>
          <p:cNvPr id="3074" name="Picture 2"/>
          <p:cNvPicPr>
            <a:picLocks noGrp="1" noChangeAspect="1" noChangeArrowheads="1"/>
          </p:cNvPicPr>
          <p:nvPr>
            <p:ph sz="half" idx="2"/>
          </p:nvPr>
        </p:nvPicPr>
        <p:blipFill>
          <a:blip r:embed="rId2"/>
          <a:srcRect/>
          <a:stretch>
            <a:fillRect/>
          </a:stretch>
        </p:blipFill>
        <p:spPr bwMode="auto">
          <a:xfrm>
            <a:off x="6565900" y="1720850"/>
            <a:ext cx="3352800"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100" y="349250"/>
            <a:ext cx="3516630" cy="755577"/>
          </a:xfrm>
        </p:spPr>
        <p:txBody>
          <a:bodyPr>
            <a:normAutofit/>
          </a:bodyPr>
          <a:lstStyle/>
          <a:p>
            <a:pPr algn="l"/>
            <a:r>
              <a:rPr lang="en-US" sz="3600" dirty="0" smtClean="0">
                <a:solidFill>
                  <a:srgbClr val="00B0F0"/>
                </a:solidFill>
              </a:rPr>
              <a:t>Example</a:t>
            </a:r>
            <a:endParaRPr lang="en-US" sz="3600" dirty="0">
              <a:solidFill>
                <a:srgbClr val="00B0F0"/>
              </a:solidFill>
            </a:endParaRPr>
          </a:p>
        </p:txBody>
      </p:sp>
      <p:sp>
        <p:nvSpPr>
          <p:cNvPr id="3" name="Content Placeholder 2"/>
          <p:cNvSpPr>
            <a:spLocks noGrp="1"/>
          </p:cNvSpPr>
          <p:nvPr>
            <p:ph sz="half" idx="1"/>
          </p:nvPr>
        </p:nvSpPr>
        <p:spPr>
          <a:xfrm>
            <a:off x="850900" y="1187450"/>
            <a:ext cx="5410200" cy="5867400"/>
          </a:xfrm>
        </p:spPr>
        <p:txBody>
          <a:bodyPr>
            <a:noAutofit/>
          </a:bodyPr>
          <a:lstStyle/>
          <a:p>
            <a:pPr marL="574675" indent="0" algn="just">
              <a:buNone/>
            </a:pPr>
            <a:r>
              <a:rPr lang="en-US" sz="1600" dirty="0"/>
              <a:t>#include &lt;</a:t>
            </a:r>
            <a:r>
              <a:rPr lang="en-US" sz="1600" dirty="0" err="1"/>
              <a:t>stdio.h</a:t>
            </a:r>
            <a:r>
              <a:rPr lang="en-US" sz="1600" dirty="0"/>
              <a:t>&gt; </a:t>
            </a:r>
          </a:p>
          <a:p>
            <a:pPr marL="574675" indent="0" algn="just">
              <a:buNone/>
            </a:pPr>
            <a:r>
              <a:rPr lang="en-US" sz="1600" dirty="0" err="1"/>
              <a:t>int</a:t>
            </a:r>
            <a:r>
              <a:rPr lang="en-US" sz="1600" dirty="0"/>
              <a:t> main () </a:t>
            </a:r>
          </a:p>
          <a:p>
            <a:pPr marL="574675" indent="0" algn="just">
              <a:buNone/>
            </a:pPr>
            <a:r>
              <a:rPr lang="en-US" sz="1600" dirty="0"/>
              <a:t>{ </a:t>
            </a:r>
          </a:p>
          <a:p>
            <a:pPr marL="574675" indent="0" algn="just">
              <a:buNone/>
            </a:pPr>
            <a:r>
              <a:rPr lang="en-US" sz="1600" dirty="0"/>
              <a:t>/* local variable definition */ </a:t>
            </a:r>
          </a:p>
          <a:p>
            <a:pPr marL="574675" indent="0" algn="just">
              <a:buNone/>
            </a:pPr>
            <a:r>
              <a:rPr lang="en-US" sz="1600" dirty="0" err="1"/>
              <a:t>int</a:t>
            </a:r>
            <a:r>
              <a:rPr lang="en-US" sz="1600" dirty="0"/>
              <a:t> a = 100; </a:t>
            </a:r>
          </a:p>
          <a:p>
            <a:pPr marL="574675" indent="0" algn="just">
              <a:buNone/>
            </a:pPr>
            <a:r>
              <a:rPr lang="en-US" sz="1600" dirty="0"/>
              <a:t>/* check the </a:t>
            </a:r>
            <a:r>
              <a:rPr lang="en-US" sz="1600" dirty="0" err="1"/>
              <a:t>boolean</a:t>
            </a:r>
            <a:r>
              <a:rPr lang="en-US" sz="1600" dirty="0"/>
              <a:t> condition */ </a:t>
            </a:r>
          </a:p>
          <a:p>
            <a:pPr marL="574675" indent="0" algn="just">
              <a:buNone/>
            </a:pPr>
            <a:r>
              <a:rPr lang="en-US" sz="1600" dirty="0"/>
              <a:t>if( a &lt; 20 ) </a:t>
            </a:r>
          </a:p>
          <a:p>
            <a:pPr marL="574675" indent="0" algn="just">
              <a:buNone/>
            </a:pPr>
            <a:r>
              <a:rPr lang="en-US" sz="1600" dirty="0"/>
              <a:t>{ </a:t>
            </a:r>
          </a:p>
          <a:p>
            <a:pPr marL="574675" indent="0" algn="just">
              <a:buNone/>
            </a:pPr>
            <a:r>
              <a:rPr lang="en-US" sz="1600" dirty="0"/>
              <a:t>/* if condition is true then print the following */ </a:t>
            </a:r>
          </a:p>
          <a:p>
            <a:pPr marL="574675" indent="0" algn="just">
              <a:buNone/>
            </a:pPr>
            <a:r>
              <a:rPr lang="en-US" sz="1600" dirty="0" err="1"/>
              <a:t>printf</a:t>
            </a:r>
            <a:r>
              <a:rPr lang="en-US" sz="1600" dirty="0"/>
              <a:t>("a is less than 20\n" ); </a:t>
            </a:r>
          </a:p>
          <a:p>
            <a:pPr marL="574675" indent="0" algn="just">
              <a:buNone/>
            </a:pPr>
            <a:r>
              <a:rPr lang="en-US" sz="1600" dirty="0"/>
              <a:t>} </a:t>
            </a:r>
          </a:p>
          <a:p>
            <a:pPr marL="574675" indent="0" algn="just">
              <a:buNone/>
            </a:pPr>
            <a:r>
              <a:rPr lang="en-US" sz="1600" dirty="0"/>
              <a:t>else </a:t>
            </a:r>
          </a:p>
          <a:p>
            <a:pPr marL="574675" indent="0" algn="just">
              <a:buNone/>
            </a:pPr>
            <a:r>
              <a:rPr lang="en-US" sz="1600" dirty="0"/>
              <a:t>{ </a:t>
            </a:r>
          </a:p>
          <a:p>
            <a:pPr marL="574675" indent="0" algn="just">
              <a:buNone/>
            </a:pPr>
            <a:r>
              <a:rPr lang="en-US" sz="1600" dirty="0"/>
              <a:t>/* if condition is false then print the following */ </a:t>
            </a:r>
          </a:p>
          <a:p>
            <a:pPr marL="574675" indent="0" algn="just">
              <a:buNone/>
            </a:pPr>
            <a:r>
              <a:rPr lang="en-US" sz="1600" dirty="0" err="1"/>
              <a:t>printf</a:t>
            </a:r>
            <a:r>
              <a:rPr lang="en-US" sz="1600" dirty="0"/>
              <a:t>("a is not less than 20\n" ); </a:t>
            </a:r>
          </a:p>
          <a:p>
            <a:pPr marL="574675" indent="0" algn="just">
              <a:buNone/>
            </a:pPr>
            <a:r>
              <a:rPr lang="en-US" sz="1600" dirty="0"/>
              <a:t>} </a:t>
            </a:r>
          </a:p>
          <a:p>
            <a:pPr marL="574675" indent="0" algn="just">
              <a:buNone/>
            </a:pPr>
            <a:r>
              <a:rPr lang="en-US" sz="1600" dirty="0" err="1"/>
              <a:t>printf</a:t>
            </a:r>
            <a:r>
              <a:rPr lang="en-US" sz="1600" dirty="0"/>
              <a:t>("value of a is : %d\n", a); </a:t>
            </a:r>
          </a:p>
          <a:p>
            <a:pPr marL="574675" indent="0" algn="just">
              <a:buNone/>
            </a:pPr>
            <a:r>
              <a:rPr lang="en-US" sz="1600" dirty="0"/>
              <a:t>return 0; </a:t>
            </a:r>
          </a:p>
          <a:p>
            <a:pPr marL="574675" indent="0" algn="just">
              <a:buNone/>
            </a:pPr>
            <a:r>
              <a:rPr lang="en-US" sz="1600" dirty="0"/>
              <a:t>} </a:t>
            </a:r>
          </a:p>
        </p:txBody>
      </p:sp>
      <p:sp>
        <p:nvSpPr>
          <p:cNvPr id="6" name="Rectangle 5"/>
          <p:cNvSpPr/>
          <p:nvPr/>
        </p:nvSpPr>
        <p:spPr>
          <a:xfrm>
            <a:off x="6946900" y="3473450"/>
            <a:ext cx="2743200" cy="1754326"/>
          </a:xfrm>
          <a:prstGeom prst="rect">
            <a:avLst/>
          </a:prstGeom>
        </p:spPr>
        <p:txBody>
          <a:bodyPr wrap="square">
            <a:spAutoFit/>
          </a:bodyPr>
          <a:lstStyle/>
          <a:p>
            <a:pPr marL="52388" algn="just">
              <a:buNone/>
            </a:pPr>
            <a:r>
              <a:rPr lang="en-US" i="1" dirty="0" smtClean="0">
                <a:solidFill>
                  <a:srgbClr val="0070C0"/>
                </a:solidFill>
              </a:rPr>
              <a:t>When the above code is compiled and executed, it produces the following result: </a:t>
            </a:r>
          </a:p>
          <a:p>
            <a:pPr marL="404813" algn="just">
              <a:buNone/>
            </a:pPr>
            <a:r>
              <a:rPr lang="en-US" dirty="0" smtClean="0">
                <a:solidFill>
                  <a:srgbClr val="0070C0"/>
                </a:solidFill>
              </a:rPr>
              <a:t>a is not less than 20;</a:t>
            </a:r>
          </a:p>
          <a:p>
            <a:pPr marL="404813" algn="just">
              <a:buNone/>
            </a:pPr>
            <a:r>
              <a:rPr lang="en-US" dirty="0" smtClean="0">
                <a:solidFill>
                  <a:srgbClr val="0070C0"/>
                </a:solidFill>
              </a:rPr>
              <a:t>value of a is : 100</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610"/>
            <a:ext cx="5116830" cy="884840"/>
          </a:xfrm>
        </p:spPr>
        <p:txBody>
          <a:bodyPr>
            <a:normAutofit fontScale="90000"/>
          </a:bodyPr>
          <a:lstStyle/>
          <a:p>
            <a:pPr algn="l"/>
            <a:r>
              <a:rPr lang="en-US" sz="3200" dirty="0">
                <a:solidFill>
                  <a:srgbClr val="00B0F0"/>
                </a:solidFill>
              </a:rPr>
              <a:t>The if...else if...else Statement</a:t>
            </a:r>
          </a:p>
        </p:txBody>
      </p:sp>
      <p:sp>
        <p:nvSpPr>
          <p:cNvPr id="3" name="Content Placeholder 2"/>
          <p:cNvSpPr>
            <a:spLocks noGrp="1"/>
          </p:cNvSpPr>
          <p:nvPr>
            <p:ph sz="half" idx="1"/>
          </p:nvPr>
        </p:nvSpPr>
        <p:spPr>
          <a:xfrm>
            <a:off x="622300" y="1416051"/>
            <a:ext cx="4343400" cy="4800600"/>
          </a:xfrm>
        </p:spPr>
        <p:txBody>
          <a:bodyPr>
            <a:normAutofit fontScale="40000" lnSpcReduction="20000"/>
          </a:bodyPr>
          <a:lstStyle/>
          <a:p>
            <a:pPr marL="0" indent="0" algn="just">
              <a:lnSpc>
                <a:spcPts val="2300"/>
              </a:lnSpc>
              <a:buNone/>
            </a:pPr>
            <a:r>
              <a:rPr lang="en-US" sz="5000" dirty="0"/>
              <a:t>An if statement can be followed by an optional else if...else statement, which is very useful to test various conditions using single if...else if statement. </a:t>
            </a:r>
          </a:p>
          <a:p>
            <a:pPr marL="0" indent="0" algn="just">
              <a:lnSpc>
                <a:spcPts val="2300"/>
              </a:lnSpc>
              <a:buNone/>
            </a:pPr>
            <a:r>
              <a:rPr lang="en-US" sz="5000" dirty="0"/>
              <a:t>When using if , else if , else statements there are few points to keep in mind: </a:t>
            </a:r>
          </a:p>
          <a:p>
            <a:pPr marL="390525" indent="-273050" algn="just">
              <a:lnSpc>
                <a:spcPts val="2300"/>
              </a:lnSpc>
            </a:pPr>
            <a:r>
              <a:rPr lang="en-US" sz="5000" dirty="0" smtClean="0"/>
              <a:t>An if can have zero or one else's and it must come after any else if's. </a:t>
            </a:r>
          </a:p>
          <a:p>
            <a:pPr marL="390525" indent="-273050" algn="just">
              <a:lnSpc>
                <a:spcPts val="2300"/>
              </a:lnSpc>
            </a:pPr>
            <a:r>
              <a:rPr lang="en-US" sz="5000" dirty="0" smtClean="0"/>
              <a:t> An if can have zero to many else if's and they must come before the else. </a:t>
            </a:r>
          </a:p>
          <a:p>
            <a:pPr marL="390525" indent="-273050" algn="just">
              <a:lnSpc>
                <a:spcPts val="2300"/>
              </a:lnSpc>
            </a:pPr>
            <a:r>
              <a:rPr lang="en-US" sz="5000" dirty="0" smtClean="0"/>
              <a:t> Once an else if succeeds, none of the remaining else if's or else's will be tested </a:t>
            </a:r>
          </a:p>
          <a:p>
            <a:pPr>
              <a:buNone/>
            </a:pPr>
            <a:endParaRPr lang="en-US" sz="2000" dirty="0"/>
          </a:p>
        </p:txBody>
      </p:sp>
      <p:sp>
        <p:nvSpPr>
          <p:cNvPr id="4" name="Content Placeholder 3"/>
          <p:cNvSpPr>
            <a:spLocks noGrp="1"/>
          </p:cNvSpPr>
          <p:nvPr>
            <p:ph sz="half" idx="2"/>
          </p:nvPr>
        </p:nvSpPr>
        <p:spPr>
          <a:xfrm>
            <a:off x="5422900" y="1416050"/>
            <a:ext cx="4876800" cy="5029200"/>
          </a:xfrm>
        </p:spPr>
        <p:txBody>
          <a:bodyPr>
            <a:noAutofit/>
          </a:bodyPr>
          <a:lstStyle/>
          <a:p>
            <a:pPr>
              <a:buNone/>
            </a:pPr>
            <a:r>
              <a:rPr lang="en-US" sz="1600" dirty="0"/>
              <a:t>if(</a:t>
            </a:r>
            <a:r>
              <a:rPr lang="en-US" sz="1600" dirty="0" err="1"/>
              <a:t>boolean_expression</a:t>
            </a:r>
            <a:r>
              <a:rPr lang="en-US" sz="1600" dirty="0"/>
              <a:t> 1) </a:t>
            </a:r>
          </a:p>
          <a:p>
            <a:pPr>
              <a:buNone/>
            </a:pPr>
            <a:r>
              <a:rPr lang="en-US" sz="1600" dirty="0"/>
              <a:t>{ </a:t>
            </a:r>
          </a:p>
          <a:p>
            <a:pPr>
              <a:buNone/>
            </a:pPr>
            <a:r>
              <a:rPr lang="en-US" sz="1600" dirty="0"/>
              <a:t>/* Executes when the </a:t>
            </a:r>
            <a:r>
              <a:rPr lang="en-US" sz="1600" dirty="0" err="1"/>
              <a:t>boolean</a:t>
            </a:r>
            <a:r>
              <a:rPr lang="en-US" sz="1600" dirty="0"/>
              <a:t> expression 1 is true */ </a:t>
            </a:r>
          </a:p>
          <a:p>
            <a:pPr>
              <a:buNone/>
            </a:pPr>
            <a:r>
              <a:rPr lang="en-US" sz="1600" dirty="0"/>
              <a:t>} </a:t>
            </a:r>
          </a:p>
          <a:p>
            <a:pPr>
              <a:buNone/>
            </a:pPr>
            <a:r>
              <a:rPr lang="en-US" sz="1600" dirty="0"/>
              <a:t>else if( </a:t>
            </a:r>
            <a:r>
              <a:rPr lang="en-US" sz="1600" dirty="0" err="1"/>
              <a:t>boolean_expression</a:t>
            </a:r>
            <a:r>
              <a:rPr lang="en-US" sz="1600" dirty="0"/>
              <a:t> 2) </a:t>
            </a:r>
          </a:p>
          <a:p>
            <a:pPr>
              <a:buNone/>
            </a:pPr>
            <a:r>
              <a:rPr lang="en-US" sz="1600" dirty="0"/>
              <a:t>{ </a:t>
            </a:r>
          </a:p>
          <a:p>
            <a:pPr>
              <a:buNone/>
            </a:pPr>
            <a:r>
              <a:rPr lang="en-US" sz="1600" dirty="0"/>
              <a:t>/* Executes when the </a:t>
            </a:r>
            <a:r>
              <a:rPr lang="en-US" sz="1600" dirty="0" err="1"/>
              <a:t>boolean</a:t>
            </a:r>
            <a:r>
              <a:rPr lang="en-US" sz="1600" dirty="0"/>
              <a:t> expression 2 is true */ </a:t>
            </a:r>
          </a:p>
          <a:p>
            <a:pPr>
              <a:buNone/>
            </a:pPr>
            <a:r>
              <a:rPr lang="en-US" sz="1600" dirty="0"/>
              <a:t>} </a:t>
            </a:r>
          </a:p>
          <a:p>
            <a:pPr>
              <a:buNone/>
            </a:pPr>
            <a:r>
              <a:rPr lang="en-US" sz="1600" dirty="0"/>
              <a:t>else if( </a:t>
            </a:r>
            <a:r>
              <a:rPr lang="en-US" sz="1600" dirty="0" err="1"/>
              <a:t>boolean_expression</a:t>
            </a:r>
            <a:r>
              <a:rPr lang="en-US" sz="1600" dirty="0"/>
              <a:t> 3) </a:t>
            </a:r>
          </a:p>
          <a:p>
            <a:pPr>
              <a:buNone/>
            </a:pPr>
            <a:r>
              <a:rPr lang="en-US" sz="1600" dirty="0"/>
              <a:t>{ </a:t>
            </a:r>
          </a:p>
          <a:p>
            <a:pPr>
              <a:buNone/>
            </a:pPr>
            <a:r>
              <a:rPr lang="en-US" sz="1600" dirty="0"/>
              <a:t>/* Executes when the </a:t>
            </a:r>
            <a:r>
              <a:rPr lang="en-US" sz="1600" dirty="0" err="1"/>
              <a:t>boolean</a:t>
            </a:r>
            <a:r>
              <a:rPr lang="en-US" sz="1600" dirty="0"/>
              <a:t> expression 3 is true */ </a:t>
            </a:r>
          </a:p>
          <a:p>
            <a:pPr>
              <a:buNone/>
            </a:pPr>
            <a:r>
              <a:rPr lang="en-US" sz="1600" dirty="0"/>
              <a:t>} </a:t>
            </a:r>
          </a:p>
          <a:p>
            <a:pPr>
              <a:buNone/>
            </a:pPr>
            <a:r>
              <a:rPr lang="en-US" sz="1600" dirty="0"/>
              <a:t>else </a:t>
            </a:r>
          </a:p>
          <a:p>
            <a:pPr>
              <a:buNone/>
            </a:pPr>
            <a:r>
              <a:rPr lang="en-US" sz="1600" dirty="0"/>
              <a:t>{ </a:t>
            </a:r>
          </a:p>
          <a:p>
            <a:pPr>
              <a:buNone/>
            </a:pPr>
            <a:r>
              <a:rPr lang="en-US" sz="1600" dirty="0"/>
              <a:t>/* executes when the none of the above condition is true */ </a:t>
            </a:r>
          </a:p>
          <a:p>
            <a:pPr>
              <a:buNone/>
            </a:pPr>
            <a:r>
              <a:rPr lang="en-US" sz="1600" dirty="0"/>
              <a:t>} </a:t>
            </a:r>
          </a:p>
        </p:txBody>
      </p:sp>
      <p:sp>
        <p:nvSpPr>
          <p:cNvPr id="6" name="TextBox 5"/>
          <p:cNvSpPr txBox="1"/>
          <p:nvPr/>
        </p:nvSpPr>
        <p:spPr>
          <a:xfrm>
            <a:off x="5575300" y="882650"/>
            <a:ext cx="1066800" cy="461665"/>
          </a:xfrm>
          <a:prstGeom prst="rect">
            <a:avLst/>
          </a:prstGeom>
          <a:noFill/>
        </p:spPr>
        <p:txBody>
          <a:bodyPr wrap="square" rtlCol="0">
            <a:spAutoFit/>
          </a:bodyPr>
          <a:lstStyle/>
          <a:p>
            <a:r>
              <a:rPr lang="en-US" sz="2400" dirty="0" smtClean="0"/>
              <a:t>Syntax </a:t>
            </a:r>
            <a:endParaRPr lang="en-US" sz="24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0" y="349250"/>
            <a:ext cx="6248400" cy="732440"/>
          </a:xfrm>
        </p:spPr>
        <p:txBody>
          <a:bodyPr>
            <a:normAutofit/>
          </a:bodyPr>
          <a:lstStyle/>
          <a:p>
            <a:pPr algn="l"/>
            <a:r>
              <a:rPr lang="en-US" sz="3600" dirty="0">
                <a:solidFill>
                  <a:srgbClr val="00B0F0"/>
                </a:solidFill>
              </a:rPr>
              <a:t>Nested if statements</a:t>
            </a:r>
          </a:p>
        </p:txBody>
      </p:sp>
      <p:sp>
        <p:nvSpPr>
          <p:cNvPr id="3" name="Content Placeholder 2"/>
          <p:cNvSpPr>
            <a:spLocks noGrp="1"/>
          </p:cNvSpPr>
          <p:nvPr>
            <p:ph sz="half" idx="1"/>
          </p:nvPr>
        </p:nvSpPr>
        <p:spPr>
          <a:xfrm>
            <a:off x="1917700" y="1263650"/>
            <a:ext cx="5638800" cy="5494205"/>
          </a:xfrm>
        </p:spPr>
        <p:txBody>
          <a:bodyPr>
            <a:normAutofit/>
          </a:bodyPr>
          <a:lstStyle/>
          <a:p>
            <a:pPr marL="0" indent="0" algn="just">
              <a:buNone/>
            </a:pPr>
            <a:r>
              <a:rPr lang="en-US" sz="2000" dirty="0"/>
              <a:t>It is always legal in C programming to </a:t>
            </a:r>
            <a:r>
              <a:rPr lang="en-US" sz="2000" b="1" dirty="0"/>
              <a:t>nest if-else statements, which means you can use one if or else if statement inside another if or </a:t>
            </a:r>
            <a:r>
              <a:rPr lang="en-US" sz="2000" b="1" dirty="0" smtClean="0"/>
              <a:t>else  </a:t>
            </a:r>
            <a:r>
              <a:rPr lang="en-US" sz="2000" b="1" dirty="0"/>
              <a:t>if statement(s). </a:t>
            </a:r>
            <a:endParaRPr lang="en-US" sz="2000" b="1" dirty="0" smtClean="0"/>
          </a:p>
          <a:p>
            <a:pPr>
              <a:buNone/>
            </a:pPr>
            <a:r>
              <a:rPr lang="en-US" sz="2000" dirty="0" smtClean="0"/>
              <a:t>Syntax </a:t>
            </a:r>
          </a:p>
          <a:p>
            <a:pPr>
              <a:buNone/>
            </a:pPr>
            <a:r>
              <a:rPr lang="en-US" sz="2000" dirty="0" smtClean="0"/>
              <a:t>if( </a:t>
            </a:r>
            <a:r>
              <a:rPr lang="en-US" sz="2000" dirty="0" err="1" smtClean="0"/>
              <a:t>boolean_expression</a:t>
            </a:r>
            <a:r>
              <a:rPr lang="en-US" sz="2000" dirty="0" smtClean="0"/>
              <a:t> 1) </a:t>
            </a:r>
          </a:p>
          <a:p>
            <a:pPr>
              <a:buNone/>
            </a:pPr>
            <a:r>
              <a:rPr lang="en-US" sz="2000" dirty="0" smtClean="0"/>
              <a:t>{ </a:t>
            </a:r>
          </a:p>
          <a:p>
            <a:pPr>
              <a:buNone/>
            </a:pPr>
            <a:r>
              <a:rPr lang="en-US" sz="2000" dirty="0" smtClean="0"/>
              <a:t>/* Executes when the </a:t>
            </a:r>
            <a:r>
              <a:rPr lang="en-US" sz="2000" dirty="0" err="1" smtClean="0"/>
              <a:t>boolean</a:t>
            </a:r>
            <a:r>
              <a:rPr lang="en-US" sz="2000" dirty="0" smtClean="0"/>
              <a:t> expression 1 is true */ </a:t>
            </a:r>
          </a:p>
          <a:p>
            <a:pPr>
              <a:buNone/>
            </a:pPr>
            <a:r>
              <a:rPr lang="en-US" sz="2000" dirty="0" smtClean="0"/>
              <a:t>if(</a:t>
            </a:r>
            <a:r>
              <a:rPr lang="en-US" sz="2000" dirty="0" err="1" smtClean="0"/>
              <a:t>boolean_expression</a:t>
            </a:r>
            <a:r>
              <a:rPr lang="en-US" sz="2000" dirty="0" smtClean="0"/>
              <a:t> 2) </a:t>
            </a:r>
          </a:p>
          <a:p>
            <a:pPr>
              <a:buNone/>
            </a:pPr>
            <a:r>
              <a:rPr lang="en-US" sz="2000" dirty="0" smtClean="0"/>
              <a:t>{ </a:t>
            </a:r>
          </a:p>
          <a:p>
            <a:pPr>
              <a:buNone/>
            </a:pPr>
            <a:r>
              <a:rPr lang="en-US" sz="2000" dirty="0" smtClean="0"/>
              <a:t>/* Executes when the </a:t>
            </a:r>
            <a:r>
              <a:rPr lang="en-US" sz="2000" dirty="0" err="1" smtClean="0"/>
              <a:t>boolean</a:t>
            </a:r>
            <a:r>
              <a:rPr lang="en-US" sz="2000" dirty="0" smtClean="0"/>
              <a:t> expression 2 is true */ </a:t>
            </a:r>
          </a:p>
          <a:p>
            <a:pPr>
              <a:buNone/>
            </a:pPr>
            <a:r>
              <a:rPr lang="en-US" sz="2000" dirty="0" smtClean="0"/>
              <a:t>} </a:t>
            </a:r>
          </a:p>
          <a:p>
            <a:pPr>
              <a:buNone/>
            </a:pPr>
            <a:r>
              <a:rPr lang="en-US" sz="2000" dirty="0" smtClean="0"/>
              <a:t>} </a:t>
            </a:r>
          </a:p>
          <a:p>
            <a:pPr marL="0" indent="0" algn="just">
              <a:buNone/>
            </a:pP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535</TotalTime>
  <Words>7631</Words>
  <PresentationFormat>Custom</PresentationFormat>
  <Paragraphs>1229</Paragraphs>
  <Slides>126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126</vt:i4>
      </vt:variant>
    </vt:vector>
  </HeadingPairs>
  <TitlesOfParts>
    <vt:vector size="135" baseType="lpstr">
      <vt:lpstr>Arial</vt:lpstr>
      <vt:lpstr>Calibri</vt:lpstr>
      <vt:lpstr>Times New Roman</vt:lpstr>
      <vt:lpstr>Bookman Old Style</vt:lpstr>
      <vt:lpstr>Wingdings</vt:lpstr>
      <vt:lpstr>Courier New</vt:lpstr>
      <vt:lpstr>Cambria</vt:lpstr>
      <vt:lpstr>Consolas</vt:lpstr>
      <vt:lpstr>Office Theme</vt:lpstr>
      <vt:lpstr>COMPUTER PROGRAMMING USING C</vt:lpstr>
      <vt:lpstr>UNIT-1 Algorithm and Programming Development </vt:lpstr>
      <vt:lpstr>INTRODUCTION</vt:lpstr>
      <vt:lpstr>DEFINITIONS</vt:lpstr>
      <vt:lpstr>A typical programming task can be divided into  two phases</vt:lpstr>
      <vt:lpstr>STEPS IN PROBLEM SOLVING USING FLOWCHART</vt:lpstr>
      <vt:lpstr>SEQUENCE IN FLOWCHART</vt:lpstr>
      <vt:lpstr>CONDITIONAL FLOW CHART</vt:lpstr>
      <vt:lpstr>LOOPING FLOW CHART</vt:lpstr>
      <vt:lpstr>EXAMPLE</vt:lpstr>
      <vt:lpstr>Write an algorithm  and draw a flowchart to  convert the length in feet to centimeter. </vt:lpstr>
      <vt:lpstr>Algorithm </vt:lpstr>
      <vt:lpstr>Slide 13</vt:lpstr>
      <vt:lpstr>LOW LEVEL LANGUAGE</vt:lpstr>
      <vt:lpstr>HIGH LEVEL LANGUAGE</vt:lpstr>
      <vt:lpstr>ASSEMBLY LANGUAGE</vt:lpstr>
      <vt:lpstr>INTRODUCTION TO TRANSLATOR</vt:lpstr>
      <vt:lpstr>ASSEMBLER</vt:lpstr>
      <vt:lpstr>COMPILER</vt:lpstr>
      <vt:lpstr>IMORTANT TERMS</vt:lpstr>
      <vt:lpstr>CONVERT SOURCE TO OBJECT</vt:lpstr>
      <vt:lpstr>STEPS FOR COMPILATION</vt:lpstr>
      <vt:lpstr>COMPILATION PROCESS</vt:lpstr>
      <vt:lpstr>NEED OF PROGRAMMING LANGUAGE</vt:lpstr>
      <vt:lpstr>INTRODUCTION AND FEATURE OF C</vt:lpstr>
      <vt:lpstr>HISTORY OF C LANGUAGE</vt:lpstr>
      <vt:lpstr>FEATURES OF C</vt:lpstr>
      <vt:lpstr>Low Level Features •</vt:lpstr>
      <vt:lpstr>Powerful:</vt:lpstr>
      <vt:lpstr>High Level Features •</vt:lpstr>
      <vt:lpstr>UNIT-2 Program Structure</vt:lpstr>
      <vt:lpstr>STRUCTURE OF C PROGRAM</vt:lpstr>
      <vt:lpstr>HELLO WORLD IN C</vt:lpstr>
      <vt:lpstr>Slide 34</vt:lpstr>
      <vt:lpstr>The C Programming System</vt:lpstr>
      <vt:lpstr>IDENTIFIERS, CONSTANTS,  VARIABLES,</vt:lpstr>
      <vt:lpstr>Slide 37</vt:lpstr>
      <vt:lpstr>TYPES OF CONSTANTS</vt:lpstr>
      <vt:lpstr>Slide 39</vt:lpstr>
      <vt:lpstr>Slide 40</vt:lpstr>
      <vt:lpstr>DECLARING CONSTANT</vt:lpstr>
      <vt:lpstr>IDENTIFIERS, KEYWORDS</vt:lpstr>
      <vt:lpstr>VARIABLE DECELARATION RULES</vt:lpstr>
      <vt:lpstr>Slide 44</vt:lpstr>
      <vt:lpstr>BASIC  DATA   TYPES</vt:lpstr>
      <vt:lpstr>BASIC DATA TYPES</vt:lpstr>
      <vt:lpstr>Slide 47</vt:lpstr>
      <vt:lpstr>Slide 48</vt:lpstr>
      <vt:lpstr>Slide 49</vt:lpstr>
      <vt:lpstr>TOKENS IN C</vt:lpstr>
      <vt:lpstr>Slide 51</vt:lpstr>
      <vt:lpstr>OPERATORS IN C LANGUAGE</vt:lpstr>
      <vt:lpstr>Slide 53</vt:lpstr>
      <vt:lpstr>UNARY OPERATORS</vt:lpstr>
      <vt:lpstr>BINARY OPERATORS</vt:lpstr>
      <vt:lpstr>Slide 56</vt:lpstr>
      <vt:lpstr>Slide 57</vt:lpstr>
      <vt:lpstr>ARITHMETIC OPERATOR</vt:lpstr>
      <vt:lpstr>Assignment operators</vt:lpstr>
      <vt:lpstr>INCREMENT AND DECREMENT OPERATORS</vt:lpstr>
      <vt:lpstr>First used the value of  a into expression then decrease by 1</vt:lpstr>
      <vt:lpstr>Slide 62</vt:lpstr>
      <vt:lpstr>EXPRESSION IN C LANGUAGE</vt:lpstr>
      <vt:lpstr>TERNARY OPERATORS (Conditional Operators)</vt:lpstr>
      <vt:lpstr>Slide 65</vt:lpstr>
      <vt:lpstr>Bitwise Operators</vt:lpstr>
      <vt:lpstr>Slide 67</vt:lpstr>
      <vt:lpstr>Slide 68</vt:lpstr>
      <vt:lpstr>Slide 69</vt:lpstr>
      <vt:lpstr>EXPRESSION</vt:lpstr>
      <vt:lpstr>C EXPF‹ESSIONS</vt:lpstr>
      <vt:lpstr>TERMS IN EXPRESSION</vt:lpstr>
      <vt:lpstr>TYPE CASTING</vt:lpstr>
      <vt:lpstr>IMPLICIT CONVERSION EXAMPLE</vt:lpstr>
      <vt:lpstr>INPUT STATEMENT OF C PROGRAM</vt:lpstr>
      <vt:lpstr>GETCH()</vt:lpstr>
      <vt:lpstr>Slide 77</vt:lpstr>
      <vt:lpstr>GETC()</vt:lpstr>
      <vt:lpstr>Example  #include&lt;stdio.h&gt;  int main() {</vt:lpstr>
      <vt:lpstr>GETCHAR()</vt:lpstr>
      <vt:lpstr>Example Program:</vt:lpstr>
      <vt:lpstr>GETS()</vt:lpstr>
      <vt:lpstr>GETCHE()</vt:lpstr>
      <vt:lpstr>Void main() {   chat ch; ch = getche(); printf(“ Input Char Is: %c”, ch; }</vt:lpstr>
      <vt:lpstr>SCANF()</vt:lpstr>
      <vt:lpstr>EXAMPLE PROGRAM FOR SCANF()</vt:lpstr>
      <vt:lpstr>KEY POINT OF SCANF()</vt:lpstr>
      <vt:lpstr>In C programming language output functions are  the functions through which the result is displayed</vt:lpstr>
      <vt:lpstr>putc() takes a character argument, and outputs it to  the specified FILE. fputc() does exactly the same thing,  and differs from putc() in implementation only. Most  people use fputc().</vt:lpstr>
      <vt:lpstr>putchar( ) — This function displays the character  on the screen which is already inputted by using the  getchar( ) function.  For ex — putchar(ch); This will  display the character which was stored in the variable  ch.</vt:lpstr>
      <vt:lpstr>Slide 91</vt:lpstr>
      <vt:lpstr>Slide 92</vt:lpstr>
      <vt:lpstr> Decision Making in C </vt:lpstr>
      <vt:lpstr>if Statement</vt:lpstr>
      <vt:lpstr>Slide 95</vt:lpstr>
      <vt:lpstr>if...else statement</vt:lpstr>
      <vt:lpstr>Example</vt:lpstr>
      <vt:lpstr>The if...else if...else Statement</vt:lpstr>
      <vt:lpstr>Nested if statements</vt:lpstr>
      <vt:lpstr>EXAMPLE</vt:lpstr>
      <vt:lpstr>SWITCH STATEMENT</vt:lpstr>
      <vt:lpstr>Rules apply to a switch statement </vt:lpstr>
      <vt:lpstr>Loops  in C </vt:lpstr>
      <vt:lpstr>while loop in C</vt:lpstr>
      <vt:lpstr>EXAMPLE</vt:lpstr>
      <vt:lpstr>for loop in C</vt:lpstr>
      <vt:lpstr>Slide 107</vt:lpstr>
      <vt:lpstr>do...while loop in C</vt:lpstr>
      <vt:lpstr>EXAMPLE</vt:lpstr>
      <vt:lpstr>break statement in C</vt:lpstr>
      <vt:lpstr>Slide 111</vt:lpstr>
      <vt:lpstr>continue statement in C</vt:lpstr>
      <vt:lpstr>goto statement in C</vt:lpstr>
      <vt:lpstr>The Infinite Loop</vt:lpstr>
      <vt:lpstr>UNIT-4 Pointers in C</vt:lpstr>
      <vt:lpstr>Introduction to Pointers in C</vt:lpstr>
      <vt:lpstr>What Are Pointers?</vt:lpstr>
      <vt:lpstr>How to use Pointers?</vt:lpstr>
      <vt:lpstr>When the above code is compiled and executed, it produces result something as follows:  Address of var variable: bffd8b3c  Address stored in ip variable: bffd8b3c  Value of *ip variable: 20 </vt:lpstr>
      <vt:lpstr>NULL Pointers in C</vt:lpstr>
      <vt:lpstr>Pointer arithmetic</vt:lpstr>
      <vt:lpstr>Incrementing a Pointer</vt:lpstr>
      <vt:lpstr>Decrementing a Pointer</vt:lpstr>
      <vt:lpstr>Slide 124</vt:lpstr>
      <vt:lpstr>Slide 125</vt:lpstr>
      <vt:lpstr>End of Presentation 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PROGRAMMING USING C</dc:title>
  <cp:lastModifiedBy>abc</cp:lastModifiedBy>
  <cp:revision>72</cp:revision>
  <dcterms:created xsi:type="dcterms:W3CDTF">2020-06-04T02:29:27Z</dcterms:created>
  <dcterms:modified xsi:type="dcterms:W3CDTF">2020-09-02T13:01:51Z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2020-08-28T00:00:00Z</vt:filetime>
  </property>
  <property fmtid="{D5CDD505-2E9C-101B-9397-08002B2CF9AE}" pid="3" name="LastSaved">
    <vt:filetime>2020-06-04T00:00:00Z</vt:filetime>
  </property>
</Properties>
</file>