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1" r:id="rId3"/>
    <p:sldId id="257" r:id="rId4"/>
    <p:sldId id="290" r:id="rId5"/>
    <p:sldId id="258" r:id="rId6"/>
    <p:sldId id="259" r:id="rId7"/>
    <p:sldId id="260" r:id="rId8"/>
    <p:sldId id="261" r:id="rId9"/>
    <p:sldId id="262" r:id="rId10"/>
    <p:sldId id="263" r:id="rId11"/>
    <p:sldId id="264" r:id="rId12"/>
    <p:sldId id="292" r:id="rId13"/>
    <p:sldId id="265" r:id="rId14"/>
    <p:sldId id="266" r:id="rId15"/>
    <p:sldId id="293" r:id="rId16"/>
    <p:sldId id="267" r:id="rId17"/>
    <p:sldId id="274" r:id="rId18"/>
    <p:sldId id="275" r:id="rId19"/>
    <p:sldId id="276" r:id="rId20"/>
    <p:sldId id="277" r:id="rId21"/>
    <p:sldId id="268" r:id="rId22"/>
    <p:sldId id="269" r:id="rId23"/>
    <p:sldId id="270" r:id="rId24"/>
    <p:sldId id="271" r:id="rId25"/>
    <p:sldId id="272" r:id="rId26"/>
    <p:sldId id="273" r:id="rId27"/>
    <p:sldId id="278" r:id="rId28"/>
    <p:sldId id="279" r:id="rId29"/>
    <p:sldId id="294" r:id="rId30"/>
    <p:sldId id="280" r:id="rId31"/>
    <p:sldId id="281" r:id="rId32"/>
    <p:sldId id="282" r:id="rId33"/>
    <p:sldId id="283" r:id="rId34"/>
    <p:sldId id="295" r:id="rId35"/>
    <p:sldId id="284" r:id="rId36"/>
    <p:sldId id="296" r:id="rId37"/>
    <p:sldId id="285" r:id="rId38"/>
    <p:sldId id="297" r:id="rId39"/>
    <p:sldId id="286" r:id="rId40"/>
    <p:sldId id="298" r:id="rId41"/>
    <p:sldId id="287" r:id="rId42"/>
    <p:sldId id="28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F5B1"/>
    <a:srgbClr val="99FF33"/>
    <a:srgbClr val="B325F3"/>
    <a:srgbClr val="ACC8EA"/>
    <a:srgbClr val="FFFF9F"/>
    <a:srgbClr val="66FF33"/>
    <a:srgbClr val="15C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9EA49-A620-434D-B3E3-1CA0FBDE77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0BD3F56-E201-4933-8AE7-CDD782B64482}">
      <dgm:prSet/>
      <dgm:spPr/>
      <dgm:t>
        <a:bodyPr/>
        <a:lstStyle/>
        <a:p>
          <a:pPr rtl="0"/>
          <a:r>
            <a:rPr lang="en-US" dirty="0" smtClean="0"/>
            <a:t>DEFINITION OF H.R.D</a:t>
          </a:r>
          <a:endParaRPr lang="en-US" dirty="0"/>
        </a:p>
      </dgm:t>
    </dgm:pt>
    <dgm:pt modelId="{43333EE3-1FD3-4E63-A589-76A13691C32F}" type="sibTrans" cxnId="{A867E7E1-CC55-4A01-8C88-8D4F8801A784}">
      <dgm:prSet/>
      <dgm:spPr/>
      <dgm:t>
        <a:bodyPr/>
        <a:lstStyle/>
        <a:p>
          <a:endParaRPr lang="en-US"/>
        </a:p>
      </dgm:t>
    </dgm:pt>
    <dgm:pt modelId="{BCA5FDA7-83AF-46BC-8A3C-71F7852BFD2E}" type="parTrans" cxnId="{A867E7E1-CC55-4A01-8C88-8D4F8801A784}">
      <dgm:prSet/>
      <dgm:spPr/>
      <dgm:t>
        <a:bodyPr/>
        <a:lstStyle/>
        <a:p>
          <a:endParaRPr lang="en-US"/>
        </a:p>
      </dgm:t>
    </dgm:pt>
    <dgm:pt modelId="{10CA71A8-9B40-4C6B-B575-849B7079EB85}" type="pres">
      <dgm:prSet presAssocID="{69C9EA49-A620-434D-B3E3-1CA0FBDE77C9}" presName="linear" presStyleCnt="0">
        <dgm:presLayoutVars>
          <dgm:animLvl val="lvl"/>
          <dgm:resizeHandles val="exact"/>
        </dgm:presLayoutVars>
      </dgm:prSet>
      <dgm:spPr/>
      <dgm:t>
        <a:bodyPr/>
        <a:lstStyle/>
        <a:p>
          <a:endParaRPr lang="en-US"/>
        </a:p>
      </dgm:t>
    </dgm:pt>
    <dgm:pt modelId="{4BC37C56-B748-48BE-B63B-44A778E4941D}" type="pres">
      <dgm:prSet presAssocID="{D0BD3F56-E201-4933-8AE7-CDD782B64482}" presName="parentText" presStyleLbl="node1" presStyleIdx="0" presStyleCnt="1">
        <dgm:presLayoutVars>
          <dgm:chMax val="0"/>
          <dgm:bulletEnabled val="1"/>
        </dgm:presLayoutVars>
      </dgm:prSet>
      <dgm:spPr/>
      <dgm:t>
        <a:bodyPr/>
        <a:lstStyle/>
        <a:p>
          <a:endParaRPr lang="en-US"/>
        </a:p>
      </dgm:t>
    </dgm:pt>
  </dgm:ptLst>
  <dgm:cxnLst>
    <dgm:cxn modelId="{BC73C16B-3885-4004-9C24-114052DDB16E}" type="presOf" srcId="{D0BD3F56-E201-4933-8AE7-CDD782B64482}" destId="{4BC37C56-B748-48BE-B63B-44A778E4941D}" srcOrd="0" destOrd="0" presId="urn:microsoft.com/office/officeart/2005/8/layout/vList2"/>
    <dgm:cxn modelId="{A867E7E1-CC55-4A01-8C88-8D4F8801A784}" srcId="{69C9EA49-A620-434D-B3E3-1CA0FBDE77C9}" destId="{D0BD3F56-E201-4933-8AE7-CDD782B64482}" srcOrd="0" destOrd="0" parTransId="{BCA5FDA7-83AF-46BC-8A3C-71F7852BFD2E}" sibTransId="{43333EE3-1FD3-4E63-A589-76A13691C32F}"/>
    <dgm:cxn modelId="{FF6D64A2-8929-434F-80A7-14BE331EEE54}" type="presOf" srcId="{69C9EA49-A620-434D-B3E3-1CA0FBDE77C9}" destId="{10CA71A8-9B40-4C6B-B575-849B7079EB85}" srcOrd="0" destOrd="0" presId="urn:microsoft.com/office/officeart/2005/8/layout/vList2"/>
    <dgm:cxn modelId="{E5E134D6-136B-462B-B3C1-7C284F100018}" type="presParOf" srcId="{10CA71A8-9B40-4C6B-B575-849B7079EB85}" destId="{4BC37C56-B748-48BE-B63B-44A778E4941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4EE28-67AE-46CF-950E-8D1CEE19F076}" type="doc">
      <dgm:prSet loTypeId="urn:microsoft.com/office/officeart/2005/8/layout/vList2" loCatId="list" qsTypeId="urn:microsoft.com/office/officeart/2005/8/quickstyle/3d6" qsCatId="3D" csTypeId="urn:microsoft.com/office/officeart/2005/8/colors/colorful5" csCatId="colorful"/>
      <dgm:spPr/>
      <dgm:t>
        <a:bodyPr/>
        <a:lstStyle/>
        <a:p>
          <a:endParaRPr lang="en-US"/>
        </a:p>
      </dgm:t>
    </dgm:pt>
    <dgm:pt modelId="{5DA72719-71B9-4858-8D03-0542ADAE6DF7}">
      <dgm:prSet/>
      <dgm:spPr/>
      <dgm:t>
        <a:bodyPr/>
        <a:lstStyle/>
        <a:p>
          <a:pPr rtl="0"/>
          <a:r>
            <a:rPr lang="en-US" dirty="0" smtClean="0"/>
            <a:t>OBJECTIVES OF HUMAN RESOURCE </a:t>
          </a:r>
          <a:r>
            <a:rPr lang="en-US" dirty="0" smtClean="0">
              <a:solidFill>
                <a:schemeClr val="bg1"/>
              </a:solidFill>
            </a:rPr>
            <a:t>DEVELOPMENT</a:t>
          </a:r>
          <a:endParaRPr lang="en-US" dirty="0">
            <a:solidFill>
              <a:schemeClr val="bg1"/>
            </a:solidFill>
          </a:endParaRPr>
        </a:p>
      </dgm:t>
    </dgm:pt>
    <dgm:pt modelId="{B4756ABC-FEB1-4172-9E1E-F1831C07740B}" type="parTrans" cxnId="{2A04488B-1837-4251-9B22-1C5989B9F952}">
      <dgm:prSet/>
      <dgm:spPr/>
      <dgm:t>
        <a:bodyPr/>
        <a:lstStyle/>
        <a:p>
          <a:endParaRPr lang="en-US"/>
        </a:p>
      </dgm:t>
    </dgm:pt>
    <dgm:pt modelId="{2A18394E-A586-44F4-A0E5-91F14EE914D3}" type="sibTrans" cxnId="{2A04488B-1837-4251-9B22-1C5989B9F952}">
      <dgm:prSet/>
      <dgm:spPr/>
      <dgm:t>
        <a:bodyPr/>
        <a:lstStyle/>
        <a:p>
          <a:endParaRPr lang="en-US"/>
        </a:p>
      </dgm:t>
    </dgm:pt>
    <dgm:pt modelId="{9E081A17-B267-4925-BB32-B993790BA972}" type="pres">
      <dgm:prSet presAssocID="{A9B4EE28-67AE-46CF-950E-8D1CEE19F076}" presName="linear" presStyleCnt="0">
        <dgm:presLayoutVars>
          <dgm:animLvl val="lvl"/>
          <dgm:resizeHandles val="exact"/>
        </dgm:presLayoutVars>
      </dgm:prSet>
      <dgm:spPr/>
      <dgm:t>
        <a:bodyPr/>
        <a:lstStyle/>
        <a:p>
          <a:endParaRPr lang="en-US"/>
        </a:p>
      </dgm:t>
    </dgm:pt>
    <dgm:pt modelId="{F3D61FB8-F627-4C5B-BA36-E84477466A52}" type="pres">
      <dgm:prSet presAssocID="{5DA72719-71B9-4858-8D03-0542ADAE6DF7}" presName="parentText" presStyleLbl="node1" presStyleIdx="0" presStyleCnt="1">
        <dgm:presLayoutVars>
          <dgm:chMax val="0"/>
          <dgm:bulletEnabled val="1"/>
        </dgm:presLayoutVars>
      </dgm:prSet>
      <dgm:spPr/>
      <dgm:t>
        <a:bodyPr/>
        <a:lstStyle/>
        <a:p>
          <a:endParaRPr lang="en-US"/>
        </a:p>
      </dgm:t>
    </dgm:pt>
  </dgm:ptLst>
  <dgm:cxnLst>
    <dgm:cxn modelId="{9B8CF251-F902-437D-9603-91F4586B9DC3}" type="presOf" srcId="{5DA72719-71B9-4858-8D03-0542ADAE6DF7}" destId="{F3D61FB8-F627-4C5B-BA36-E84477466A52}" srcOrd="0" destOrd="0" presId="urn:microsoft.com/office/officeart/2005/8/layout/vList2"/>
    <dgm:cxn modelId="{2A04488B-1837-4251-9B22-1C5989B9F952}" srcId="{A9B4EE28-67AE-46CF-950E-8D1CEE19F076}" destId="{5DA72719-71B9-4858-8D03-0542ADAE6DF7}" srcOrd="0" destOrd="0" parTransId="{B4756ABC-FEB1-4172-9E1E-F1831C07740B}" sibTransId="{2A18394E-A586-44F4-A0E5-91F14EE914D3}"/>
    <dgm:cxn modelId="{DEDD6C61-93A3-4CF5-A16B-E427FC62F7A5}" type="presOf" srcId="{A9B4EE28-67AE-46CF-950E-8D1CEE19F076}" destId="{9E081A17-B267-4925-BB32-B993790BA972}" srcOrd="0" destOrd="0" presId="urn:microsoft.com/office/officeart/2005/8/layout/vList2"/>
    <dgm:cxn modelId="{F2531F19-33B6-48EC-9A67-0BFCFBBD0987}" type="presParOf" srcId="{9E081A17-B267-4925-BB32-B993790BA972}" destId="{F3D61FB8-F627-4C5B-BA36-E84477466A5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70647-FF60-4C66-8E0F-49A84602CA97}" type="doc">
      <dgm:prSet loTypeId="urn:microsoft.com/office/officeart/2005/8/layout/vList3#2" loCatId="list" qsTypeId="urn:microsoft.com/office/officeart/2005/8/quickstyle/simple3" qsCatId="simple" csTypeId="urn:microsoft.com/office/officeart/2005/8/colors/accent1_2" csCatId="accent1"/>
      <dgm:spPr/>
      <dgm:t>
        <a:bodyPr/>
        <a:lstStyle/>
        <a:p>
          <a:endParaRPr lang="en-US"/>
        </a:p>
      </dgm:t>
    </dgm:pt>
    <dgm:pt modelId="{34F6FA24-218A-468D-9CBA-AD7B56F98189}">
      <dgm:prSet/>
      <dgm:spPr/>
      <dgm:t>
        <a:bodyPr/>
        <a:lstStyle/>
        <a:p>
          <a:pPr rtl="0"/>
          <a:r>
            <a:rPr lang="en-US" dirty="0" smtClean="0"/>
            <a:t>FEATURES OF HUMAN RESOURCE DEVELOPMENT</a:t>
          </a:r>
          <a:endParaRPr lang="en-US" dirty="0"/>
        </a:p>
      </dgm:t>
    </dgm:pt>
    <dgm:pt modelId="{5F00E17F-FB1E-4AB7-BE1A-0F06A59D6A2C}" type="parTrans" cxnId="{A762F7A7-BC76-4DF9-8C93-7BC48711C590}">
      <dgm:prSet/>
      <dgm:spPr/>
      <dgm:t>
        <a:bodyPr/>
        <a:lstStyle/>
        <a:p>
          <a:endParaRPr lang="en-US"/>
        </a:p>
      </dgm:t>
    </dgm:pt>
    <dgm:pt modelId="{A055F0B8-C8E7-4F39-9B50-7FD2F51BB965}" type="sibTrans" cxnId="{A762F7A7-BC76-4DF9-8C93-7BC48711C590}">
      <dgm:prSet/>
      <dgm:spPr/>
      <dgm:t>
        <a:bodyPr/>
        <a:lstStyle/>
        <a:p>
          <a:endParaRPr lang="en-US"/>
        </a:p>
      </dgm:t>
    </dgm:pt>
    <dgm:pt modelId="{58CAB2E3-ADFA-45E3-83AA-D5BC02778524}" type="pres">
      <dgm:prSet presAssocID="{05770647-FF60-4C66-8E0F-49A84602CA97}" presName="linearFlow" presStyleCnt="0">
        <dgm:presLayoutVars>
          <dgm:dir/>
          <dgm:resizeHandles val="exact"/>
        </dgm:presLayoutVars>
      </dgm:prSet>
      <dgm:spPr/>
      <dgm:t>
        <a:bodyPr/>
        <a:lstStyle/>
        <a:p>
          <a:endParaRPr lang="en-US"/>
        </a:p>
      </dgm:t>
    </dgm:pt>
    <dgm:pt modelId="{0391B8FB-F886-4D45-84D1-34A4D1545C0D}" type="pres">
      <dgm:prSet presAssocID="{34F6FA24-218A-468D-9CBA-AD7B56F98189}" presName="composite" presStyleCnt="0"/>
      <dgm:spPr/>
    </dgm:pt>
    <dgm:pt modelId="{A3AFCE4C-CFDE-4F8D-A422-00CB9F7E72D2}" type="pres">
      <dgm:prSet presAssocID="{34F6FA24-218A-468D-9CBA-AD7B56F98189}" presName="imgShp" presStyleLbl="fgImgPlace1" presStyleIdx="0" presStyleCnt="1"/>
      <dgm:spPr>
        <a:blipFill rotWithShape="0">
          <a:blip xmlns:r="http://schemas.openxmlformats.org/officeDocument/2006/relationships" r:embed="rId1"/>
          <a:stretch>
            <a:fillRect/>
          </a:stretch>
        </a:blipFill>
      </dgm:spPr>
    </dgm:pt>
    <dgm:pt modelId="{0AF58025-99F7-4BFF-A3E1-C48B77636D9A}" type="pres">
      <dgm:prSet presAssocID="{34F6FA24-218A-468D-9CBA-AD7B56F98189}" presName="txShp" presStyleLbl="node1" presStyleIdx="0" presStyleCnt="1">
        <dgm:presLayoutVars>
          <dgm:bulletEnabled val="1"/>
        </dgm:presLayoutVars>
      </dgm:prSet>
      <dgm:spPr/>
      <dgm:t>
        <a:bodyPr/>
        <a:lstStyle/>
        <a:p>
          <a:endParaRPr lang="en-US"/>
        </a:p>
      </dgm:t>
    </dgm:pt>
  </dgm:ptLst>
  <dgm:cxnLst>
    <dgm:cxn modelId="{A10EBBCD-A9F9-4969-83A9-9A77EDB1D8AF}" type="presOf" srcId="{05770647-FF60-4C66-8E0F-49A84602CA97}" destId="{58CAB2E3-ADFA-45E3-83AA-D5BC02778524}" srcOrd="0" destOrd="0" presId="urn:microsoft.com/office/officeart/2005/8/layout/vList3#2"/>
    <dgm:cxn modelId="{B3FDFE7B-EA86-48A3-8DF7-0958F2255510}" type="presOf" srcId="{34F6FA24-218A-468D-9CBA-AD7B56F98189}" destId="{0AF58025-99F7-4BFF-A3E1-C48B77636D9A}" srcOrd="0" destOrd="0" presId="urn:microsoft.com/office/officeart/2005/8/layout/vList3#2"/>
    <dgm:cxn modelId="{A762F7A7-BC76-4DF9-8C93-7BC48711C590}" srcId="{05770647-FF60-4C66-8E0F-49A84602CA97}" destId="{34F6FA24-218A-468D-9CBA-AD7B56F98189}" srcOrd="0" destOrd="0" parTransId="{5F00E17F-FB1E-4AB7-BE1A-0F06A59D6A2C}" sibTransId="{A055F0B8-C8E7-4F39-9B50-7FD2F51BB965}"/>
    <dgm:cxn modelId="{6EFFD000-4423-4022-9A14-E43454662E0C}" type="presParOf" srcId="{58CAB2E3-ADFA-45E3-83AA-D5BC02778524}" destId="{0391B8FB-F886-4D45-84D1-34A4D1545C0D}" srcOrd="0" destOrd="0" presId="urn:microsoft.com/office/officeart/2005/8/layout/vList3#2"/>
    <dgm:cxn modelId="{BF8D1C47-61A3-47D0-A634-F476BAA1F70C}" type="presParOf" srcId="{0391B8FB-F886-4D45-84D1-34A4D1545C0D}" destId="{A3AFCE4C-CFDE-4F8D-A422-00CB9F7E72D2}" srcOrd="0" destOrd="0" presId="urn:microsoft.com/office/officeart/2005/8/layout/vList3#2"/>
    <dgm:cxn modelId="{FD2C4987-73EF-4DC3-B146-FFFB6416A703}" type="presParOf" srcId="{0391B8FB-F886-4D45-84D1-34A4D1545C0D}" destId="{0AF58025-99F7-4BFF-A3E1-C48B77636D9A}"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FBB6A-C18A-4700-B0B3-ADC34220ED6D}"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en-US"/>
        </a:p>
      </dgm:t>
    </dgm:pt>
    <dgm:pt modelId="{84340241-FAE1-4039-B8C5-58533DF881EF}">
      <dgm:prSet/>
      <dgm:spPr/>
      <dgm:t>
        <a:bodyPr/>
        <a:lstStyle/>
        <a:p>
          <a:pPr rtl="0"/>
          <a:r>
            <a:rPr lang="en-US" dirty="0" smtClean="0"/>
            <a:t>DEFINITION OF MANPOWER PLANNING</a:t>
          </a:r>
          <a:endParaRPr lang="en-US" dirty="0"/>
        </a:p>
      </dgm:t>
    </dgm:pt>
    <dgm:pt modelId="{E050BC15-C5F6-486C-8B13-23E5CEDBB8BD}" type="parTrans" cxnId="{5D902028-933C-4BE1-8174-99ED4C820A0B}">
      <dgm:prSet/>
      <dgm:spPr/>
      <dgm:t>
        <a:bodyPr/>
        <a:lstStyle/>
        <a:p>
          <a:endParaRPr lang="en-US"/>
        </a:p>
      </dgm:t>
    </dgm:pt>
    <dgm:pt modelId="{175E3913-DB75-42CE-8AD0-183A86C11BBF}" type="sibTrans" cxnId="{5D902028-933C-4BE1-8174-99ED4C820A0B}">
      <dgm:prSet/>
      <dgm:spPr/>
      <dgm:t>
        <a:bodyPr/>
        <a:lstStyle/>
        <a:p>
          <a:endParaRPr lang="en-US"/>
        </a:p>
      </dgm:t>
    </dgm:pt>
    <dgm:pt modelId="{7C033D2C-306A-4049-B25A-7C977DA9D528}" type="pres">
      <dgm:prSet presAssocID="{555FBB6A-C18A-4700-B0B3-ADC34220ED6D}" presName="linear" presStyleCnt="0">
        <dgm:presLayoutVars>
          <dgm:animLvl val="lvl"/>
          <dgm:resizeHandles val="exact"/>
        </dgm:presLayoutVars>
      </dgm:prSet>
      <dgm:spPr/>
      <dgm:t>
        <a:bodyPr/>
        <a:lstStyle/>
        <a:p>
          <a:endParaRPr lang="en-US"/>
        </a:p>
      </dgm:t>
    </dgm:pt>
    <dgm:pt modelId="{26579CEA-545E-4450-A16D-40A9A055FB02}" type="pres">
      <dgm:prSet presAssocID="{84340241-FAE1-4039-B8C5-58533DF881EF}" presName="parentText" presStyleLbl="node1" presStyleIdx="0" presStyleCnt="1">
        <dgm:presLayoutVars>
          <dgm:chMax val="0"/>
          <dgm:bulletEnabled val="1"/>
        </dgm:presLayoutVars>
      </dgm:prSet>
      <dgm:spPr/>
      <dgm:t>
        <a:bodyPr/>
        <a:lstStyle/>
        <a:p>
          <a:endParaRPr lang="en-US"/>
        </a:p>
      </dgm:t>
    </dgm:pt>
  </dgm:ptLst>
  <dgm:cxnLst>
    <dgm:cxn modelId="{4FC0FC77-CECE-4E0F-8654-B892BF11562B}" type="presOf" srcId="{84340241-FAE1-4039-B8C5-58533DF881EF}" destId="{26579CEA-545E-4450-A16D-40A9A055FB02}" srcOrd="0" destOrd="0" presId="urn:microsoft.com/office/officeart/2005/8/layout/vList2"/>
    <dgm:cxn modelId="{5D902028-933C-4BE1-8174-99ED4C820A0B}" srcId="{555FBB6A-C18A-4700-B0B3-ADC34220ED6D}" destId="{84340241-FAE1-4039-B8C5-58533DF881EF}" srcOrd="0" destOrd="0" parTransId="{E050BC15-C5F6-486C-8B13-23E5CEDBB8BD}" sibTransId="{175E3913-DB75-42CE-8AD0-183A86C11BBF}"/>
    <dgm:cxn modelId="{8885CA53-12F7-4667-A3F0-BBDB7FABB423}" type="presOf" srcId="{555FBB6A-C18A-4700-B0B3-ADC34220ED6D}" destId="{7C033D2C-306A-4049-B25A-7C977DA9D528}" srcOrd="0" destOrd="0" presId="urn:microsoft.com/office/officeart/2005/8/layout/vList2"/>
    <dgm:cxn modelId="{1E80E92A-C48B-4563-BE90-2EAE20147A0A}" type="presParOf" srcId="{7C033D2C-306A-4049-B25A-7C977DA9D528}" destId="{26579CEA-545E-4450-A16D-40A9A055FB0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47090-C0B0-4194-A1F4-979EC242176E}" type="doc">
      <dgm:prSet loTypeId="urn:microsoft.com/office/officeart/2005/8/layout/vList3#3" loCatId="list" qsTypeId="urn:microsoft.com/office/officeart/2005/8/quickstyle/simple1" qsCatId="simple" csTypeId="urn:microsoft.com/office/officeart/2005/8/colors/accent1_2" csCatId="accent1"/>
      <dgm:spPr/>
      <dgm:t>
        <a:bodyPr/>
        <a:lstStyle/>
        <a:p>
          <a:endParaRPr lang="en-US"/>
        </a:p>
      </dgm:t>
    </dgm:pt>
    <dgm:pt modelId="{C9EC71C8-7450-45F0-A064-1FA31FBC1D4A}">
      <dgm:prSet/>
      <dgm:spPr/>
      <dgm:t>
        <a:bodyPr/>
        <a:lstStyle/>
        <a:p>
          <a:pPr rtl="0"/>
          <a:r>
            <a:rPr lang="en-US" dirty="0" smtClean="0"/>
            <a:t>OBJECTIVES OF MANPOWER PLANNING</a:t>
          </a:r>
          <a:endParaRPr lang="en-US" dirty="0"/>
        </a:p>
      </dgm:t>
    </dgm:pt>
    <dgm:pt modelId="{9E428E77-8BA6-46E2-B809-A9CE25618DA9}" type="parTrans" cxnId="{FE9E714E-1EB5-4D47-AF60-1097D6853CBA}">
      <dgm:prSet/>
      <dgm:spPr/>
      <dgm:t>
        <a:bodyPr/>
        <a:lstStyle/>
        <a:p>
          <a:endParaRPr lang="en-US"/>
        </a:p>
      </dgm:t>
    </dgm:pt>
    <dgm:pt modelId="{F7E026F8-3039-401D-8642-F41F147AE65B}" type="sibTrans" cxnId="{FE9E714E-1EB5-4D47-AF60-1097D6853CBA}">
      <dgm:prSet/>
      <dgm:spPr/>
      <dgm:t>
        <a:bodyPr/>
        <a:lstStyle/>
        <a:p>
          <a:endParaRPr lang="en-US"/>
        </a:p>
      </dgm:t>
    </dgm:pt>
    <dgm:pt modelId="{F969D655-E716-49A1-A33E-37D4D4B5FC20}" type="pres">
      <dgm:prSet presAssocID="{FD947090-C0B0-4194-A1F4-979EC242176E}" presName="linearFlow" presStyleCnt="0">
        <dgm:presLayoutVars>
          <dgm:dir/>
          <dgm:resizeHandles val="exact"/>
        </dgm:presLayoutVars>
      </dgm:prSet>
      <dgm:spPr/>
      <dgm:t>
        <a:bodyPr/>
        <a:lstStyle/>
        <a:p>
          <a:endParaRPr lang="en-US"/>
        </a:p>
      </dgm:t>
    </dgm:pt>
    <dgm:pt modelId="{35ECCD68-852E-4FE0-86AE-A2791FA68578}" type="pres">
      <dgm:prSet presAssocID="{C9EC71C8-7450-45F0-A064-1FA31FBC1D4A}" presName="composite" presStyleCnt="0"/>
      <dgm:spPr/>
    </dgm:pt>
    <dgm:pt modelId="{24E56870-36E8-453D-B868-B6E8F9B2120E}" type="pres">
      <dgm:prSet presAssocID="{C9EC71C8-7450-45F0-A064-1FA31FBC1D4A}" presName="imgShp" presStyleLbl="fgImgPlace1" presStyleIdx="0" presStyleCnt="1"/>
      <dgm:spPr>
        <a:prstGeom prst="smileyFace">
          <a:avLst/>
        </a:prstGeom>
        <a:blipFill rotWithShape="0">
          <a:blip xmlns:r="http://schemas.openxmlformats.org/officeDocument/2006/relationships" r:embed="rId1"/>
          <a:stretch>
            <a:fillRect/>
          </a:stretch>
        </a:blipFill>
      </dgm:spPr>
    </dgm:pt>
    <dgm:pt modelId="{D49C14BD-4A3E-4A67-8D86-CEC533DACC02}" type="pres">
      <dgm:prSet presAssocID="{C9EC71C8-7450-45F0-A064-1FA31FBC1D4A}" presName="txShp" presStyleLbl="node1" presStyleIdx="0" presStyleCnt="1">
        <dgm:presLayoutVars>
          <dgm:bulletEnabled val="1"/>
        </dgm:presLayoutVars>
      </dgm:prSet>
      <dgm:spPr/>
      <dgm:t>
        <a:bodyPr/>
        <a:lstStyle/>
        <a:p>
          <a:endParaRPr lang="en-US"/>
        </a:p>
      </dgm:t>
    </dgm:pt>
  </dgm:ptLst>
  <dgm:cxnLst>
    <dgm:cxn modelId="{FE9E714E-1EB5-4D47-AF60-1097D6853CBA}" srcId="{FD947090-C0B0-4194-A1F4-979EC242176E}" destId="{C9EC71C8-7450-45F0-A064-1FA31FBC1D4A}" srcOrd="0" destOrd="0" parTransId="{9E428E77-8BA6-46E2-B809-A9CE25618DA9}" sibTransId="{F7E026F8-3039-401D-8642-F41F147AE65B}"/>
    <dgm:cxn modelId="{EFD63AF4-05CD-42F2-86F3-B6FDA1963B16}" type="presOf" srcId="{C9EC71C8-7450-45F0-A064-1FA31FBC1D4A}" destId="{D49C14BD-4A3E-4A67-8D86-CEC533DACC02}" srcOrd="0" destOrd="0" presId="urn:microsoft.com/office/officeart/2005/8/layout/vList3#3"/>
    <dgm:cxn modelId="{64DF7CCA-6BCF-4709-9B37-1F81455BDA0A}" type="presOf" srcId="{FD947090-C0B0-4194-A1F4-979EC242176E}" destId="{F969D655-E716-49A1-A33E-37D4D4B5FC20}" srcOrd="0" destOrd="0" presId="urn:microsoft.com/office/officeart/2005/8/layout/vList3#3"/>
    <dgm:cxn modelId="{E63F039B-6534-4E9F-BAA2-DD1BA5B83E81}" type="presParOf" srcId="{F969D655-E716-49A1-A33E-37D4D4B5FC20}" destId="{35ECCD68-852E-4FE0-86AE-A2791FA68578}" srcOrd="0" destOrd="0" presId="urn:microsoft.com/office/officeart/2005/8/layout/vList3#3"/>
    <dgm:cxn modelId="{C8EE6F73-9D2A-4DA3-B763-58944529DFEB}" type="presParOf" srcId="{35ECCD68-852E-4FE0-86AE-A2791FA68578}" destId="{24E56870-36E8-453D-B868-B6E8F9B2120E}" srcOrd="0" destOrd="0" presId="urn:microsoft.com/office/officeart/2005/8/layout/vList3#3"/>
    <dgm:cxn modelId="{DDDA9152-F378-470D-9273-FA7B339EF1AA}" type="presParOf" srcId="{35ECCD68-852E-4FE0-86AE-A2791FA68578}" destId="{D49C14BD-4A3E-4A67-8D86-CEC533DACC02}"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B66AD7-BEAA-4C23-A0B7-BEA18CC376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913DF6-22AD-4E7A-9F22-9AE34D45DBE8}">
      <dgm:prSet/>
      <dgm:spPr/>
      <dgm:t>
        <a:bodyPr/>
        <a:lstStyle/>
        <a:p>
          <a:pPr rtl="0"/>
          <a:r>
            <a:rPr lang="en-US" dirty="0" smtClean="0"/>
            <a:t>STEPS IN MANPOWER PLANNING</a:t>
          </a:r>
          <a:endParaRPr lang="en-US" dirty="0"/>
        </a:p>
      </dgm:t>
    </dgm:pt>
    <dgm:pt modelId="{F8CCEDE0-F179-40C3-92F1-A688A36930CB}" type="parTrans" cxnId="{ADEE46BF-B51B-4A28-877A-24AF1F4A8456}">
      <dgm:prSet/>
      <dgm:spPr/>
      <dgm:t>
        <a:bodyPr/>
        <a:lstStyle/>
        <a:p>
          <a:endParaRPr lang="en-US"/>
        </a:p>
      </dgm:t>
    </dgm:pt>
    <dgm:pt modelId="{6B8394A0-068C-47D4-B477-159AA71AA6BE}" type="sibTrans" cxnId="{ADEE46BF-B51B-4A28-877A-24AF1F4A8456}">
      <dgm:prSet/>
      <dgm:spPr/>
      <dgm:t>
        <a:bodyPr/>
        <a:lstStyle/>
        <a:p>
          <a:endParaRPr lang="en-US"/>
        </a:p>
      </dgm:t>
    </dgm:pt>
    <dgm:pt modelId="{783849E4-283D-4C32-B6D5-17E80BD6DF59}" type="pres">
      <dgm:prSet presAssocID="{12B66AD7-BEAA-4C23-A0B7-BEA18CC376AC}" presName="linear" presStyleCnt="0">
        <dgm:presLayoutVars>
          <dgm:animLvl val="lvl"/>
          <dgm:resizeHandles val="exact"/>
        </dgm:presLayoutVars>
      </dgm:prSet>
      <dgm:spPr/>
      <dgm:t>
        <a:bodyPr/>
        <a:lstStyle/>
        <a:p>
          <a:endParaRPr lang="en-US"/>
        </a:p>
      </dgm:t>
    </dgm:pt>
    <dgm:pt modelId="{D4D67E37-4712-409E-A8A9-EED29886A50A}" type="pres">
      <dgm:prSet presAssocID="{DF913DF6-22AD-4E7A-9F22-9AE34D45DBE8}" presName="parentText" presStyleLbl="node1" presStyleIdx="0" presStyleCnt="1">
        <dgm:presLayoutVars>
          <dgm:chMax val="0"/>
          <dgm:bulletEnabled val="1"/>
        </dgm:presLayoutVars>
      </dgm:prSet>
      <dgm:spPr/>
      <dgm:t>
        <a:bodyPr/>
        <a:lstStyle/>
        <a:p>
          <a:endParaRPr lang="en-US"/>
        </a:p>
      </dgm:t>
    </dgm:pt>
  </dgm:ptLst>
  <dgm:cxnLst>
    <dgm:cxn modelId="{ADEE46BF-B51B-4A28-877A-24AF1F4A8456}" srcId="{12B66AD7-BEAA-4C23-A0B7-BEA18CC376AC}" destId="{DF913DF6-22AD-4E7A-9F22-9AE34D45DBE8}" srcOrd="0" destOrd="0" parTransId="{F8CCEDE0-F179-40C3-92F1-A688A36930CB}" sibTransId="{6B8394A0-068C-47D4-B477-159AA71AA6BE}"/>
    <dgm:cxn modelId="{81726111-100F-4D45-809E-C63EED16498E}" type="presOf" srcId="{DF913DF6-22AD-4E7A-9F22-9AE34D45DBE8}" destId="{D4D67E37-4712-409E-A8A9-EED29886A50A}" srcOrd="0" destOrd="0" presId="urn:microsoft.com/office/officeart/2005/8/layout/vList2"/>
    <dgm:cxn modelId="{6415A6B4-D244-4098-B35D-A7AEF423500D}" type="presOf" srcId="{12B66AD7-BEAA-4C23-A0B7-BEA18CC376AC}" destId="{783849E4-283D-4C32-B6D5-17E80BD6DF59}" srcOrd="0" destOrd="0" presId="urn:microsoft.com/office/officeart/2005/8/layout/vList2"/>
    <dgm:cxn modelId="{5EF765D7-E2A3-490A-8448-ED87251F2BD5}" type="presParOf" srcId="{783849E4-283D-4C32-B6D5-17E80BD6DF59}" destId="{D4D67E37-4712-409E-A8A9-EED29886A50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37C56-B748-48BE-B63B-44A778E4941D}">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dirty="0" smtClean="0"/>
            <a:t>DEFINITION OF H.R.D</a:t>
          </a:r>
          <a:endParaRPr lang="en-US" sz="4700" kern="1200" dirty="0"/>
        </a:p>
      </dsp:txBody>
      <dsp:txXfrm>
        <a:off x="55030" y="62882"/>
        <a:ext cx="8119540"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1FB8-F627-4C5B-BA36-E84477466A52}">
      <dsp:nvSpPr>
        <dsp:cNvPr id="0" name=""/>
        <dsp:cNvSpPr/>
      </dsp:nvSpPr>
      <dsp:spPr>
        <a:xfrm>
          <a:off x="0" y="188706"/>
          <a:ext cx="8229600" cy="71954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OBJECTIVES OF HUMAN RESOURCE </a:t>
          </a:r>
          <a:r>
            <a:rPr lang="en-US" sz="3000" kern="1200" dirty="0" smtClean="0">
              <a:solidFill>
                <a:schemeClr val="bg1"/>
              </a:solidFill>
            </a:rPr>
            <a:t>DEVELOPMENT</a:t>
          </a:r>
          <a:endParaRPr lang="en-US" sz="3000" kern="1200" dirty="0">
            <a:solidFill>
              <a:schemeClr val="bg1"/>
            </a:solidFill>
          </a:endParaRPr>
        </a:p>
      </dsp:txBody>
      <dsp:txXfrm>
        <a:off x="35125" y="223831"/>
        <a:ext cx="8159350"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58025-99F7-4BFF-A3E1-C48B77636D9A}">
      <dsp:nvSpPr>
        <dsp:cNvPr id="0" name=""/>
        <dsp:cNvSpPr/>
      </dsp:nvSpPr>
      <dsp:spPr>
        <a:xfrm rot="10800000">
          <a:off x="1664207" y="0"/>
          <a:ext cx="5472684" cy="114300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4031"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smtClean="0"/>
            <a:t>FEATURES OF HUMAN RESOURCE DEVELOPMENT</a:t>
          </a:r>
          <a:endParaRPr lang="en-US" sz="3200" kern="1200" dirty="0"/>
        </a:p>
      </dsp:txBody>
      <dsp:txXfrm rot="10800000">
        <a:off x="1949957" y="0"/>
        <a:ext cx="5186934" cy="1143000"/>
      </dsp:txXfrm>
    </dsp:sp>
    <dsp:sp modelId="{A3AFCE4C-CFDE-4F8D-A422-00CB9F7E72D2}">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79CEA-545E-4450-A16D-40A9A055FB02}">
      <dsp:nvSpPr>
        <dsp:cNvPr id="0" name=""/>
        <dsp:cNvSpPr/>
      </dsp:nvSpPr>
      <dsp:spPr>
        <a:xfrm>
          <a:off x="0" y="115785"/>
          <a:ext cx="8229600" cy="91143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DEFINITION OF MANPOWER PLANNING</a:t>
          </a:r>
          <a:endParaRPr lang="en-US" sz="3800" kern="1200" dirty="0"/>
        </a:p>
      </dsp:txBody>
      <dsp:txXfrm>
        <a:off x="44492" y="160277"/>
        <a:ext cx="8140616"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14BD-4A3E-4A67-8D86-CEC533DACC02}">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smtClean="0"/>
            <a:t>OBJECTIVES OF MANPOWER PLANNING</a:t>
          </a:r>
          <a:endParaRPr lang="en-US" sz="3200" kern="1200" dirty="0"/>
        </a:p>
      </dsp:txBody>
      <dsp:txXfrm rot="10800000">
        <a:off x="1949957" y="0"/>
        <a:ext cx="5186934" cy="1143000"/>
      </dsp:txXfrm>
    </dsp:sp>
    <dsp:sp modelId="{24E56870-36E8-453D-B868-B6E8F9B2120E}">
      <dsp:nvSpPr>
        <dsp:cNvPr id="0" name=""/>
        <dsp:cNvSpPr/>
      </dsp:nvSpPr>
      <dsp:spPr>
        <a:xfrm>
          <a:off x="1092707" y="0"/>
          <a:ext cx="1143000" cy="1143000"/>
        </a:xfrm>
        <a:prstGeom prst="smileyFac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67E37-4712-409E-A8A9-EED29886A50A}">
      <dsp:nvSpPr>
        <dsp:cNvPr id="0" name=""/>
        <dsp:cNvSpPr/>
      </dsp:nvSpPr>
      <dsp:spPr>
        <a:xfrm>
          <a:off x="0" y="31837"/>
          <a:ext cx="8229600" cy="1079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dirty="0" smtClean="0"/>
            <a:t>STEPS IN MANPOWER PLANNING</a:t>
          </a:r>
          <a:endParaRPr lang="en-US" sz="4500" kern="1200" dirty="0"/>
        </a:p>
      </dsp:txBody>
      <dsp:txXfrm>
        <a:off x="52688" y="84525"/>
        <a:ext cx="8124224" cy="9739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201B3-16C4-4733-ACEB-B864FD492611}" type="datetimeFigureOut">
              <a:rPr lang="en-US" smtClean="0"/>
              <a:pPr/>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AC9B3-9B53-43F1-A25A-E997E72F73FC}" type="slidenum">
              <a:rPr lang="en-US" smtClean="0"/>
              <a:pPr/>
              <a:t>‹#›</a:t>
            </a:fld>
            <a:endParaRPr lang="en-US"/>
          </a:p>
        </p:txBody>
      </p:sp>
    </p:spTree>
    <p:extLst>
      <p:ext uri="{BB962C8B-B14F-4D97-AF65-F5344CB8AC3E}">
        <p14:creationId xmlns:p14="http://schemas.microsoft.com/office/powerpoint/2010/main" xmlns="" val="55456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AC9B3-9B53-43F1-A25A-E997E72F73FC}" type="slidenum">
              <a:rPr lang="en-US" smtClean="0"/>
              <a:pPr/>
              <a:t>3</a:t>
            </a:fld>
            <a:endParaRPr lang="en-US"/>
          </a:p>
        </p:txBody>
      </p:sp>
    </p:spTree>
    <p:extLst>
      <p:ext uri="{BB962C8B-B14F-4D97-AF65-F5344CB8AC3E}">
        <p14:creationId xmlns:p14="http://schemas.microsoft.com/office/powerpoint/2010/main" xmlns="" val="129115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AC9B3-9B53-43F1-A25A-E997E72F73FC}" type="slidenum">
              <a:rPr lang="en-US" smtClean="0"/>
              <a:pPr/>
              <a:t>11</a:t>
            </a:fld>
            <a:endParaRPr lang="en-US"/>
          </a:p>
        </p:txBody>
      </p:sp>
    </p:spTree>
    <p:extLst>
      <p:ext uri="{BB962C8B-B14F-4D97-AF65-F5344CB8AC3E}">
        <p14:creationId xmlns:p14="http://schemas.microsoft.com/office/powerpoint/2010/main" xmlns="" val="202890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D86E2-97DF-4022-B820-BD451C7653B4}"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86E2-97DF-4022-B820-BD451C7653B4}"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86E2-97DF-4022-B820-BD451C7653B4}"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86E2-97DF-4022-B820-BD451C7653B4}"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D86E2-97DF-4022-B820-BD451C7653B4}"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D86E2-97DF-4022-B820-BD451C7653B4}"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D86E2-97DF-4022-B820-BD451C7653B4}" type="datetimeFigureOut">
              <a:rPr lang="en-US" smtClean="0"/>
              <a:pPr/>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D86E2-97DF-4022-B820-BD451C7653B4}" type="datetimeFigureOut">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D86E2-97DF-4022-B820-BD451C7653B4}" type="datetimeFigureOut">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86E2-97DF-4022-B820-BD451C7653B4}"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86E2-97DF-4022-B820-BD451C7653B4}"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7B39-007B-4467-96AC-0684775C62B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9000"/>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D86E2-97DF-4022-B820-BD451C7653B4}" type="datetimeFigureOut">
              <a:rPr lang="en-US" smtClean="0"/>
              <a:pPr/>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7B39-007B-4467-96AC-0684775C62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895600"/>
          </a:xfrm>
          <a:solidFill>
            <a:schemeClr val="bg1">
              <a:lumMod val="95000"/>
              <a:alpha val="62000"/>
            </a:schemeClr>
          </a:solidFill>
        </p:spPr>
        <p:txBody>
          <a:bodyPr>
            <a:noAutofit/>
          </a:bodyPr>
          <a:lstStyle/>
          <a:p>
            <a:r>
              <a:rPr lang="en-US" sz="6600" b="1" dirty="0" smtClean="0">
                <a:effectLst>
                  <a:outerShdw blurRad="38100" dist="38100" dir="2700000" algn="tl">
                    <a:srgbClr val="000000">
                      <a:alpha val="43137"/>
                    </a:srgbClr>
                  </a:outerShdw>
                </a:effectLst>
                <a:latin typeface="Algerian" pitchFamily="82" charset="0"/>
              </a:rPr>
              <a:t>MANAGEMENT SCOPE IN DIFFERENT AREAS</a:t>
            </a:r>
            <a:endParaRPr lang="en-US" sz="6600" b="1" dirty="0">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2590800" y="4876800"/>
            <a:ext cx="6400800" cy="838200"/>
          </a:xfrm>
          <a:solidFill>
            <a:schemeClr val="bg1">
              <a:lumMod val="95000"/>
              <a:alpha val="52000"/>
            </a:schemeClr>
          </a:solidFill>
        </p:spPr>
        <p:txBody>
          <a:bodyPr>
            <a:normAutofit fontScale="92500"/>
          </a:bodyPr>
          <a:lstStyle/>
          <a:p>
            <a:pPr algn="r"/>
            <a:r>
              <a:rPr lang="en-US" dirty="0" smtClean="0">
                <a:solidFill>
                  <a:schemeClr val="tx1"/>
                </a:solidFill>
                <a:latin typeface="Algerian" pitchFamily="82" charset="0"/>
              </a:rPr>
              <a:t>Submitted by- Mrs. Reena Rani</a:t>
            </a:r>
          </a:p>
          <a:p>
            <a:pPr algn="r"/>
            <a:endParaRPr lang="en-US"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600201"/>
            <a:ext cx="8229600" cy="3200400"/>
          </a:xfrm>
          <a:solidFill>
            <a:schemeClr val="bg1">
              <a:lumMod val="95000"/>
              <a:alpha val="63000"/>
            </a:schemeClr>
          </a:solidFill>
        </p:spPr>
        <p:txBody>
          <a:bodyPr/>
          <a:lstStyle/>
          <a:p>
            <a:r>
              <a:rPr lang="en-US" b="1" dirty="0" smtClean="0">
                <a:latin typeface="Forte" pitchFamily="66" charset="0"/>
              </a:rPr>
              <a:t>Goals and plans of </a:t>
            </a:r>
            <a:r>
              <a:rPr lang="en-US" b="1" dirty="0" err="1" smtClean="0">
                <a:latin typeface="Forte" pitchFamily="66" charset="0"/>
              </a:rPr>
              <a:t>organisation</a:t>
            </a:r>
            <a:r>
              <a:rPr lang="en-US" b="1" dirty="0" smtClean="0">
                <a:latin typeface="Forte" pitchFamily="66" charset="0"/>
              </a:rPr>
              <a:t>.</a:t>
            </a:r>
          </a:p>
          <a:p>
            <a:r>
              <a:rPr lang="en-US" b="1" dirty="0" smtClean="0">
                <a:latin typeface="Forte" pitchFamily="66" charset="0"/>
              </a:rPr>
              <a:t>Current human resource situation.</a:t>
            </a:r>
          </a:p>
          <a:p>
            <a:r>
              <a:rPr lang="en-US" b="1" dirty="0" smtClean="0">
                <a:latin typeface="Forte" pitchFamily="66" charset="0"/>
              </a:rPr>
              <a:t>Human resource forecast.</a:t>
            </a:r>
          </a:p>
          <a:p>
            <a:r>
              <a:rPr lang="en-US" b="1" dirty="0" smtClean="0">
                <a:latin typeface="Forte" pitchFamily="66" charset="0"/>
              </a:rPr>
              <a:t>Audit and adjustment.</a:t>
            </a:r>
          </a:p>
          <a:p>
            <a:r>
              <a:rPr lang="en-US" b="1" dirty="0" smtClean="0">
                <a:latin typeface="Forte" pitchFamily="66" charset="0"/>
              </a:rPr>
              <a:t>Implementation of programs.</a:t>
            </a:r>
          </a:p>
          <a:p>
            <a:pPr marL="0" indent="0">
              <a:buNone/>
            </a:pPr>
            <a:endParaRPr lang="en-US" dirty="0" smtClean="0">
              <a:latin typeface="Forte" pitchFamily="66" charset="0"/>
            </a:endParaRP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smtClean="0">
                <a:solidFill>
                  <a:srgbClr val="00B050"/>
                </a:solidFill>
                <a:latin typeface="Bauhaus 93" pitchFamily="82" charset="0"/>
              </a:rPr>
              <a:t>RECRUITMENT AND SELECTION</a:t>
            </a:r>
            <a:endParaRPr lang="en-US" dirty="0">
              <a:solidFill>
                <a:srgbClr val="00B050"/>
              </a:solidFill>
              <a:latin typeface="Bauhaus 93" pitchFamily="82" charset="0"/>
            </a:endParaRPr>
          </a:p>
        </p:txBody>
      </p:sp>
      <p:sp>
        <p:nvSpPr>
          <p:cNvPr id="3" name="Content Placeholder 2"/>
          <p:cNvSpPr>
            <a:spLocks noGrp="1"/>
          </p:cNvSpPr>
          <p:nvPr>
            <p:ph idx="1"/>
          </p:nvPr>
        </p:nvSpPr>
        <p:spPr>
          <a:xfrm>
            <a:off x="533400" y="2667000"/>
            <a:ext cx="8229600" cy="3276600"/>
          </a:xfrm>
          <a:solidFill>
            <a:schemeClr val="accent6">
              <a:lumMod val="20000"/>
              <a:lumOff val="80000"/>
            </a:schemeClr>
          </a:solidFill>
        </p:spPr>
        <p:txBody>
          <a:bodyPr>
            <a:normAutofit lnSpcReduction="10000"/>
          </a:bodyPr>
          <a:lstStyle/>
          <a:p>
            <a:r>
              <a:rPr lang="en-US" b="1" dirty="0" smtClean="0">
                <a:latin typeface="Forte" pitchFamily="66" charset="0"/>
              </a:rPr>
              <a:t>Recruitment is a process to discover the sources of manpower to meet the requirements of the staffing schedule and to employ effective measures for attracting the manpower in adequate number of facilitate effective selection of an efficient working force.</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smtClean="0"/>
              <a:t>RECRUITMENT AND SELECTION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1828800"/>
            <a:ext cx="8610599" cy="4724399"/>
          </a:xfrm>
        </p:spPr>
      </p:pic>
    </p:spTree>
    <p:extLst>
      <p:ext uri="{BB962C8B-B14F-4D97-AF65-F5344CB8AC3E}">
        <p14:creationId xmlns:p14="http://schemas.microsoft.com/office/powerpoint/2010/main" xmlns="" val="41122583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solidFill>
                  <a:srgbClr val="FFFF00"/>
                </a:solidFill>
                <a:latin typeface="Bauhaus 93" pitchFamily="82" charset="0"/>
              </a:rPr>
              <a:t>SOURCES OF RECRUITMENT</a:t>
            </a:r>
            <a:endParaRPr lang="en-US" dirty="0">
              <a:solidFill>
                <a:srgbClr val="FFFF00"/>
              </a:solidFill>
              <a:latin typeface="Bauhaus 93" pitchFamily="82" charset="0"/>
            </a:endParaRPr>
          </a:p>
        </p:txBody>
      </p:sp>
      <p:sp>
        <p:nvSpPr>
          <p:cNvPr id="3" name="Content Placeholder 2"/>
          <p:cNvSpPr>
            <a:spLocks noGrp="1"/>
          </p:cNvSpPr>
          <p:nvPr>
            <p:ph idx="1"/>
          </p:nvPr>
        </p:nvSpPr>
        <p:spPr>
          <a:xfrm>
            <a:off x="457200" y="1600201"/>
            <a:ext cx="8229600" cy="3886200"/>
          </a:xfrm>
          <a:solidFill>
            <a:schemeClr val="accent6">
              <a:lumMod val="20000"/>
              <a:lumOff val="80000"/>
            </a:schemeClr>
          </a:solidFill>
        </p:spPr>
        <p:txBody>
          <a:bodyPr/>
          <a:lstStyle/>
          <a:p>
            <a:pPr marL="457200" indent="-457200">
              <a:buAutoNum type="arabicPeriod"/>
            </a:pPr>
            <a:r>
              <a:rPr lang="en-US" b="1" dirty="0" smtClean="0">
                <a:latin typeface="Forte" pitchFamily="66" charset="0"/>
              </a:rPr>
              <a:t>Internal Source</a:t>
            </a:r>
            <a:r>
              <a:rPr lang="en-US" dirty="0" smtClean="0">
                <a:latin typeface="Forte" pitchFamily="66" charset="0"/>
              </a:rPr>
              <a:t> </a:t>
            </a:r>
          </a:p>
          <a:p>
            <a:pPr marL="457200" indent="-457200">
              <a:buAutoNum type="alphaLcParenBoth"/>
            </a:pPr>
            <a:r>
              <a:rPr lang="en-US" dirty="0" smtClean="0">
                <a:latin typeface="Forte" pitchFamily="66" charset="0"/>
              </a:rPr>
              <a:t>Present permanent employees</a:t>
            </a:r>
          </a:p>
          <a:p>
            <a:pPr marL="457200" indent="-457200">
              <a:buAutoNum type="alphaLcParenBoth"/>
            </a:pPr>
            <a:r>
              <a:rPr lang="en-US" dirty="0" smtClean="0">
                <a:latin typeface="Forte" pitchFamily="66" charset="0"/>
              </a:rPr>
              <a:t>Casual employees</a:t>
            </a:r>
          </a:p>
          <a:p>
            <a:pPr marL="457200" indent="-457200">
              <a:buAutoNum type="arabicPeriod" startAt="2"/>
            </a:pPr>
            <a:r>
              <a:rPr lang="en-US" b="1" dirty="0" smtClean="0">
                <a:latin typeface="Forte" pitchFamily="66" charset="0"/>
              </a:rPr>
              <a:t>External Source</a:t>
            </a:r>
          </a:p>
          <a:p>
            <a:pPr marL="457200" indent="-457200">
              <a:buAutoNum type="alphaLcParenBoth"/>
            </a:pPr>
            <a:r>
              <a:rPr lang="en-US" dirty="0" smtClean="0">
                <a:latin typeface="Forte" pitchFamily="66" charset="0"/>
              </a:rPr>
              <a:t>Education and training institute.</a:t>
            </a:r>
          </a:p>
          <a:p>
            <a:pPr marL="457200" indent="-457200">
              <a:buAutoNum type="alphaLcParenBoth"/>
            </a:pPr>
            <a:r>
              <a:rPr lang="en-US" dirty="0" smtClean="0">
                <a:latin typeface="Forte" pitchFamily="66" charset="0"/>
              </a:rPr>
              <a:t>Private employment agencies.</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solidFill>
                  <a:srgbClr val="00B0F0"/>
                </a:solidFill>
                <a:latin typeface="Bauhaus 93" pitchFamily="82" charset="0"/>
              </a:rPr>
              <a:t>PERFORMANCE APPRAISAL</a:t>
            </a:r>
            <a:endParaRPr lang="en-US" dirty="0">
              <a:solidFill>
                <a:srgbClr val="00B0F0"/>
              </a:solidFill>
              <a:latin typeface="Bauhaus 93" pitchFamily="82" charset="0"/>
            </a:endParaRPr>
          </a:p>
        </p:txBody>
      </p:sp>
      <p:sp>
        <p:nvSpPr>
          <p:cNvPr id="3" name="Content Placeholder 2"/>
          <p:cNvSpPr>
            <a:spLocks noGrp="1"/>
          </p:cNvSpPr>
          <p:nvPr>
            <p:ph idx="1"/>
          </p:nvPr>
        </p:nvSpPr>
        <p:spPr>
          <a:xfrm>
            <a:off x="457200" y="2743200"/>
            <a:ext cx="8229600" cy="1905000"/>
          </a:xfrm>
          <a:solidFill>
            <a:srgbClr val="FFC000"/>
          </a:solidFill>
        </p:spPr>
        <p:txBody>
          <a:bodyPr>
            <a:normAutofit lnSpcReduction="10000"/>
          </a:bodyPr>
          <a:lstStyle/>
          <a:p>
            <a:pPr marL="0" indent="0">
              <a:buNone/>
            </a:pPr>
            <a:r>
              <a:rPr lang="en-US" b="1" dirty="0" smtClean="0">
                <a:latin typeface="Forte" pitchFamily="66" charset="0"/>
              </a:rPr>
              <a:t>The objective of performance appraisal is to determine the present state of efficiency of a worker in order to establish the actual need for training.</a:t>
            </a:r>
            <a:endParaRPr lang="en-US" b="1"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6857999"/>
          </a:xfrm>
        </p:spPr>
      </p:pic>
    </p:spTree>
    <p:extLst>
      <p:ext uri="{BB962C8B-B14F-4D97-AF65-F5344CB8AC3E}">
        <p14:creationId xmlns:p14="http://schemas.microsoft.com/office/powerpoint/2010/main" xmlns="" val="41419918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alpha val="83000"/>
            </a:srgbClr>
          </a:solidFill>
        </p:spPr>
        <p:txBody>
          <a:bodyPr>
            <a:normAutofit fontScale="90000"/>
          </a:bodyPr>
          <a:lstStyle/>
          <a:p>
            <a:r>
              <a:rPr lang="en-US" dirty="0" smtClean="0">
                <a:solidFill>
                  <a:srgbClr val="FF0000"/>
                </a:solidFill>
                <a:latin typeface="Bauhaus 93" pitchFamily="82" charset="0"/>
              </a:rPr>
              <a:t>PERFORMANCE APPRAISAL METHODS</a:t>
            </a:r>
            <a:endParaRPr lang="en-US" dirty="0">
              <a:solidFill>
                <a:srgbClr val="FF0000"/>
              </a:solidFill>
              <a:latin typeface="Bauhaus 93" pitchFamily="82" charset="0"/>
            </a:endParaRPr>
          </a:p>
        </p:txBody>
      </p:sp>
      <p:sp>
        <p:nvSpPr>
          <p:cNvPr id="3" name="Content Placeholder 2"/>
          <p:cNvSpPr>
            <a:spLocks noGrp="1"/>
          </p:cNvSpPr>
          <p:nvPr>
            <p:ph idx="1"/>
          </p:nvPr>
        </p:nvSpPr>
        <p:spPr>
          <a:xfrm>
            <a:off x="457200" y="2438400"/>
            <a:ext cx="8229600" cy="3124200"/>
          </a:xfrm>
          <a:solidFill>
            <a:schemeClr val="accent3">
              <a:lumMod val="60000"/>
              <a:lumOff val="40000"/>
            </a:schemeClr>
          </a:solidFill>
        </p:spPr>
        <p:txBody>
          <a:bodyPr/>
          <a:lstStyle/>
          <a:p>
            <a:r>
              <a:rPr lang="en-US" dirty="0" smtClean="0">
                <a:latin typeface="Forte" pitchFamily="66" charset="0"/>
              </a:rPr>
              <a:t>Ranking method</a:t>
            </a:r>
          </a:p>
          <a:p>
            <a:r>
              <a:rPr lang="en-US" dirty="0" smtClean="0">
                <a:latin typeface="Forte" pitchFamily="66" charset="0"/>
              </a:rPr>
              <a:t>Forced distribution method</a:t>
            </a:r>
          </a:p>
          <a:p>
            <a:r>
              <a:rPr lang="en-US" dirty="0" smtClean="0">
                <a:latin typeface="Forte" pitchFamily="66" charset="0"/>
              </a:rPr>
              <a:t>Unstructured appraisal method</a:t>
            </a:r>
          </a:p>
          <a:p>
            <a:r>
              <a:rPr lang="en-US" dirty="0" smtClean="0">
                <a:latin typeface="Forte" pitchFamily="66" charset="0"/>
              </a:rPr>
              <a:t>Checklist appraisal method</a:t>
            </a:r>
          </a:p>
          <a:p>
            <a:r>
              <a:rPr lang="en-US" dirty="0" smtClean="0">
                <a:latin typeface="Forte" pitchFamily="66" charset="0"/>
              </a:rPr>
              <a:t>Critical incident method</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solidFill>
                  <a:srgbClr val="FFFF00"/>
                </a:solidFill>
                <a:latin typeface="Bauhaus 93" pitchFamily="82" charset="0"/>
              </a:rPr>
              <a:t>MATERIAL MANAGEMENT</a:t>
            </a:r>
            <a:endParaRPr lang="en-US" dirty="0">
              <a:solidFill>
                <a:srgbClr val="FFFF00"/>
              </a:solidFill>
              <a:latin typeface="Bauhaus 93" pitchFamily="82" charset="0"/>
            </a:endParaRPr>
          </a:p>
        </p:txBody>
      </p:sp>
      <p:sp>
        <p:nvSpPr>
          <p:cNvPr id="3" name="Content Placeholder 2"/>
          <p:cNvSpPr>
            <a:spLocks noGrp="1"/>
          </p:cNvSpPr>
          <p:nvPr>
            <p:ph idx="1"/>
          </p:nvPr>
        </p:nvSpPr>
        <p:spPr>
          <a:xfrm>
            <a:off x="1600200" y="2590800"/>
            <a:ext cx="6324600" cy="2362200"/>
          </a:xfrm>
          <a:solidFill>
            <a:schemeClr val="accent1">
              <a:lumMod val="60000"/>
              <a:lumOff val="40000"/>
            </a:schemeClr>
          </a:solidFill>
        </p:spPr>
        <p:txBody>
          <a:bodyPr/>
          <a:lstStyle/>
          <a:p>
            <a:pPr>
              <a:buNone/>
            </a:pPr>
            <a:r>
              <a:rPr lang="en-US" b="1" dirty="0" smtClean="0">
                <a:latin typeface="Forte" pitchFamily="66" charset="0"/>
              </a:rPr>
              <a:t>Material management is the branch of logistics that deals with the tangible components of a supply chain.</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smtClean="0"/>
              <a:t>DEFINITION OF MATERIAL MANAGEMENT</a:t>
            </a:r>
            <a:endParaRPr lang="en-US" dirty="0"/>
          </a:p>
        </p:txBody>
      </p:sp>
      <p:sp>
        <p:nvSpPr>
          <p:cNvPr id="3" name="Content Placeholder 2"/>
          <p:cNvSpPr>
            <a:spLocks noGrp="1"/>
          </p:cNvSpPr>
          <p:nvPr>
            <p:ph idx="1"/>
          </p:nvPr>
        </p:nvSpPr>
        <p:spPr>
          <a:xfrm>
            <a:off x="457200" y="2438400"/>
            <a:ext cx="8229600" cy="2209799"/>
          </a:xfrm>
          <a:solidFill>
            <a:schemeClr val="accent2">
              <a:lumMod val="60000"/>
              <a:lumOff val="40000"/>
            </a:schemeClr>
          </a:solidFill>
        </p:spPr>
        <p:txBody>
          <a:bodyPr/>
          <a:lstStyle/>
          <a:p>
            <a:r>
              <a:rPr lang="en-US" b="1" dirty="0" smtClean="0">
                <a:latin typeface="Forte" pitchFamily="66" charset="0"/>
              </a:rPr>
              <a:t>Material management is concerned with control of materials in such  a manner which ensures maximum return on the working capital of the enterprise.</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fontScale="90000"/>
          </a:bodyPr>
          <a:lstStyle/>
          <a:p>
            <a:r>
              <a:rPr lang="en-US" dirty="0" smtClean="0">
                <a:solidFill>
                  <a:schemeClr val="bg1"/>
                </a:solidFill>
                <a:latin typeface="Bauhaus 93" pitchFamily="82" charset="0"/>
              </a:rPr>
              <a:t>OBJECTIVE OF MATERIAL MANAGEMENT</a:t>
            </a:r>
            <a:endParaRPr lang="en-US" dirty="0">
              <a:solidFill>
                <a:schemeClr val="bg1"/>
              </a:solidFill>
              <a:latin typeface="Bauhaus 93" pitchFamily="82" charset="0"/>
            </a:endParaRPr>
          </a:p>
        </p:txBody>
      </p:sp>
      <p:sp>
        <p:nvSpPr>
          <p:cNvPr id="3" name="Content Placeholder 2"/>
          <p:cNvSpPr>
            <a:spLocks noGrp="1"/>
          </p:cNvSpPr>
          <p:nvPr>
            <p:ph idx="1"/>
          </p:nvPr>
        </p:nvSpPr>
        <p:spPr>
          <a:xfrm>
            <a:off x="457200" y="2514600"/>
            <a:ext cx="8229600" cy="2895600"/>
          </a:xfrm>
          <a:solidFill>
            <a:srgbClr val="FFFF9F"/>
          </a:solidFill>
        </p:spPr>
        <p:txBody>
          <a:bodyPr>
            <a:normAutofit fontScale="92500"/>
          </a:bodyPr>
          <a:lstStyle/>
          <a:p>
            <a:r>
              <a:rPr lang="en-US" dirty="0" smtClean="0">
                <a:latin typeface="Forte" pitchFamily="66" charset="0"/>
              </a:rPr>
              <a:t>Effective and efficient handling of materials.</a:t>
            </a:r>
          </a:p>
          <a:p>
            <a:r>
              <a:rPr lang="en-US" dirty="0" smtClean="0">
                <a:latin typeface="Forte" pitchFamily="66" charset="0"/>
              </a:rPr>
              <a:t>Make decisions about  purchase of materials.</a:t>
            </a:r>
          </a:p>
          <a:p>
            <a:r>
              <a:rPr lang="en-US" dirty="0" smtClean="0">
                <a:latin typeface="Forte" pitchFamily="66" charset="0"/>
              </a:rPr>
              <a:t>Keeping less inventory in relation to the sales.</a:t>
            </a:r>
          </a:p>
          <a:p>
            <a:r>
              <a:rPr lang="en-US" dirty="0" smtClean="0">
                <a:latin typeface="Forte" pitchFamily="66" charset="0"/>
              </a:rPr>
              <a:t>To give assistance to the production department.</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8984868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F"/>
          </a:solidFill>
        </p:spPr>
        <p:txBody>
          <a:bodyPr>
            <a:normAutofit fontScale="90000"/>
          </a:bodyPr>
          <a:lstStyle/>
          <a:p>
            <a:r>
              <a:rPr lang="en-US" dirty="0" smtClean="0">
                <a:latin typeface="Algerian" pitchFamily="82" charset="0"/>
                <a:cs typeface="Aharoni" pitchFamily="2" charset="-79"/>
              </a:rPr>
              <a:t>FUNCTION OF MATERIAL MANAGEMENT</a:t>
            </a:r>
            <a:endParaRPr lang="en-US" dirty="0">
              <a:latin typeface="Algerian" pitchFamily="82" charset="0"/>
              <a:cs typeface="Aharoni" pitchFamily="2" charset="-79"/>
            </a:endParaRPr>
          </a:p>
        </p:txBody>
      </p:sp>
      <p:sp>
        <p:nvSpPr>
          <p:cNvPr id="3" name="Content Placeholder 2"/>
          <p:cNvSpPr>
            <a:spLocks noGrp="1"/>
          </p:cNvSpPr>
          <p:nvPr>
            <p:ph idx="1"/>
          </p:nvPr>
        </p:nvSpPr>
        <p:spPr>
          <a:xfrm>
            <a:off x="2209800" y="2438400"/>
            <a:ext cx="4800600" cy="2590800"/>
          </a:xfrm>
          <a:solidFill>
            <a:srgbClr val="ACC8EA"/>
          </a:solidFill>
        </p:spPr>
        <p:txBody>
          <a:bodyPr/>
          <a:lstStyle/>
          <a:p>
            <a:r>
              <a:rPr lang="en-US" dirty="0" smtClean="0">
                <a:latin typeface="Forte" pitchFamily="66" charset="0"/>
              </a:rPr>
              <a:t>Material planning</a:t>
            </a:r>
          </a:p>
          <a:p>
            <a:r>
              <a:rPr lang="en-US" dirty="0" smtClean="0">
                <a:latin typeface="Forte" pitchFamily="66" charset="0"/>
              </a:rPr>
              <a:t>Material purchasing</a:t>
            </a:r>
          </a:p>
          <a:p>
            <a:r>
              <a:rPr lang="en-US" dirty="0" smtClean="0">
                <a:latin typeface="Forte" pitchFamily="66" charset="0"/>
              </a:rPr>
              <a:t>Stores management</a:t>
            </a:r>
          </a:p>
          <a:p>
            <a:r>
              <a:rPr lang="en-US" dirty="0" smtClean="0">
                <a:latin typeface="Forte" pitchFamily="66" charset="0"/>
              </a:rPr>
              <a:t>Inventory control</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fontScale="90000"/>
          </a:bodyPr>
          <a:lstStyle/>
          <a:p>
            <a:r>
              <a:rPr lang="en-US" dirty="0" smtClean="0">
                <a:latin typeface="Forte" pitchFamily="66" charset="0"/>
              </a:rPr>
              <a:t>METHODS OF INVENTORY MANAGEMENT</a:t>
            </a:r>
            <a:endParaRPr lang="en-US" dirty="0">
              <a:latin typeface="Forte" pitchFamily="66" charset="0"/>
            </a:endParaRPr>
          </a:p>
        </p:txBody>
      </p:sp>
      <p:sp>
        <p:nvSpPr>
          <p:cNvPr id="3" name="Content Placeholder 2"/>
          <p:cNvSpPr>
            <a:spLocks noGrp="1"/>
          </p:cNvSpPr>
          <p:nvPr>
            <p:ph idx="1"/>
          </p:nvPr>
        </p:nvSpPr>
        <p:spPr>
          <a:xfrm>
            <a:off x="457200" y="1600201"/>
            <a:ext cx="8229600" cy="3886200"/>
          </a:xfrm>
          <a:solidFill>
            <a:srgbClr val="FFFF9F"/>
          </a:solidFill>
        </p:spPr>
        <p:txBody>
          <a:bodyPr/>
          <a:lstStyle/>
          <a:p>
            <a:r>
              <a:rPr lang="en-US" dirty="0" smtClean="0">
                <a:latin typeface="Forte" pitchFamily="66" charset="0"/>
                <a:cs typeface="Andalus" pitchFamily="18" charset="-78"/>
              </a:rPr>
              <a:t>Several methods have been developed in the recent past for determining the optimum level of inventory in the enterprise. The following are the important methods of the inventory management: </a:t>
            </a:r>
          </a:p>
          <a:p>
            <a:pPr marL="457200" indent="-457200">
              <a:buAutoNum type="arabicPeriod"/>
            </a:pPr>
            <a:r>
              <a:rPr lang="en-US" dirty="0" smtClean="0">
                <a:latin typeface="Forte" pitchFamily="66" charset="0"/>
                <a:cs typeface="Andalus" pitchFamily="18" charset="-78"/>
              </a:rPr>
              <a:t>Selective inventory control</a:t>
            </a:r>
          </a:p>
          <a:p>
            <a:pPr marL="457200" indent="-457200">
              <a:buAutoNum type="arabicPeriod"/>
            </a:pPr>
            <a:r>
              <a:rPr lang="en-US" dirty="0" smtClean="0">
                <a:latin typeface="Forte" pitchFamily="66" charset="0"/>
                <a:cs typeface="Andalus" pitchFamily="18" charset="-78"/>
              </a:rPr>
              <a:t>Economic ordering quantity</a:t>
            </a:r>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562600" cy="1143000"/>
          </a:xfrm>
          <a:solidFill>
            <a:srgbClr val="FFFF9F"/>
          </a:solidFill>
        </p:spPr>
        <p:txBody>
          <a:bodyPr/>
          <a:lstStyle/>
          <a:p>
            <a:r>
              <a:rPr lang="en-US" dirty="0" smtClean="0">
                <a:solidFill>
                  <a:schemeClr val="accent6">
                    <a:lumMod val="50000"/>
                  </a:schemeClr>
                </a:solidFill>
                <a:latin typeface="Algerian" pitchFamily="82" charset="0"/>
              </a:rPr>
              <a:t>A.B.C. ANALYSIS</a:t>
            </a:r>
            <a:endParaRPr lang="en-US" dirty="0">
              <a:solidFill>
                <a:schemeClr val="accent6">
                  <a:lumMod val="50000"/>
                </a:schemeClr>
              </a:solidFill>
              <a:latin typeface="Algerian" pitchFamily="82" charset="0"/>
            </a:endParaRPr>
          </a:p>
        </p:txBody>
      </p:sp>
      <p:sp>
        <p:nvSpPr>
          <p:cNvPr id="3" name="Content Placeholder 2"/>
          <p:cNvSpPr>
            <a:spLocks noGrp="1"/>
          </p:cNvSpPr>
          <p:nvPr>
            <p:ph idx="1"/>
          </p:nvPr>
        </p:nvSpPr>
        <p:spPr>
          <a:xfrm>
            <a:off x="457200" y="2590800"/>
            <a:ext cx="8229600" cy="2667000"/>
          </a:xfrm>
          <a:solidFill>
            <a:srgbClr val="ACC8EA"/>
          </a:solidFill>
        </p:spPr>
        <p:txBody>
          <a:bodyPr/>
          <a:lstStyle/>
          <a:p>
            <a:pPr marL="0" indent="0">
              <a:buNone/>
            </a:pPr>
            <a:r>
              <a:rPr lang="en-US" dirty="0" smtClean="0">
                <a:latin typeface="Forte" pitchFamily="66" charset="0"/>
              </a:rPr>
              <a:t>ABC is a form of control over stores. Its full name is </a:t>
            </a:r>
            <a:r>
              <a:rPr lang="en-US" b="1" dirty="0" smtClean="0">
                <a:latin typeface="Forte" pitchFamily="66" charset="0"/>
              </a:rPr>
              <a:t>“Always Better Control”. </a:t>
            </a:r>
            <a:r>
              <a:rPr lang="en-US" dirty="0" smtClean="0">
                <a:latin typeface="Forte" pitchFamily="66" charset="0"/>
              </a:rPr>
              <a:t>The ABC analysis is based on the logic that in any large number, we usually have </a:t>
            </a:r>
            <a:r>
              <a:rPr lang="en-US" b="1" dirty="0" smtClean="0">
                <a:latin typeface="Forte" pitchFamily="66" charset="0"/>
              </a:rPr>
              <a:t>significant few </a:t>
            </a:r>
            <a:r>
              <a:rPr lang="en-US" dirty="0" smtClean="0">
                <a:latin typeface="Forte" pitchFamily="66" charset="0"/>
              </a:rPr>
              <a:t>and </a:t>
            </a:r>
            <a:r>
              <a:rPr lang="en-US" b="1" dirty="0" smtClean="0">
                <a:latin typeface="Forte" pitchFamily="66" charset="0"/>
              </a:rPr>
              <a:t>significant many</a:t>
            </a:r>
            <a:r>
              <a:rPr lang="en-US" dirty="0" smtClean="0">
                <a:latin typeface="Forte" pitchFamily="66" charset="0"/>
              </a:rPr>
              <a:t>.</a:t>
            </a:r>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CC8EA"/>
          </a:solidFill>
        </p:spPr>
        <p:txBody>
          <a:bodyPr/>
          <a:lstStyle/>
          <a:p>
            <a:r>
              <a:rPr lang="en-US" dirty="0" smtClean="0">
                <a:latin typeface="Andalus" pitchFamily="18" charset="-78"/>
                <a:cs typeface="Andalus" pitchFamily="18" charset="-78"/>
              </a:rPr>
              <a:t>EOQ MODEL</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1295400" y="1981199"/>
            <a:ext cx="6477000" cy="3657601"/>
          </a:xfrm>
          <a:solidFill>
            <a:srgbClr val="A1F5B1"/>
          </a:solidFill>
        </p:spPr>
        <p:txBody>
          <a:bodyPr>
            <a:normAutofit fontScale="85000" lnSpcReduction="10000"/>
          </a:bodyPr>
          <a:lstStyle/>
          <a:p>
            <a:pPr marL="457200" indent="-457200">
              <a:buAutoNum type="arabicPeriod"/>
            </a:pPr>
            <a:r>
              <a:rPr lang="en-US" dirty="0" smtClean="0">
                <a:latin typeface="Forte" pitchFamily="66" charset="0"/>
                <a:cs typeface="Arabic Typesetting" pitchFamily="66" charset="-78"/>
              </a:rPr>
              <a:t>The firm knows with certainty how much items of particular inventories will be used within a specified period of time.</a:t>
            </a:r>
          </a:p>
          <a:p>
            <a:pPr marL="457200" indent="-457200">
              <a:buAutoNum type="arabicPeriod"/>
            </a:pPr>
            <a:r>
              <a:rPr lang="en-US" dirty="0" smtClean="0">
                <a:latin typeface="Forte" pitchFamily="66" charset="0"/>
                <a:cs typeface="Arabic Typesetting" pitchFamily="66" charset="-78"/>
              </a:rPr>
              <a:t>The use of inventories remains constant or unchanged throughout the period.</a:t>
            </a:r>
          </a:p>
          <a:p>
            <a:pPr marL="457200" indent="-457200">
              <a:buAutoNum type="arabicPeriod"/>
            </a:pPr>
            <a:r>
              <a:rPr lang="en-US" dirty="0" smtClean="0">
                <a:latin typeface="Forte" pitchFamily="66" charset="0"/>
                <a:cs typeface="Arabic Typesetting" pitchFamily="66" charset="-78"/>
              </a:rPr>
              <a:t>The moment inventories reach to the zero  level, the order is placed to replenish inventory and stocks are received</a:t>
            </a:r>
          </a:p>
          <a:p>
            <a:pPr marL="0" indent="0">
              <a:buNone/>
            </a:pPr>
            <a:endParaRPr lang="en-US" dirty="0" smtClean="0">
              <a:latin typeface="Forte" pitchFamily="66" charset="0"/>
            </a:endParaRP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886200" cy="1143000"/>
          </a:xfrm>
          <a:solidFill>
            <a:schemeClr val="accent2">
              <a:lumMod val="40000"/>
              <a:lumOff val="60000"/>
            </a:schemeClr>
          </a:solidFill>
        </p:spPr>
        <p:txBody>
          <a:bodyPr/>
          <a:lstStyle/>
          <a:p>
            <a:r>
              <a:rPr lang="en-US" dirty="0" smtClean="0">
                <a:latin typeface="Andalus" pitchFamily="18" charset="-78"/>
                <a:cs typeface="Andalus" pitchFamily="18" charset="-78"/>
              </a:rPr>
              <a:t>MARKETING</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1447800" y="2667000"/>
            <a:ext cx="6705600" cy="2819400"/>
          </a:xfrm>
          <a:solidFill>
            <a:schemeClr val="bg2">
              <a:lumMod val="75000"/>
            </a:schemeClr>
          </a:solidFill>
        </p:spPr>
        <p:txBody>
          <a:bodyPr>
            <a:normAutofit lnSpcReduction="10000"/>
          </a:bodyPr>
          <a:lstStyle/>
          <a:p>
            <a:pPr>
              <a:buNone/>
            </a:pPr>
            <a:r>
              <a:rPr lang="en-US" dirty="0" smtClean="0">
                <a:latin typeface="Forte" pitchFamily="66" charset="0"/>
              </a:rPr>
              <a:t>Market is a place where the seller and buyers assemble to exchange their products for money and vice-versa. It is also the place where the actual exchange of goods and services takes place.</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1143000"/>
          </a:xfrm>
          <a:solidFill>
            <a:srgbClr val="00B0F0"/>
          </a:solidFill>
        </p:spPr>
        <p:txBody>
          <a:bodyPr>
            <a:normAutofit/>
          </a:bodyPr>
          <a:lstStyle/>
          <a:p>
            <a:r>
              <a:rPr lang="en-US" dirty="0" smtClean="0">
                <a:latin typeface="Impact" pitchFamily="34" charset="0"/>
              </a:rPr>
              <a:t>MARKETING MANAGEMENT</a:t>
            </a:r>
            <a:endParaRPr lang="en-US" dirty="0">
              <a:latin typeface="Impact" pitchFamily="34" charset="0"/>
            </a:endParaRPr>
          </a:p>
        </p:txBody>
      </p:sp>
      <p:sp>
        <p:nvSpPr>
          <p:cNvPr id="3" name="Content Placeholder 2"/>
          <p:cNvSpPr>
            <a:spLocks noGrp="1"/>
          </p:cNvSpPr>
          <p:nvPr>
            <p:ph idx="1"/>
          </p:nvPr>
        </p:nvSpPr>
        <p:spPr>
          <a:xfrm>
            <a:off x="457200" y="2743200"/>
            <a:ext cx="8229600" cy="2667000"/>
          </a:xfrm>
          <a:solidFill>
            <a:schemeClr val="accent3">
              <a:lumMod val="40000"/>
              <a:lumOff val="60000"/>
            </a:schemeClr>
          </a:solidFill>
        </p:spPr>
        <p:txBody>
          <a:bodyPr/>
          <a:lstStyle/>
          <a:p>
            <a:pPr>
              <a:buNone/>
            </a:pPr>
            <a:r>
              <a:rPr lang="en-US" dirty="0" smtClean="0">
                <a:latin typeface="Forte" pitchFamily="66" charset="0"/>
              </a:rPr>
              <a:t>The process of ascertaining consumer needs and wants and converting them into products and services and then moving these products and services to the final consumers to satisfy their needs and wants.</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a:solidFill>
            <a:schemeClr val="accent2">
              <a:lumMod val="75000"/>
            </a:schemeClr>
          </a:solidFill>
        </p:spPr>
        <p:txBody>
          <a:bodyPr/>
          <a:lstStyle/>
          <a:p>
            <a:r>
              <a:rPr lang="en-US" dirty="0" smtClean="0">
                <a:solidFill>
                  <a:schemeClr val="bg1"/>
                </a:solidFill>
              </a:rPr>
              <a:t>IMPORTANCE OF MARKETING</a:t>
            </a:r>
            <a:endParaRPr lang="en-US" dirty="0">
              <a:solidFill>
                <a:schemeClr val="bg1"/>
              </a:solidFill>
            </a:endParaRPr>
          </a:p>
        </p:txBody>
      </p:sp>
      <p:sp>
        <p:nvSpPr>
          <p:cNvPr id="3" name="Content Placeholder 2"/>
          <p:cNvSpPr>
            <a:spLocks noGrp="1"/>
          </p:cNvSpPr>
          <p:nvPr>
            <p:ph idx="1"/>
          </p:nvPr>
        </p:nvSpPr>
        <p:spPr>
          <a:xfrm>
            <a:off x="990600" y="2057400"/>
            <a:ext cx="7391400" cy="3886200"/>
          </a:xfrm>
          <a:solidFill>
            <a:srgbClr val="7030A0"/>
          </a:solidFill>
        </p:spPr>
        <p:txBody>
          <a:bodyPr>
            <a:normAutofit fontScale="92500" lnSpcReduction="10000"/>
          </a:bodyPr>
          <a:lstStyle/>
          <a:p>
            <a:r>
              <a:rPr lang="en-US" dirty="0" smtClean="0">
                <a:solidFill>
                  <a:schemeClr val="bg1"/>
                </a:solidFill>
                <a:latin typeface="Forte" pitchFamily="66" charset="0"/>
              </a:rPr>
              <a:t>Marketing helps in raising the living standard of the people </a:t>
            </a:r>
          </a:p>
          <a:p>
            <a:r>
              <a:rPr lang="en-US" dirty="0" smtClean="0">
                <a:solidFill>
                  <a:schemeClr val="bg1"/>
                </a:solidFill>
                <a:latin typeface="Forte" pitchFamily="66" charset="0"/>
              </a:rPr>
              <a:t>It is a good link between production and consumption</a:t>
            </a:r>
          </a:p>
          <a:p>
            <a:r>
              <a:rPr lang="en-US" dirty="0" smtClean="0">
                <a:solidFill>
                  <a:schemeClr val="bg1"/>
                </a:solidFill>
                <a:latin typeface="Forte" pitchFamily="66" charset="0"/>
              </a:rPr>
              <a:t>Continuous marketing is must for continuous production</a:t>
            </a:r>
          </a:p>
          <a:p>
            <a:r>
              <a:rPr lang="en-US" dirty="0" smtClean="0">
                <a:solidFill>
                  <a:schemeClr val="bg1"/>
                </a:solidFill>
                <a:latin typeface="Forte" pitchFamily="66" charset="0"/>
              </a:rPr>
              <a:t>It helps in finding out right type of production for an industry</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342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latin typeface="Algerian" pitchFamily="82" charset="0"/>
              </a:rPr>
              <a:t>FUNCTION OF MARKETING</a:t>
            </a:r>
            <a:endParaRPr lang="en-US" dirty="0">
              <a:latin typeface="Algerian" pitchFamily="82" charset="0"/>
            </a:endParaRPr>
          </a:p>
        </p:txBody>
      </p:sp>
      <p:sp>
        <p:nvSpPr>
          <p:cNvPr id="3" name="Content Placeholder 2"/>
          <p:cNvSpPr>
            <a:spLocks noGrp="1"/>
          </p:cNvSpPr>
          <p:nvPr>
            <p:ph idx="1"/>
          </p:nvPr>
        </p:nvSpPr>
        <p:spPr>
          <a:xfrm>
            <a:off x="2209800" y="2438400"/>
            <a:ext cx="4953000" cy="3200399"/>
          </a:xfr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latin typeface="Forte" pitchFamily="66" charset="0"/>
              </a:rPr>
              <a:t>Buying raw materials</a:t>
            </a:r>
          </a:p>
          <a:p>
            <a:r>
              <a:rPr lang="en-US" dirty="0" smtClean="0">
                <a:latin typeface="Forte" pitchFamily="66" charset="0"/>
              </a:rPr>
              <a:t>Selling </a:t>
            </a:r>
          </a:p>
          <a:p>
            <a:r>
              <a:rPr lang="en-US" dirty="0" smtClean="0">
                <a:latin typeface="Forte" pitchFamily="66" charset="0"/>
              </a:rPr>
              <a:t>Marketing research</a:t>
            </a:r>
          </a:p>
          <a:p>
            <a:r>
              <a:rPr lang="en-US" dirty="0" smtClean="0">
                <a:latin typeface="Forte" pitchFamily="66" charset="0"/>
              </a:rPr>
              <a:t>Pricing</a:t>
            </a:r>
          </a:p>
          <a:p>
            <a:r>
              <a:rPr lang="en-US" dirty="0" smtClean="0">
                <a:latin typeface="Forte" pitchFamily="66" charset="0"/>
              </a:rPr>
              <a:t>Transportation</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a:normAutofit/>
          </a:bodyPr>
          <a:lstStyle/>
          <a:p>
            <a:r>
              <a:rPr lang="en-US" dirty="0" smtClean="0">
                <a:latin typeface="Impact" pitchFamily="34" charset="0"/>
              </a:rPr>
              <a:t>FINANCIAL MANAGEMENT</a:t>
            </a:r>
            <a:endParaRPr lang="en-US" dirty="0">
              <a:latin typeface="Impact" pitchFamily="34" charset="0"/>
            </a:endParaRPr>
          </a:p>
        </p:txBody>
      </p:sp>
      <p:sp>
        <p:nvSpPr>
          <p:cNvPr id="3" name="Content Placeholder 2"/>
          <p:cNvSpPr>
            <a:spLocks noGrp="1"/>
          </p:cNvSpPr>
          <p:nvPr>
            <p:ph idx="1"/>
          </p:nvPr>
        </p:nvSpPr>
        <p:spPr>
          <a:xfrm>
            <a:off x="1752600" y="2895600"/>
            <a:ext cx="5715000" cy="2743200"/>
          </a:xfrm>
          <a:gradFill>
            <a:gsLst>
              <a:gs pos="0">
                <a:srgbClr val="FFF200">
                  <a:alpha val="26000"/>
                </a:srgbClr>
              </a:gs>
              <a:gs pos="45000">
                <a:srgbClr val="FF7A00"/>
              </a:gs>
              <a:gs pos="70000">
                <a:srgbClr val="FF0300"/>
              </a:gs>
              <a:gs pos="100000">
                <a:srgbClr val="4D0808"/>
              </a:gs>
            </a:gsLst>
            <a:lin ang="5400000" scaled="0"/>
          </a:gradFill>
        </p:spPr>
        <p:txBody>
          <a:bodyPr>
            <a:normAutofit fontScale="92500" lnSpcReduction="20000"/>
          </a:bodyPr>
          <a:lstStyle/>
          <a:p>
            <a:r>
              <a:rPr lang="en-US" dirty="0" smtClean="0">
                <a:latin typeface="Forte" pitchFamily="66" charset="0"/>
              </a:rPr>
              <a:t>Financial management is a branch of general management which looks after the financial functions of a business. Finance is not only needed to start a business but also needed for running it successfully.</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smtClean="0">
                <a:latin typeface="Algerian" panose="04020705040A02060702" pitchFamily="82" charset="0"/>
              </a:rPr>
              <a:t>Financial graph</a:t>
            </a:r>
            <a:endParaRPr lang="en-US" b="1" dirty="0">
              <a:latin typeface="Algerian" panose="04020705040A02060702" pitchFamily="82"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14020"/>
          <a:stretch/>
        </p:blipFill>
        <p:spPr>
          <a:xfrm>
            <a:off x="0" y="1524000"/>
            <a:ext cx="9144000" cy="5334000"/>
          </a:xfrm>
        </p:spPr>
      </p:pic>
    </p:spTree>
    <p:extLst>
      <p:ext uri="{BB962C8B-B14F-4D97-AF65-F5344CB8AC3E}">
        <p14:creationId xmlns:p14="http://schemas.microsoft.com/office/powerpoint/2010/main" xmlns="" val="12547496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85800" y="1981200"/>
            <a:ext cx="8229600" cy="3657600"/>
          </a:xfrm>
          <a:solidFill>
            <a:schemeClr val="bg1">
              <a:lumMod val="95000"/>
              <a:alpha val="66000"/>
            </a:schemeClr>
          </a:solidFill>
        </p:spPr>
        <p:txBody>
          <a:bodyPr>
            <a:normAutofit/>
          </a:bodyPr>
          <a:lstStyle/>
          <a:p>
            <a:pPr marL="0" indent="0">
              <a:buNone/>
            </a:pPr>
            <a:r>
              <a:rPr lang="en-US" sz="3600" dirty="0" smtClean="0">
                <a:effectLst>
                  <a:outerShdw blurRad="38100" dist="38100" dir="2700000" algn="tl">
                    <a:srgbClr val="000000">
                      <a:alpha val="43137"/>
                    </a:srgbClr>
                  </a:outerShdw>
                </a:effectLst>
                <a:latin typeface="Forte" pitchFamily="66" charset="0"/>
              </a:rPr>
              <a:t>Human Resource Development may be defined as follows:</a:t>
            </a:r>
          </a:p>
          <a:p>
            <a:pPr marL="0" indent="0">
              <a:buNone/>
            </a:pPr>
            <a:r>
              <a:rPr lang="en-US" b="1" dirty="0" smtClean="0">
                <a:effectLst>
                  <a:outerShdw blurRad="38100" dist="38100" dir="2700000" algn="tl">
                    <a:srgbClr val="000000">
                      <a:alpha val="43137"/>
                    </a:srgbClr>
                  </a:outerShdw>
                </a:effectLst>
                <a:latin typeface="Forte" pitchFamily="66" charset="0"/>
              </a:rPr>
              <a:t>Human Resource Development is the process of increasing knowledge, capabilities and positive attitude of all people working at all levels in a business undertaking.</a:t>
            </a:r>
          </a:p>
          <a:p>
            <a:endParaRPr lang="en-US" dirty="0">
              <a:latin typeface="Century Schoolbook"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1143000"/>
          </a:xfrm>
          <a:gradFill>
            <a:gsLst>
              <a:gs pos="0">
                <a:srgbClr val="03D4A8">
                  <a:alpha val="46000"/>
                </a:srgbClr>
              </a:gs>
              <a:gs pos="25000">
                <a:srgbClr val="21D6E0"/>
              </a:gs>
              <a:gs pos="75000">
                <a:srgbClr val="0087E6"/>
              </a:gs>
              <a:gs pos="100000">
                <a:srgbClr val="005CBF"/>
              </a:gs>
            </a:gsLst>
            <a:lin ang="5400000" scaled="0"/>
          </a:gradFill>
        </p:spPr>
        <p:txBody>
          <a:bodyPr>
            <a:normAutofit fontScale="90000"/>
          </a:bodyPr>
          <a:lstStyle/>
          <a:p>
            <a:r>
              <a:rPr lang="en-US" dirty="0" smtClean="0">
                <a:latin typeface="Algerian" pitchFamily="82" charset="0"/>
              </a:rPr>
              <a:t>NEED FOR FINANACIAL PLANNING</a:t>
            </a:r>
            <a:endParaRPr lang="en-US" dirty="0">
              <a:latin typeface="Algerian" pitchFamily="82" charset="0"/>
            </a:endParaRPr>
          </a:p>
        </p:txBody>
      </p:sp>
      <p:sp>
        <p:nvSpPr>
          <p:cNvPr id="3" name="Content Placeholder 2"/>
          <p:cNvSpPr>
            <a:spLocks noGrp="1"/>
          </p:cNvSpPr>
          <p:nvPr>
            <p:ph idx="1"/>
          </p:nvPr>
        </p:nvSpPr>
        <p:spPr>
          <a:xfrm>
            <a:off x="914400" y="1981200"/>
            <a:ext cx="6934200" cy="3810000"/>
          </a:xfr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a:normAutofit fontScale="92500" lnSpcReduction="10000"/>
          </a:bodyPr>
          <a:lstStyle/>
          <a:p>
            <a:r>
              <a:rPr lang="en-US" dirty="0" smtClean="0">
                <a:latin typeface="Forte" pitchFamily="66" charset="0"/>
              </a:rPr>
              <a:t>We know that production is the outcome of these factors i.e. land, labor, capital and </a:t>
            </a:r>
            <a:r>
              <a:rPr lang="en-US" dirty="0" err="1" smtClean="0">
                <a:latin typeface="Forte" pitchFamily="66" charset="0"/>
              </a:rPr>
              <a:t>organisation</a:t>
            </a:r>
            <a:r>
              <a:rPr lang="en-US" dirty="0" smtClean="0">
                <a:latin typeface="Forte" pitchFamily="66" charset="0"/>
              </a:rPr>
              <a:t>. Finance is one of the important prerequisites to start an enterprise. In fact, it is the availability of finance that facilitates an entrepreneur to bring together land, </a:t>
            </a:r>
            <a:r>
              <a:rPr lang="en-US" dirty="0" err="1" smtClean="0">
                <a:latin typeface="Forte" pitchFamily="66" charset="0"/>
              </a:rPr>
              <a:t>labour</a:t>
            </a:r>
            <a:r>
              <a:rPr lang="en-US" dirty="0" smtClean="0">
                <a:latin typeface="Forte" pitchFamily="66" charset="0"/>
              </a:rPr>
              <a:t>, machinery and raw materials to produce goods. </a:t>
            </a:r>
          </a:p>
          <a:p>
            <a:endParaRPr lang="en-US" dirty="0">
              <a:latin typeface="Matura MT Script Capitals" pitchFamily="66"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629400" cy="1143000"/>
          </a:xfrm>
          <a:gradFill>
            <a:gsLst>
              <a:gs pos="0">
                <a:srgbClr val="FF3399"/>
              </a:gs>
              <a:gs pos="25000">
                <a:srgbClr val="FF6633"/>
              </a:gs>
              <a:gs pos="50000">
                <a:srgbClr val="FFFF00"/>
              </a:gs>
              <a:gs pos="75000">
                <a:srgbClr val="01A78F"/>
              </a:gs>
              <a:gs pos="100000">
                <a:srgbClr val="3366FF"/>
              </a:gs>
            </a:gsLst>
            <a:lin ang="5400000" scaled="0"/>
          </a:gradFill>
        </p:spPr>
        <p:txBody>
          <a:bodyPr>
            <a:normAutofit fontScale="90000"/>
          </a:bodyPr>
          <a:lstStyle/>
          <a:p>
            <a:r>
              <a:rPr lang="en-US" dirty="0" smtClean="0">
                <a:latin typeface="Impact" pitchFamily="34" charset="0"/>
              </a:rPr>
              <a:t>IMPORTANCE OF FINANCIAL MANAGEMENT</a:t>
            </a:r>
            <a:endParaRPr lang="en-US" dirty="0">
              <a:latin typeface="Impact" pitchFamily="34" charset="0"/>
            </a:endParaRPr>
          </a:p>
        </p:txBody>
      </p:sp>
      <p:sp>
        <p:nvSpPr>
          <p:cNvPr id="3" name="Content Placeholder 2"/>
          <p:cNvSpPr>
            <a:spLocks noGrp="1"/>
          </p:cNvSpPr>
          <p:nvPr>
            <p:ph idx="1"/>
          </p:nvPr>
        </p:nvSpPr>
        <p:spPr>
          <a:xfrm>
            <a:off x="1219200" y="2133600"/>
            <a:ext cx="6324600" cy="2895600"/>
          </a:xfr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txBody>
          <a:bodyPr/>
          <a:lstStyle/>
          <a:p>
            <a:r>
              <a:rPr lang="en-US" dirty="0" smtClean="0">
                <a:solidFill>
                  <a:schemeClr val="bg1"/>
                </a:solidFill>
                <a:latin typeface="Forte" pitchFamily="66" charset="0"/>
              </a:rPr>
              <a:t>Helpful in acquiring sufficient funds</a:t>
            </a:r>
          </a:p>
          <a:p>
            <a:r>
              <a:rPr lang="en-US" dirty="0" smtClean="0">
                <a:solidFill>
                  <a:schemeClr val="bg1"/>
                </a:solidFill>
                <a:latin typeface="Forte" pitchFamily="66" charset="0"/>
              </a:rPr>
              <a:t>Proper cash management</a:t>
            </a:r>
          </a:p>
          <a:p>
            <a:r>
              <a:rPr lang="en-US" dirty="0" err="1" smtClean="0">
                <a:solidFill>
                  <a:schemeClr val="bg1"/>
                </a:solidFill>
                <a:latin typeface="Forte" pitchFamily="66" charset="0"/>
              </a:rPr>
              <a:t>Ploughing</a:t>
            </a:r>
            <a:r>
              <a:rPr lang="en-US" dirty="0" smtClean="0">
                <a:solidFill>
                  <a:schemeClr val="bg1"/>
                </a:solidFill>
                <a:latin typeface="Forte" pitchFamily="66" charset="0"/>
              </a:rPr>
              <a:t> back the profits</a:t>
            </a:r>
          </a:p>
          <a:p>
            <a:r>
              <a:rPr lang="en-US" dirty="0" smtClean="0">
                <a:solidFill>
                  <a:schemeClr val="bg1"/>
                </a:solidFill>
                <a:latin typeface="Forte" pitchFamily="66" charset="0"/>
              </a:rPr>
              <a:t>Important for share holders</a:t>
            </a:r>
          </a:p>
          <a:p>
            <a:endParaRPr lang="en-US" dirty="0">
              <a:latin typeface="Harlow Solid Italic" pitchFamily="82"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2390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r>
              <a:rPr lang="en-US" dirty="0" smtClean="0">
                <a:latin typeface="Algerian" pitchFamily="82" charset="0"/>
              </a:rPr>
              <a:t>FUNCTION OF FINANCIAL MANAGEMENT</a:t>
            </a:r>
            <a:endParaRPr lang="en-US" dirty="0">
              <a:latin typeface="Algerian" pitchFamily="82" charset="0"/>
            </a:endParaRPr>
          </a:p>
        </p:txBody>
      </p:sp>
      <p:sp>
        <p:nvSpPr>
          <p:cNvPr id="3" name="Content Placeholder 2"/>
          <p:cNvSpPr>
            <a:spLocks noGrp="1"/>
          </p:cNvSpPr>
          <p:nvPr>
            <p:ph idx="1"/>
          </p:nvPr>
        </p:nvSpPr>
        <p:spPr>
          <a:xfrm>
            <a:off x="1905000" y="2133600"/>
            <a:ext cx="5257800" cy="3124199"/>
          </a:xfrm>
          <a:gradFill>
            <a:gsLst>
              <a:gs pos="0">
                <a:srgbClr val="E6DCAC">
                  <a:alpha val="35000"/>
                </a:srgbClr>
              </a:gs>
              <a:gs pos="12000">
                <a:srgbClr val="E6D78A"/>
              </a:gs>
              <a:gs pos="30000">
                <a:srgbClr val="C7AC4C"/>
              </a:gs>
              <a:gs pos="45000">
                <a:srgbClr val="E6D78A"/>
              </a:gs>
              <a:gs pos="77000">
                <a:srgbClr val="C7AC4C"/>
              </a:gs>
              <a:gs pos="100000">
                <a:srgbClr val="E6DCAC"/>
              </a:gs>
            </a:gsLst>
            <a:lin ang="5400000" scaled="0"/>
          </a:gradFill>
        </p:spPr>
        <p:txBody>
          <a:bodyPr>
            <a:normAutofit lnSpcReduction="10000"/>
          </a:bodyPr>
          <a:lstStyle/>
          <a:p>
            <a:r>
              <a:rPr lang="en-US" dirty="0" smtClean="0">
                <a:latin typeface="Forte" pitchFamily="66" charset="0"/>
              </a:rPr>
              <a:t>Determining financial needs</a:t>
            </a:r>
          </a:p>
          <a:p>
            <a:r>
              <a:rPr lang="en-US" dirty="0" smtClean="0">
                <a:latin typeface="Forte" pitchFamily="66" charset="0"/>
              </a:rPr>
              <a:t>Arranging funds</a:t>
            </a:r>
          </a:p>
          <a:p>
            <a:r>
              <a:rPr lang="en-US" dirty="0" smtClean="0">
                <a:latin typeface="Forte" pitchFamily="66" charset="0"/>
              </a:rPr>
              <a:t>Investment of funds</a:t>
            </a:r>
          </a:p>
          <a:p>
            <a:r>
              <a:rPr lang="en-US" dirty="0" smtClean="0">
                <a:latin typeface="Forte" pitchFamily="66" charset="0"/>
              </a:rPr>
              <a:t>Financial Analysis</a:t>
            </a:r>
          </a:p>
          <a:p>
            <a:r>
              <a:rPr lang="en-US" dirty="0" smtClean="0">
                <a:latin typeface="Forte" pitchFamily="66" charset="0"/>
              </a:rPr>
              <a:t>Maintaining liquidity</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3505200" cy="1143000"/>
          </a:xfrm>
          <a:gradFill>
            <a:gsLst>
              <a:gs pos="0">
                <a:schemeClr val="accent3">
                  <a:lumMod val="40000"/>
                  <a:lumOff val="60000"/>
                </a:schemeClr>
              </a:gs>
              <a:gs pos="25000">
                <a:srgbClr val="21D6E0"/>
              </a:gs>
              <a:gs pos="75000">
                <a:srgbClr val="0087E6"/>
              </a:gs>
              <a:gs pos="100000">
                <a:srgbClr val="005CBF"/>
              </a:gs>
            </a:gsLst>
            <a:lin ang="5400000" scaled="0"/>
          </a:gradFill>
        </p:spPr>
        <p:txBody>
          <a:bodyPr/>
          <a:lstStyle/>
          <a:p>
            <a:r>
              <a:rPr lang="en-US" dirty="0" smtClean="0">
                <a:latin typeface="Impact" pitchFamily="34" charset="0"/>
              </a:rPr>
              <a:t>TAXATION</a:t>
            </a:r>
            <a:endParaRPr lang="en-US" dirty="0">
              <a:latin typeface="Impact" pitchFamily="34" charset="0"/>
            </a:endParaRPr>
          </a:p>
        </p:txBody>
      </p:sp>
      <p:sp>
        <p:nvSpPr>
          <p:cNvPr id="3" name="Content Placeholder 2"/>
          <p:cNvSpPr>
            <a:spLocks noGrp="1"/>
          </p:cNvSpPr>
          <p:nvPr>
            <p:ph idx="1"/>
          </p:nvPr>
        </p:nvSpPr>
        <p:spPr>
          <a:xfrm>
            <a:off x="1295400" y="2743200"/>
            <a:ext cx="6477000" cy="2286000"/>
          </a:xfrm>
          <a:gradFill>
            <a:gsLst>
              <a:gs pos="0">
                <a:srgbClr val="8488C4"/>
              </a:gs>
              <a:gs pos="53000">
                <a:srgbClr val="D4DEFF"/>
              </a:gs>
              <a:gs pos="83000">
                <a:srgbClr val="D4DEFF"/>
              </a:gs>
              <a:gs pos="100000">
                <a:srgbClr val="96AB94"/>
              </a:gs>
            </a:gsLst>
            <a:lin ang="5400000" scaled="0"/>
          </a:gradFill>
        </p:spPr>
        <p:txBody>
          <a:bodyPr>
            <a:normAutofit lnSpcReduction="10000"/>
          </a:bodyPr>
          <a:lstStyle/>
          <a:p>
            <a:r>
              <a:rPr lang="en-US" b="1" dirty="0" smtClean="0">
                <a:latin typeface="Forte" pitchFamily="66" charset="0"/>
              </a:rPr>
              <a:t>Taxation is the collection of a share of individual and organizational income and wealth by a govt. under the authority of law</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704869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3505200" cy="1143000"/>
          </a:xfrm>
          <a:gradFill>
            <a:gsLst>
              <a:gs pos="0">
                <a:srgbClr val="8488C4"/>
              </a:gs>
              <a:gs pos="53000">
                <a:srgbClr val="D4DEFF"/>
              </a:gs>
              <a:gs pos="83000">
                <a:srgbClr val="D4DEFF"/>
              </a:gs>
              <a:gs pos="100000">
                <a:srgbClr val="96AB94"/>
              </a:gs>
            </a:gsLst>
            <a:lin ang="5400000" scaled="0"/>
          </a:gradFill>
        </p:spPr>
        <p:txBody>
          <a:bodyPr/>
          <a:lstStyle/>
          <a:p>
            <a:r>
              <a:rPr lang="en-US" b="1" dirty="0" smtClean="0"/>
              <a:t>INCOME TAX</a:t>
            </a:r>
            <a:endParaRPr lang="en-US" b="1" dirty="0"/>
          </a:p>
        </p:txBody>
      </p:sp>
      <p:sp>
        <p:nvSpPr>
          <p:cNvPr id="3" name="Content Placeholder 2"/>
          <p:cNvSpPr>
            <a:spLocks noGrp="1"/>
          </p:cNvSpPr>
          <p:nvPr>
            <p:ph idx="1"/>
          </p:nvPr>
        </p:nvSpPr>
        <p:spPr>
          <a:xfrm>
            <a:off x="457200" y="2209800"/>
            <a:ext cx="8229600" cy="3048000"/>
          </a:xfrm>
          <a:gradFill>
            <a:gsLst>
              <a:gs pos="0">
                <a:srgbClr val="5E9EFF"/>
              </a:gs>
              <a:gs pos="39999">
                <a:srgbClr val="85C2FF"/>
              </a:gs>
              <a:gs pos="70000">
                <a:srgbClr val="C4D6EB"/>
              </a:gs>
              <a:gs pos="100000">
                <a:srgbClr val="FFEBFA"/>
              </a:gs>
            </a:gsLst>
            <a:lin ang="5400000" scaled="0"/>
          </a:gradFill>
        </p:spPr>
        <p:txBody>
          <a:bodyPr>
            <a:normAutofit fontScale="92500"/>
          </a:bodyPr>
          <a:lstStyle/>
          <a:p>
            <a:r>
              <a:rPr lang="en-US" dirty="0" smtClean="0">
                <a:latin typeface="Forte" pitchFamily="66" charset="0"/>
              </a:rPr>
              <a:t>Income tax is a very important direct tax. It is an important and most significant source of revenue of the govt. The govt. needs money to maintain law ad order in the country, safeguard the security of the country from foreign powers and promote the welfare of the people.</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smtClean="0"/>
              <a:t>Income Tax</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676400"/>
            <a:ext cx="8229600" cy="5029200"/>
          </a:xfrm>
        </p:spPr>
      </p:pic>
    </p:spTree>
    <p:extLst>
      <p:ext uri="{BB962C8B-B14F-4D97-AF65-F5344CB8AC3E}">
        <p14:creationId xmlns:p14="http://schemas.microsoft.com/office/powerpoint/2010/main" xmlns="" val="9621167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09600"/>
            <a:ext cx="3886200" cy="1143000"/>
          </a:xfrm>
          <a:gradFill>
            <a:gsLst>
              <a:gs pos="0">
                <a:srgbClr val="5E9EFF"/>
              </a:gs>
              <a:gs pos="39999">
                <a:srgbClr val="85C2FF"/>
              </a:gs>
              <a:gs pos="70000">
                <a:srgbClr val="C4D6EB"/>
              </a:gs>
              <a:gs pos="100000">
                <a:srgbClr val="FFEBFA"/>
              </a:gs>
            </a:gsLst>
            <a:lin ang="5400000" scaled="0"/>
          </a:gradFill>
        </p:spPr>
        <p:txBody>
          <a:bodyPr/>
          <a:lstStyle/>
          <a:p>
            <a:r>
              <a:rPr lang="en-US" dirty="0" smtClean="0">
                <a:latin typeface="Aharoni" pitchFamily="2" charset="-79"/>
                <a:cs typeface="Aharoni" pitchFamily="2" charset="-79"/>
              </a:rPr>
              <a:t>SALES TAX</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914400" y="2438400"/>
            <a:ext cx="7086600" cy="22098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a:bodyPr>
          <a:lstStyle/>
          <a:p>
            <a:r>
              <a:rPr lang="en-US" dirty="0" smtClean="0">
                <a:latin typeface="Forte" pitchFamily="66" charset="0"/>
              </a:rPr>
              <a:t>It is a tax imposed on sales of goods or services. Sales tax may be levied on commodities in more than one state in the process of distribution.</a:t>
            </a:r>
          </a:p>
          <a:p>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smtClean="0">
                <a:latin typeface="Algerian" panose="04020705040A02060702" pitchFamily="82" charset="0"/>
              </a:rPr>
              <a:t>Tax Imposed on Sales</a:t>
            </a:r>
            <a:endParaRPr lang="en-US" b="1" dirty="0">
              <a:latin typeface="Algerian" panose="04020705040A02060702"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 y="1805780"/>
            <a:ext cx="8839200" cy="5052219"/>
          </a:xfrm>
        </p:spPr>
      </p:pic>
    </p:spTree>
    <p:extLst>
      <p:ext uri="{BB962C8B-B14F-4D97-AF65-F5344CB8AC3E}">
        <p14:creationId xmlns:p14="http://schemas.microsoft.com/office/powerpoint/2010/main" xmlns="" val="242491610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4724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r>
              <a:rPr lang="en-US" dirty="0" smtClean="0">
                <a:latin typeface="Aharoni" pitchFamily="2" charset="-79"/>
                <a:cs typeface="Aharoni" pitchFamily="2" charset="-79"/>
              </a:rPr>
              <a:t>EXCISE DUTY</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990600" y="2133600"/>
            <a:ext cx="6705600" cy="2743200"/>
          </a:xfrm>
          <a:gradFill>
            <a:gsLst>
              <a:gs pos="0">
                <a:srgbClr val="8488C4"/>
              </a:gs>
              <a:gs pos="53000">
                <a:srgbClr val="D4DEFF"/>
              </a:gs>
              <a:gs pos="83000">
                <a:srgbClr val="D4DEFF"/>
              </a:gs>
              <a:gs pos="100000">
                <a:srgbClr val="96AB94"/>
              </a:gs>
            </a:gsLst>
            <a:lin ang="5400000" scaled="0"/>
          </a:gradFill>
        </p:spPr>
        <p:txBody>
          <a:bodyPr>
            <a:normAutofit lnSpcReduction="10000"/>
          </a:bodyPr>
          <a:lstStyle/>
          <a:p>
            <a:r>
              <a:rPr lang="en-US" dirty="0" smtClean="0">
                <a:latin typeface="Forte" pitchFamily="66" charset="0"/>
              </a:rPr>
              <a:t>Acc. To the Supreme Court “</a:t>
            </a:r>
            <a:r>
              <a:rPr lang="en-US" b="1" dirty="0" smtClean="0">
                <a:latin typeface="Forte" pitchFamily="66" charset="0"/>
              </a:rPr>
              <a:t>Excise duty is the tax levied necessarily on those dutiable goods which are produced or manufactured in India and it has no relationship with the sale of these goods.</a:t>
            </a:r>
            <a:r>
              <a:rPr lang="en-US" dirty="0" smtClean="0">
                <a:latin typeface="Forte" pitchFamily="66" charset="0"/>
              </a:rPr>
              <a:t>”</a:t>
            </a:r>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5029200" cy="1143000"/>
          </a:xfrm>
          <a:solidFill>
            <a:schemeClr val="accent1">
              <a:alpha val="48000"/>
            </a:schemeClr>
          </a:solidFill>
        </p:spPr>
        <p:txBody>
          <a:bodyPr>
            <a:normAutofit/>
          </a:bodyPr>
          <a:lstStyle/>
          <a:p>
            <a:r>
              <a:rPr lang="en-US" b="1" dirty="0" smtClean="0"/>
              <a:t>H.R.D.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71600"/>
            <a:ext cx="9144000" cy="5486400"/>
          </a:xfr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8488C4"/>
              </a:gs>
              <a:gs pos="53000">
                <a:srgbClr val="D4DEFF"/>
              </a:gs>
              <a:gs pos="83000">
                <a:srgbClr val="D4DEFF"/>
              </a:gs>
              <a:gs pos="100000">
                <a:srgbClr val="96AB94"/>
              </a:gs>
            </a:gsLst>
            <a:lin ang="5400000" scaled="0"/>
          </a:gradFill>
        </p:spPr>
        <p:txBody>
          <a:bodyPr/>
          <a:lstStyle/>
          <a:p>
            <a:r>
              <a:rPr lang="en-US" dirty="0" smtClean="0">
                <a:latin typeface="Algerian" panose="04020705040A02060702" pitchFamily="82" charset="0"/>
              </a:rPr>
              <a:t>TYPES OF EXCISE DUTY</a:t>
            </a:r>
            <a:endParaRPr lang="en-US" dirty="0">
              <a:latin typeface="Algerian" panose="04020705040A02060702"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 y="1600200"/>
            <a:ext cx="9067800" cy="5257800"/>
          </a:xfrm>
        </p:spPr>
      </p:pic>
    </p:spTree>
    <p:extLst>
      <p:ext uri="{BB962C8B-B14F-4D97-AF65-F5344CB8AC3E}">
        <p14:creationId xmlns:p14="http://schemas.microsoft.com/office/powerpoint/2010/main" xmlns="" val="208881886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886200" cy="1143000"/>
          </a:xfrm>
          <a:gradFill>
            <a:gsLst>
              <a:gs pos="0">
                <a:srgbClr val="8488C4"/>
              </a:gs>
              <a:gs pos="53000">
                <a:srgbClr val="D4DEFF"/>
              </a:gs>
              <a:gs pos="83000">
                <a:srgbClr val="D4DEFF"/>
              </a:gs>
              <a:gs pos="100000">
                <a:srgbClr val="96AB94"/>
              </a:gs>
            </a:gsLst>
            <a:lin ang="5400000" scaled="0"/>
          </a:gradFill>
        </p:spPr>
        <p:txBody>
          <a:bodyPr/>
          <a:lstStyle/>
          <a:p>
            <a:r>
              <a:rPr lang="en-US" b="1" dirty="0" smtClean="0">
                <a:latin typeface="Impact" pitchFamily="34" charset="0"/>
              </a:rPr>
              <a:t>CUSTOM DUTY</a:t>
            </a:r>
            <a:endParaRPr lang="en-US" b="1" dirty="0">
              <a:latin typeface="Impact" pitchFamily="34" charset="0"/>
            </a:endParaRPr>
          </a:p>
        </p:txBody>
      </p:sp>
      <p:sp>
        <p:nvSpPr>
          <p:cNvPr id="3" name="Content Placeholder 2"/>
          <p:cNvSpPr>
            <a:spLocks noGrp="1"/>
          </p:cNvSpPr>
          <p:nvPr>
            <p:ph idx="1"/>
          </p:nvPr>
        </p:nvSpPr>
        <p:spPr>
          <a:xfrm>
            <a:off x="2133600" y="1905000"/>
            <a:ext cx="5105400" cy="2743200"/>
          </a:xfrm>
          <a:gradFill>
            <a:gsLst>
              <a:gs pos="0">
                <a:srgbClr val="5E9EFF"/>
              </a:gs>
              <a:gs pos="39999">
                <a:srgbClr val="85C2FF"/>
              </a:gs>
              <a:gs pos="70000">
                <a:srgbClr val="C4D6EB"/>
              </a:gs>
              <a:gs pos="100000">
                <a:srgbClr val="FFEBFA"/>
              </a:gs>
            </a:gsLst>
            <a:lin ang="5400000" scaled="0"/>
          </a:gradFill>
        </p:spPr>
        <p:txBody>
          <a:bodyPr>
            <a:normAutofit/>
          </a:bodyPr>
          <a:lstStyle/>
          <a:p>
            <a:r>
              <a:rPr lang="en-US" dirty="0" smtClean="0">
                <a:latin typeface="Forte" pitchFamily="66" charset="0"/>
              </a:rPr>
              <a:t>Custom duty is a duty or tax which is levied by govt. on the import of goods into India and export of goods from India.</a:t>
            </a:r>
          </a:p>
          <a:p>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858000" cy="1143000"/>
          </a:xfrm>
          <a:gradFill>
            <a:gsLst>
              <a:gs pos="0">
                <a:srgbClr val="5E9EFF"/>
              </a:gs>
              <a:gs pos="39999">
                <a:srgbClr val="85C2FF"/>
              </a:gs>
              <a:gs pos="70000">
                <a:srgbClr val="C4D6EB"/>
              </a:gs>
              <a:gs pos="100000">
                <a:srgbClr val="FFEBFA"/>
              </a:gs>
            </a:gsLst>
            <a:lin ang="5400000" scaled="0"/>
          </a:gradFill>
        </p:spPr>
        <p:txBody>
          <a:bodyPr/>
          <a:lstStyle/>
          <a:p>
            <a:r>
              <a:rPr lang="en-US" dirty="0" smtClean="0">
                <a:latin typeface="Aharoni" pitchFamily="2" charset="-79"/>
                <a:cs typeface="Aharoni" pitchFamily="2" charset="-79"/>
              </a:rPr>
              <a:t>VALUE ADDED TAX(VAT)</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1828800" y="2057400"/>
            <a:ext cx="5486400" cy="3124200"/>
          </a:xfr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txBody>
          <a:bodyPr>
            <a:normAutofit fontScale="92500" lnSpcReduction="10000"/>
          </a:bodyPr>
          <a:lstStyle/>
          <a:p>
            <a:pPr>
              <a:buNone/>
            </a:pPr>
            <a:r>
              <a:rPr lang="en-US" dirty="0" smtClean="0">
                <a:solidFill>
                  <a:schemeClr val="bg1"/>
                </a:solidFill>
                <a:latin typeface="Forte" pitchFamily="66" charset="0"/>
              </a:rPr>
              <a:t>Value added tax (VAT) is a form of sales tax. It is a multipoint tax with provision of granting set off or credit of the tax paid on purchases against the tax payable on sales.</a:t>
            </a:r>
          </a:p>
          <a:p>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7778"/>
          <a:stretch/>
        </p:blipFill>
        <p:spPr>
          <a:xfrm>
            <a:off x="457200" y="0"/>
            <a:ext cx="8229600" cy="6857999"/>
          </a:xfrm>
        </p:spPr>
      </p:pic>
    </p:spTree>
    <p:extLst>
      <p:ext uri="{BB962C8B-B14F-4D97-AF65-F5344CB8AC3E}">
        <p14:creationId xmlns:p14="http://schemas.microsoft.com/office/powerpoint/2010/main" xmlns="" val="118662283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a:gradFill>
            <a:gsLst>
              <a:gs pos="0">
                <a:srgbClr val="8488C4"/>
              </a:gs>
              <a:gs pos="53000">
                <a:srgbClr val="D4DEFF"/>
              </a:gs>
              <a:gs pos="83000">
                <a:srgbClr val="D4DEFF"/>
              </a:gs>
              <a:gs pos="100000">
                <a:srgbClr val="96AB94"/>
              </a:gs>
            </a:gsLst>
            <a:lin ang="5400000" scaled="0"/>
          </a:gradFill>
        </p:spPr>
        <p:txBody>
          <a:bodyPr>
            <a:normAutofit/>
          </a:bodyPr>
          <a:lstStyle/>
          <a:p>
            <a:r>
              <a:rPr lang="en-US" sz="8000" dirty="0" smtClean="0">
                <a:latin typeface="Algerian" panose="04020705040A02060702" pitchFamily="82" charset="0"/>
              </a:rPr>
              <a:t>THANK YOU AND HAVE A NICE DAY</a:t>
            </a:r>
            <a:endParaRPr lang="en-US" sz="8000" dirty="0">
              <a:latin typeface="Algerian" panose="04020705040A02060702" pitchFamily="82" charset="0"/>
            </a:endParaRPr>
          </a:p>
        </p:txBody>
      </p:sp>
    </p:spTree>
    <p:extLst>
      <p:ext uri="{BB962C8B-B14F-4D97-AF65-F5344CB8AC3E}">
        <p14:creationId xmlns:p14="http://schemas.microsoft.com/office/powerpoint/2010/main" xmlns="" val="3998428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09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solidFill>
            <a:schemeClr val="bg1">
              <a:lumMod val="95000"/>
              <a:alpha val="44000"/>
            </a:schemeClr>
          </a:solidFill>
        </p:spPr>
        <p:txBody>
          <a:bodyPr/>
          <a:lstStyle/>
          <a:p>
            <a:r>
              <a:rPr lang="en-US" dirty="0" smtClean="0">
                <a:latin typeface="Forte" pitchFamily="66" charset="0"/>
              </a:rPr>
              <a:t>To develop the capabilities of each employee in the organization.</a:t>
            </a:r>
          </a:p>
          <a:p>
            <a:r>
              <a:rPr lang="en-US" dirty="0" smtClean="0">
                <a:latin typeface="Forte" pitchFamily="66" charset="0"/>
              </a:rPr>
              <a:t>To develop team-spirit.</a:t>
            </a:r>
          </a:p>
          <a:p>
            <a:r>
              <a:rPr lang="en-US" dirty="0" smtClean="0">
                <a:latin typeface="Forte" pitchFamily="66" charset="0"/>
              </a:rPr>
              <a:t>To retain demotivated employees.</a:t>
            </a:r>
          </a:p>
          <a:p>
            <a:r>
              <a:rPr lang="en-US" dirty="0" smtClean="0">
                <a:latin typeface="Forte" pitchFamily="66" charset="0"/>
              </a:rPr>
              <a:t>To develop good relationship between employees and supervisors</a:t>
            </a:r>
          </a:p>
          <a:p>
            <a:r>
              <a:rPr lang="en-US" dirty="0" smtClean="0">
                <a:latin typeface="Forte" pitchFamily="66" charset="0"/>
              </a:rPr>
              <a:t>To establish collaboration between different units</a:t>
            </a:r>
            <a:r>
              <a:rPr lang="en-US" dirty="0" smtClean="0"/>
              <a:t>.</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solidFill>
            <a:schemeClr val="bg1">
              <a:lumMod val="95000"/>
              <a:alpha val="55000"/>
            </a:schemeClr>
          </a:solidFill>
        </p:spPr>
        <p:txBody>
          <a:bodyPr>
            <a:normAutofit lnSpcReduction="10000"/>
          </a:bodyPr>
          <a:lstStyle/>
          <a:p>
            <a:pPr marL="457200" indent="-457200">
              <a:buAutoNum type="arabicPeriod"/>
            </a:pPr>
            <a:r>
              <a:rPr lang="en-US" dirty="0" smtClean="0">
                <a:latin typeface="Forte" pitchFamily="66" charset="0"/>
              </a:rPr>
              <a:t>H.R.D. is a planned process.</a:t>
            </a:r>
          </a:p>
          <a:p>
            <a:pPr marL="457200" indent="-457200">
              <a:buAutoNum type="arabicPeriod"/>
            </a:pPr>
            <a:r>
              <a:rPr lang="en-US" dirty="0" smtClean="0">
                <a:latin typeface="Forte" pitchFamily="66" charset="0"/>
              </a:rPr>
              <a:t>H.R.D. is a continuous process.</a:t>
            </a:r>
          </a:p>
          <a:p>
            <a:pPr marL="457200" indent="-457200">
              <a:buAutoNum type="arabicPeriod"/>
            </a:pPr>
            <a:r>
              <a:rPr lang="en-US" dirty="0" smtClean="0">
                <a:latin typeface="Forte" pitchFamily="66" charset="0"/>
              </a:rPr>
              <a:t>It makes efforts to develop competences at four levels:</a:t>
            </a:r>
          </a:p>
          <a:p>
            <a:pPr marL="457200" indent="-457200">
              <a:buAutoNum type="alphaLcParenBoth"/>
            </a:pPr>
            <a:r>
              <a:rPr lang="en-US" dirty="0" smtClean="0">
                <a:latin typeface="Forte" pitchFamily="66" charset="0"/>
              </a:rPr>
              <a:t>At the individual level.</a:t>
            </a:r>
          </a:p>
          <a:p>
            <a:pPr marL="457200" indent="-457200">
              <a:buAutoNum type="alphaLcParenBoth"/>
            </a:pPr>
            <a:r>
              <a:rPr lang="en-US" dirty="0" smtClean="0">
                <a:latin typeface="Forte" pitchFamily="66" charset="0"/>
              </a:rPr>
              <a:t>At interpersonal level.</a:t>
            </a:r>
          </a:p>
          <a:p>
            <a:pPr marL="457200" indent="-457200">
              <a:buAutoNum type="alphaLcParenBoth"/>
            </a:pPr>
            <a:r>
              <a:rPr lang="en-US" dirty="0" smtClean="0">
                <a:latin typeface="Forte" pitchFamily="66" charset="0"/>
              </a:rPr>
              <a:t>At group level.</a:t>
            </a:r>
          </a:p>
          <a:p>
            <a:pPr marL="457200" indent="-457200">
              <a:buAutoNum type="alphaLcParenBoth"/>
            </a:pPr>
            <a:r>
              <a:rPr lang="en-US" dirty="0" smtClean="0">
                <a:latin typeface="Forte" pitchFamily="66" charset="0"/>
              </a:rPr>
              <a:t>At organization level.</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600201"/>
            <a:ext cx="8229600" cy="2971800"/>
          </a:xfrm>
          <a:solidFill>
            <a:schemeClr val="bg1">
              <a:lumMod val="95000"/>
              <a:alpha val="55000"/>
            </a:schemeClr>
          </a:solidFill>
        </p:spPr>
        <p:txBody>
          <a:bodyPr/>
          <a:lstStyle/>
          <a:p>
            <a:pPr>
              <a:buNone/>
            </a:pPr>
            <a:r>
              <a:rPr lang="en-US" dirty="0" smtClean="0">
                <a:latin typeface="Forte" pitchFamily="66" charset="0"/>
              </a:rPr>
              <a:t>  Manpower planning is the process of determining manpower requirements and the means of meeting those requirements in order to carry an integrated plan at the organization. </a:t>
            </a:r>
          </a:p>
          <a:p>
            <a:endParaRPr lang="en-US" b="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8600" y="1600200"/>
            <a:ext cx="8458200" cy="4114800"/>
          </a:xfrm>
          <a:solidFill>
            <a:schemeClr val="bg1">
              <a:lumMod val="95000"/>
              <a:alpha val="67000"/>
            </a:schemeClr>
          </a:solidFill>
        </p:spPr>
        <p:txBody>
          <a:bodyPr/>
          <a:lstStyle/>
          <a:p>
            <a:r>
              <a:rPr lang="en-US" dirty="0" smtClean="0">
                <a:latin typeface="Forte" pitchFamily="66" charset="0"/>
              </a:rPr>
              <a:t>To forecast the future human resource </a:t>
            </a:r>
            <a:r>
              <a:rPr lang="en-US" dirty="0" err="1" smtClean="0">
                <a:latin typeface="Forte" pitchFamily="66" charset="0"/>
              </a:rPr>
              <a:t>rhuman</a:t>
            </a:r>
            <a:r>
              <a:rPr lang="en-US" dirty="0" smtClean="0">
                <a:latin typeface="Forte" pitchFamily="66" charset="0"/>
              </a:rPr>
              <a:t> resources are available as and when required equipments of an organization.</a:t>
            </a:r>
          </a:p>
          <a:p>
            <a:r>
              <a:rPr lang="en-US" dirty="0" smtClean="0">
                <a:latin typeface="Forte" pitchFamily="66" charset="0"/>
              </a:rPr>
              <a:t>To determine the status of available human resources.</a:t>
            </a:r>
          </a:p>
          <a:p>
            <a:r>
              <a:rPr lang="en-US" dirty="0" smtClean="0">
                <a:latin typeface="Forte" pitchFamily="66" charset="0"/>
              </a:rPr>
              <a:t>To determine the suitable recruitment process.</a:t>
            </a:r>
          </a:p>
          <a:p>
            <a:r>
              <a:rPr lang="en-US" dirty="0" smtClean="0">
                <a:latin typeface="Forte" pitchFamily="66" charset="0"/>
              </a:rPr>
              <a:t>To ensure that necessary.</a:t>
            </a:r>
            <a:endParaRPr lang="en-US" dirty="0">
              <a:latin typeface="Forte" pitchFamily="66"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bg1">
              <a:lumMod val="95000"/>
              <a:alpha val="61000"/>
            </a:schemeClr>
          </a:solidFill>
        </p:spPr>
        <p:txBody>
          <a:bodyPr/>
          <a:lstStyle/>
          <a:p>
            <a:r>
              <a:rPr lang="en-US" dirty="0" smtClean="0">
                <a:latin typeface="Algerian" pitchFamily="82" charset="0"/>
              </a:rPr>
              <a:t>SCOPE MANAGEMENT PROCESS</a:t>
            </a:r>
            <a:endParaRPr lang="en-US" dirty="0">
              <a:latin typeface="Algerian"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76362" y="2153444"/>
            <a:ext cx="6391275" cy="3419475"/>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1094</Words>
  <Application>Microsoft Office PowerPoint</Application>
  <PresentationFormat>On-screen Show (4:3)</PresentationFormat>
  <Paragraphs>125</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MANAGEMENT SCOPE IN DIFFERENT AREAS</vt:lpstr>
      <vt:lpstr>Slide 2</vt:lpstr>
      <vt:lpstr>Slide 3</vt:lpstr>
      <vt:lpstr>H.R.D. </vt:lpstr>
      <vt:lpstr>Slide 5</vt:lpstr>
      <vt:lpstr>Slide 6</vt:lpstr>
      <vt:lpstr>Slide 7</vt:lpstr>
      <vt:lpstr>Slide 8</vt:lpstr>
      <vt:lpstr>SCOPE MANAGEMENT PROCESS</vt:lpstr>
      <vt:lpstr>Slide 10</vt:lpstr>
      <vt:lpstr>RECRUITMENT AND SELECTION</vt:lpstr>
      <vt:lpstr>RECRUITMENT AND SELECTION</vt:lpstr>
      <vt:lpstr>SOURCES OF RECRUITMENT</vt:lpstr>
      <vt:lpstr>PERFORMANCE APPRAISAL</vt:lpstr>
      <vt:lpstr>Slide 15</vt:lpstr>
      <vt:lpstr>PERFORMANCE APPRAISAL METHODS</vt:lpstr>
      <vt:lpstr>MATERIAL MANAGEMENT</vt:lpstr>
      <vt:lpstr>DEFINITION OF MATERIAL MANAGEMENT</vt:lpstr>
      <vt:lpstr>OBJECTIVE OF MATERIAL MANAGEMENT</vt:lpstr>
      <vt:lpstr>FUNCTION OF MATERIAL MANAGEMENT</vt:lpstr>
      <vt:lpstr>METHODS OF INVENTORY MANAGEMENT</vt:lpstr>
      <vt:lpstr>A.B.C. ANALYSIS</vt:lpstr>
      <vt:lpstr>EOQ MODEL</vt:lpstr>
      <vt:lpstr>MARKETING</vt:lpstr>
      <vt:lpstr>MARKETING MANAGEMENT</vt:lpstr>
      <vt:lpstr>IMPORTANCE OF MARKETING</vt:lpstr>
      <vt:lpstr>FUNCTION OF MARKETING</vt:lpstr>
      <vt:lpstr>FINANCIAL MANAGEMENT</vt:lpstr>
      <vt:lpstr>Financial graph</vt:lpstr>
      <vt:lpstr>NEED FOR FINANACIAL PLANNING</vt:lpstr>
      <vt:lpstr>IMPORTANCE OF FINANCIAL MANAGEMENT</vt:lpstr>
      <vt:lpstr>FUNCTION OF FINANCIAL MANAGEMENT</vt:lpstr>
      <vt:lpstr>TAXATION</vt:lpstr>
      <vt:lpstr>Slide 34</vt:lpstr>
      <vt:lpstr>INCOME TAX</vt:lpstr>
      <vt:lpstr>Income Tax</vt:lpstr>
      <vt:lpstr>SALES TAX</vt:lpstr>
      <vt:lpstr>Tax Imposed on Sales</vt:lpstr>
      <vt:lpstr>EXCISE DUTY</vt:lpstr>
      <vt:lpstr>TYPES OF EXCISE DUTY</vt:lpstr>
      <vt:lpstr>CUSTOM DUTY</vt:lpstr>
      <vt:lpstr>VALUE ADDED TAX(VAT)</vt:lpstr>
      <vt:lpstr>Slide 43</vt:lpstr>
      <vt:lpstr>THANK YOU AND HAVE A NICE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SCOPE IN DIFFERENT AREAS</dc:title>
  <dc:creator>manesar</dc:creator>
  <cp:lastModifiedBy>promila</cp:lastModifiedBy>
  <cp:revision>40</cp:revision>
  <dcterms:created xsi:type="dcterms:W3CDTF">2002-01-01T08:10:49Z</dcterms:created>
  <dcterms:modified xsi:type="dcterms:W3CDTF">2018-04-10T04:46:42Z</dcterms:modified>
</cp:coreProperties>
</file>