
<file path=[Content_Types].xml><?xml version="1.0" encoding="utf-8"?>
<Types xmlns="http://schemas.openxmlformats.org/package/2006/content-types">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handoutMasterIdLst>
    <p:handoutMasterId r:id="rId24"/>
  </p:handoutMasterIdLst>
  <p:sldIdLst>
    <p:sldId id="256" r:id="rId5"/>
    <p:sldId id="295" r:id="rId6"/>
    <p:sldId id="311" r:id="rId7"/>
    <p:sldId id="312" r:id="rId8"/>
    <p:sldId id="296" r:id="rId9"/>
    <p:sldId id="297" r:id="rId10"/>
    <p:sldId id="298" r:id="rId11"/>
    <p:sldId id="299" r:id="rId12"/>
    <p:sldId id="300" r:id="rId13"/>
    <p:sldId id="309" r:id="rId14"/>
    <p:sldId id="301" r:id="rId15"/>
    <p:sldId id="302" r:id="rId16"/>
    <p:sldId id="303" r:id="rId17"/>
    <p:sldId id="304" r:id="rId18"/>
    <p:sldId id="305" r:id="rId19"/>
    <p:sldId id="306" r:id="rId20"/>
    <p:sldId id="313" r:id="rId21"/>
    <p:sldId id="3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274" autoAdjust="0"/>
  </p:normalViewPr>
  <p:slideViewPr>
    <p:cSldViewPr snapToGrid="0">
      <p:cViewPr varScale="1">
        <p:scale>
          <a:sx n="91" d="100"/>
          <a:sy n="91" d="100"/>
        </p:scale>
        <p:origin x="534" y="90"/>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4/8/2018</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4/8/2018</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dirty="0"/>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dirty="0"/>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dirty="0"/>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dirty="0"/>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4/8/2018</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4/8/2018</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4/8/2018</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4/8/2018</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4/8/2018</a:t>
            </a:fld>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4/8/2018</a:t>
            </a:fld>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dirty="0"/>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dirty="0"/>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4/8/2018</a:t>
            </a:fld>
            <a:endParaRPr dirty="0"/>
          </a:p>
        </p:txBody>
      </p:sp>
      <p:sp>
        <p:nvSpPr>
          <p:cNvPr id="5" name="Slide Number Placeholder 4"/>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4/8/2018</a:t>
            </a:fld>
            <a:endParaRPr dirty="0"/>
          </a:p>
        </p:txBody>
      </p:sp>
      <p:sp>
        <p:nvSpPr>
          <p:cNvPr id="4" name="Slide Number Placeholder 3"/>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4/8/2018</a:t>
            </a:fld>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4/8/2018</a:t>
            </a:fld>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dirty="0"/>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dirty="0"/>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dirty="0"/>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4/8/2018</a:t>
            </a:fld>
            <a:endParaRPr lang="en-US" dirty="0"/>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Applet, Application and JDK</a:t>
            </a:r>
            <a:endParaRPr lang="en-US" dirty="0"/>
          </a:p>
        </p:txBody>
      </p:sp>
      <p:sp>
        <p:nvSpPr>
          <p:cNvPr id="5" name="Subtitle 4"/>
          <p:cNvSpPr>
            <a:spLocks noGrp="1"/>
          </p:cNvSpPr>
          <p:nvPr>
            <p:ph type="subTitle" idx="1"/>
          </p:nvPr>
        </p:nvSpPr>
        <p:spPr/>
        <p:txBody>
          <a:bodyPr>
            <a:normAutofit/>
          </a:bodyPr>
          <a:lstStyle/>
          <a:p>
            <a:r>
              <a:rPr lang="en-US" sz="4400" dirty="0" smtClean="0"/>
              <a:t>Mrs. </a:t>
            </a:r>
            <a:r>
              <a:rPr lang="en-US" sz="4400" dirty="0" smtClean="0"/>
              <a:t>Reetu</a:t>
            </a:r>
            <a:r>
              <a:rPr lang="en-US" sz="4400" dirty="0" smtClean="0"/>
              <a:t> </a:t>
            </a:r>
            <a:r>
              <a:rPr lang="en-US" sz="4400" dirty="0" smtClean="0"/>
              <a:t>Dahiya</a:t>
            </a:r>
            <a:r>
              <a:rPr lang="en-US" sz="4400" dirty="0" smtClean="0"/>
              <a:t> |unit 7</a:t>
            </a:r>
            <a:endParaRPr lang="en-US" sz="4400"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Applet Life Cycle</a:t>
            </a:r>
            <a:endParaRPr lang="en-IN" dirty="0"/>
          </a:p>
        </p:txBody>
      </p:sp>
      <p:sp>
        <p:nvSpPr>
          <p:cNvPr id="3" name="Content Placeholder 2"/>
          <p:cNvSpPr>
            <a:spLocks noGrp="1"/>
          </p:cNvSpPr>
          <p:nvPr>
            <p:ph idx="1"/>
          </p:nvPr>
        </p:nvSpPr>
        <p:spPr/>
        <p:txBody>
          <a:bodyPr/>
          <a:lstStyle/>
          <a:p>
            <a:r>
              <a:rPr lang="en-US" altLang="en-US" dirty="0"/>
              <a:t>init</a:t>
            </a:r>
            <a:r>
              <a:rPr lang="en-US" altLang="en-US" dirty="0"/>
              <a:t> ( )</a:t>
            </a:r>
          </a:p>
          <a:p>
            <a:pPr lvl="1"/>
            <a:r>
              <a:rPr lang="en-US" altLang="en-US" dirty="0"/>
              <a:t>Called when applet is loaded onto user’s machine. Prep work or one-time-only work done at this time.</a:t>
            </a:r>
          </a:p>
          <a:p>
            <a:r>
              <a:rPr lang="en-US" altLang="en-US" dirty="0"/>
              <a:t>start ( )</a:t>
            </a:r>
          </a:p>
          <a:p>
            <a:pPr lvl="1"/>
            <a:r>
              <a:rPr lang="en-US" altLang="en-US" dirty="0"/>
              <a:t>Called when applet becomes visible (page called up). Called every time applet becomes visible.</a:t>
            </a:r>
          </a:p>
          <a:p>
            <a:r>
              <a:rPr lang="en-US" altLang="en-US" dirty="0"/>
              <a:t>stop ( )</a:t>
            </a:r>
          </a:p>
          <a:p>
            <a:pPr lvl="1"/>
            <a:r>
              <a:rPr lang="en-US" altLang="en-US" dirty="0"/>
              <a:t>Called when applet becomes hidden (page loses focus).</a:t>
            </a:r>
          </a:p>
          <a:p>
            <a:r>
              <a:rPr lang="en-US" altLang="en-US" dirty="0"/>
              <a:t>destroy ( )</a:t>
            </a:r>
          </a:p>
          <a:p>
            <a:pPr lvl="1"/>
            <a:r>
              <a:rPr lang="en-US" altLang="en-US" dirty="0"/>
              <a:t>Guaranteed to be called when browser shuts down.</a:t>
            </a:r>
          </a:p>
          <a:p>
            <a:endParaRPr lang="en-IN" dirty="0"/>
          </a:p>
        </p:txBody>
      </p:sp>
    </p:spTree>
    <p:extLst>
      <p:ext uri="{BB962C8B-B14F-4D97-AF65-F5344CB8AC3E}">
        <p14:creationId xmlns:p14="http://schemas.microsoft.com/office/powerpoint/2010/main" val="310745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Examples</a:t>
            </a:r>
            <a:endParaRPr lang="en-IN" dirty="0"/>
          </a:p>
        </p:txBody>
      </p:sp>
      <p:sp>
        <p:nvSpPr>
          <p:cNvPr id="3" name="Content Placeholder 2"/>
          <p:cNvSpPr>
            <a:spLocks noGrp="1"/>
          </p:cNvSpPr>
          <p:nvPr>
            <p:ph idx="1"/>
          </p:nvPr>
        </p:nvSpPr>
        <p:spPr/>
        <p:txBody>
          <a:bodyPr>
            <a:normAutofit fontScale="77500" lnSpcReduction="20000"/>
          </a:bodyPr>
          <a:lstStyle/>
          <a:p>
            <a:r>
              <a:rPr lang="en-IN" dirty="0"/>
              <a:t> import </a:t>
            </a:r>
            <a:r>
              <a:rPr lang="en-IN" dirty="0"/>
              <a:t>java.applet.Applet</a:t>
            </a:r>
            <a:r>
              <a:rPr lang="en-IN" dirty="0"/>
              <a:t>;              </a:t>
            </a:r>
            <a:endParaRPr lang="en-IN" dirty="0" smtClean="0"/>
          </a:p>
          <a:p>
            <a:r>
              <a:rPr lang="en-IN" dirty="0" smtClean="0"/>
              <a:t>import </a:t>
            </a:r>
            <a:r>
              <a:rPr lang="en-IN" dirty="0"/>
              <a:t>java.awt</a:t>
            </a:r>
            <a:r>
              <a:rPr lang="en-IN" dirty="0"/>
              <a:t>.*;   </a:t>
            </a:r>
            <a:endParaRPr lang="en-IN" dirty="0" smtClean="0"/>
          </a:p>
          <a:p>
            <a:r>
              <a:rPr lang="en-IN" dirty="0" smtClean="0"/>
              <a:t> </a:t>
            </a:r>
            <a:r>
              <a:rPr lang="en-IN" dirty="0"/>
              <a:t>These Header files are mandatory for an Applet program.</a:t>
            </a:r>
          </a:p>
          <a:p>
            <a:r>
              <a:rPr lang="en-IN" dirty="0"/>
              <a:t> </a:t>
            </a:r>
          </a:p>
          <a:p>
            <a:r>
              <a:rPr lang="en-IN" dirty="0"/>
              <a:t> Ex: Import </a:t>
            </a:r>
            <a:r>
              <a:rPr lang="en-IN" dirty="0"/>
              <a:t>java.awt</a:t>
            </a:r>
            <a:r>
              <a:rPr lang="en-IN" dirty="0"/>
              <a:t>.*; </a:t>
            </a:r>
            <a:endParaRPr lang="en-IN" dirty="0" smtClean="0"/>
          </a:p>
          <a:p>
            <a:r>
              <a:rPr lang="en-IN" dirty="0" smtClean="0"/>
              <a:t>Import </a:t>
            </a:r>
            <a:r>
              <a:rPr lang="en-IN" dirty="0"/>
              <a:t>java.applet</a:t>
            </a:r>
            <a:r>
              <a:rPr lang="en-IN" dirty="0"/>
              <a:t>.*; </a:t>
            </a:r>
            <a:endParaRPr lang="en-IN" dirty="0" smtClean="0"/>
          </a:p>
          <a:p>
            <a:r>
              <a:rPr lang="en-IN" dirty="0" smtClean="0"/>
              <a:t>Public </a:t>
            </a:r>
            <a:r>
              <a:rPr lang="en-IN" dirty="0"/>
              <a:t>class </a:t>
            </a:r>
            <a:r>
              <a:rPr lang="en-IN" dirty="0"/>
              <a:t>HelloJava</a:t>
            </a:r>
            <a:r>
              <a:rPr lang="en-IN" dirty="0"/>
              <a:t> extends Applet { </a:t>
            </a:r>
            <a:endParaRPr lang="en-IN" dirty="0" smtClean="0"/>
          </a:p>
          <a:p>
            <a:r>
              <a:rPr lang="en-IN" dirty="0" smtClean="0"/>
              <a:t>Public </a:t>
            </a:r>
            <a:r>
              <a:rPr lang="en-IN" dirty="0"/>
              <a:t>void paint(Graphics g) </a:t>
            </a:r>
            <a:endParaRPr lang="en-IN" dirty="0" smtClean="0"/>
          </a:p>
          <a:p>
            <a:r>
              <a:rPr lang="en-IN" dirty="0"/>
              <a:t> </a:t>
            </a:r>
            <a:r>
              <a:rPr lang="en-IN" dirty="0" smtClean="0"/>
              <a:t> { </a:t>
            </a:r>
            <a:r>
              <a:rPr lang="en-IN" dirty="0"/>
              <a:t>g.drawString</a:t>
            </a:r>
            <a:r>
              <a:rPr lang="en-IN" dirty="0"/>
              <a:t>(“Hello Java”, 10, 100);//It represents pixels </a:t>
            </a:r>
            <a:endParaRPr lang="en-IN" dirty="0" smtClean="0"/>
          </a:p>
          <a:p>
            <a:r>
              <a:rPr lang="en-IN" dirty="0" smtClean="0"/>
              <a:t>g.setColor</a:t>
            </a:r>
            <a:r>
              <a:rPr lang="en-IN" dirty="0" smtClean="0"/>
              <a:t>(</a:t>
            </a:r>
            <a:r>
              <a:rPr lang="en-IN" dirty="0" smtClean="0"/>
              <a:t>Color.black</a:t>
            </a:r>
            <a:r>
              <a:rPr lang="en-IN" dirty="0"/>
              <a:t>); } }</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0458" y="3819922"/>
            <a:ext cx="2886478" cy="1362265"/>
          </a:xfrm>
          <a:prstGeom prst="rect">
            <a:avLst/>
          </a:prstGeom>
        </p:spPr>
      </p:pic>
    </p:spTree>
    <p:extLst>
      <p:ext uri="{BB962C8B-B14F-4D97-AF65-F5344CB8AC3E}">
        <p14:creationId xmlns:p14="http://schemas.microsoft.com/office/powerpoint/2010/main" val="285337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Inserting Applets codes into HTML </a:t>
            </a:r>
            <a:r>
              <a:rPr lang="en-IN" dirty="0" smtClean="0"/>
              <a:t>Page</a:t>
            </a:r>
            <a:endParaRPr lang="en-IN" dirty="0"/>
          </a:p>
        </p:txBody>
      </p:sp>
      <p:sp>
        <p:nvSpPr>
          <p:cNvPr id="3" name="Content Placeholder 2"/>
          <p:cNvSpPr>
            <a:spLocks noGrp="1"/>
          </p:cNvSpPr>
          <p:nvPr>
            <p:ph idx="1"/>
          </p:nvPr>
        </p:nvSpPr>
        <p:spPr/>
        <p:txBody>
          <a:bodyPr>
            <a:normAutofit fontScale="92500" lnSpcReduction="10000"/>
          </a:bodyPr>
          <a:lstStyle/>
          <a:p>
            <a:r>
              <a:rPr lang="en-GB" dirty="0"/>
              <a:t>&lt;HTML</a:t>
            </a:r>
            <a:r>
              <a:rPr lang="en-GB" dirty="0" smtClean="0"/>
              <a:t>&gt;</a:t>
            </a:r>
          </a:p>
          <a:p>
            <a:r>
              <a:rPr lang="en-GB" dirty="0" smtClean="0"/>
              <a:t>&lt;</a:t>
            </a:r>
            <a:r>
              <a:rPr lang="en-GB" dirty="0"/>
              <a:t>HEAD&gt; </a:t>
            </a:r>
            <a:endParaRPr lang="en-GB" dirty="0" smtClean="0"/>
          </a:p>
          <a:p>
            <a:r>
              <a:rPr lang="en-GB" dirty="0" smtClean="0"/>
              <a:t>&lt;</a:t>
            </a:r>
            <a:r>
              <a:rPr lang="en-GB" dirty="0"/>
              <a:t>TITLE&gt;HelloWorld_example.html&lt;/TITLE&gt; </a:t>
            </a:r>
            <a:endParaRPr lang="en-GB" dirty="0" smtClean="0"/>
          </a:p>
          <a:p>
            <a:r>
              <a:rPr lang="en-GB" dirty="0" smtClean="0"/>
              <a:t>&lt;/</a:t>
            </a:r>
            <a:r>
              <a:rPr lang="en-GB" dirty="0"/>
              <a:t>HEAD</a:t>
            </a:r>
            <a:r>
              <a:rPr lang="en-GB" dirty="0" smtClean="0"/>
              <a:t>&gt;</a:t>
            </a:r>
          </a:p>
          <a:p>
            <a:r>
              <a:rPr lang="en-GB" dirty="0" smtClean="0"/>
              <a:t> </a:t>
            </a:r>
            <a:r>
              <a:rPr lang="en-GB" dirty="0"/>
              <a:t>&lt;BODY</a:t>
            </a:r>
            <a:r>
              <a:rPr lang="en-GB" dirty="0" smtClean="0"/>
              <a:t>&gt;</a:t>
            </a:r>
          </a:p>
          <a:p>
            <a:r>
              <a:rPr lang="en-GB" dirty="0" smtClean="0"/>
              <a:t> </a:t>
            </a:r>
            <a:r>
              <a:rPr lang="en-GB" dirty="0"/>
              <a:t>&lt;H1&gt;A Java applet example&lt;/H1&gt; </a:t>
            </a:r>
            <a:endParaRPr lang="en-GB" dirty="0" smtClean="0"/>
          </a:p>
          <a:p>
            <a:r>
              <a:rPr lang="en-GB" dirty="0" smtClean="0"/>
              <a:t>&lt;</a:t>
            </a:r>
            <a:r>
              <a:rPr lang="en-GB" dirty="0"/>
              <a:t>P&gt;Here it is: &lt;APPLET code="</a:t>
            </a:r>
            <a:r>
              <a:rPr lang="en-GB" dirty="0"/>
              <a:t>HelloWorld.class</a:t>
            </a:r>
            <a:r>
              <a:rPr lang="en-GB" dirty="0"/>
              <a:t>" WIDTH="200" HEIGHT="40"&gt; &lt;/APPLET&gt;&lt;/P&gt;//Inserting “</a:t>
            </a:r>
            <a:r>
              <a:rPr lang="en-GB" dirty="0"/>
              <a:t>HelloWorld.class</a:t>
            </a:r>
            <a:r>
              <a:rPr lang="en-GB" dirty="0"/>
              <a:t>” file into a HTML page. &lt;/BODY&gt; &lt;/HTML&gt;                  When inserting a class file into a HTML page, Width and Height  sizes are compulsory (can be represented either in percent or pixels).</a:t>
            </a:r>
            <a:endParaRPr lang="en-IN" dirty="0"/>
          </a:p>
        </p:txBody>
      </p:sp>
    </p:spTree>
    <p:extLst>
      <p:ext uri="{BB962C8B-B14F-4D97-AF65-F5344CB8AC3E}">
        <p14:creationId xmlns:p14="http://schemas.microsoft.com/office/powerpoint/2010/main" val="705800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Advantages of JAVA APPLETS</a:t>
            </a:r>
          </a:p>
        </p:txBody>
      </p:sp>
      <p:sp>
        <p:nvSpPr>
          <p:cNvPr id="3" name="Content Placeholder 2"/>
          <p:cNvSpPr>
            <a:spLocks noGrp="1"/>
          </p:cNvSpPr>
          <p:nvPr>
            <p:ph idx="1"/>
          </p:nvPr>
        </p:nvSpPr>
        <p:spPr/>
        <p:txBody>
          <a:bodyPr>
            <a:normAutofit lnSpcReduction="10000"/>
          </a:bodyPr>
          <a:lstStyle/>
          <a:p>
            <a:r>
              <a:rPr lang="en-GB" dirty="0"/>
              <a:t>It is simple to make it work on Linux, Microsoft Windows and Mac OS X i.e. to make it cross platform. </a:t>
            </a:r>
          </a:p>
          <a:p>
            <a:r>
              <a:rPr lang="en-GB" dirty="0" smtClean="0"/>
              <a:t>The </a:t>
            </a:r>
            <a:r>
              <a:rPr lang="en-GB" dirty="0"/>
              <a:t>same applet can work on "all" installed versions of Java at the same time. </a:t>
            </a:r>
          </a:p>
          <a:p>
            <a:r>
              <a:rPr lang="en-GB" dirty="0" smtClean="0"/>
              <a:t>It </a:t>
            </a:r>
            <a:r>
              <a:rPr lang="en-GB" dirty="0"/>
              <a:t>can move the work from the server to the client, making a web solution more scalable with the number of users/clients. </a:t>
            </a:r>
          </a:p>
          <a:p>
            <a:r>
              <a:rPr lang="en-GB" dirty="0" smtClean="0"/>
              <a:t>The </a:t>
            </a:r>
            <a:r>
              <a:rPr lang="en-GB" dirty="0"/>
              <a:t>applet naturally supports the changing user </a:t>
            </a:r>
            <a:r>
              <a:rPr lang="en-GB" dirty="0" smtClean="0"/>
              <a:t>state</a:t>
            </a:r>
          </a:p>
          <a:p>
            <a:r>
              <a:rPr lang="en-GB" dirty="0"/>
              <a:t> An un-trusted applet has no access to the local machine and can only access the server it came from. </a:t>
            </a:r>
          </a:p>
          <a:p>
            <a:r>
              <a:rPr lang="en-GB" dirty="0" smtClean="0"/>
              <a:t> </a:t>
            </a:r>
            <a:r>
              <a:rPr lang="en-GB" dirty="0"/>
              <a:t>Java applets are fast - and can even have similar performance to native installed software. </a:t>
            </a:r>
            <a:endParaRPr lang="en-IN" dirty="0"/>
          </a:p>
        </p:txBody>
      </p:sp>
    </p:spTree>
    <p:extLst>
      <p:ext uri="{BB962C8B-B14F-4D97-AF65-F5344CB8AC3E}">
        <p14:creationId xmlns:p14="http://schemas.microsoft.com/office/powerpoint/2010/main" val="146810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Disadvantages of JAVA APPLETS </a:t>
            </a:r>
          </a:p>
        </p:txBody>
      </p:sp>
      <p:sp>
        <p:nvSpPr>
          <p:cNvPr id="3" name="Content Placeholder 2"/>
          <p:cNvSpPr>
            <a:spLocks noGrp="1"/>
          </p:cNvSpPr>
          <p:nvPr>
            <p:ph idx="1"/>
          </p:nvPr>
        </p:nvSpPr>
        <p:spPr/>
        <p:txBody>
          <a:bodyPr/>
          <a:lstStyle/>
          <a:p>
            <a:r>
              <a:rPr lang="en-GB" dirty="0"/>
              <a:t>It requires the Java plug-in. </a:t>
            </a:r>
          </a:p>
          <a:p>
            <a:r>
              <a:rPr lang="en-GB" dirty="0" smtClean="0"/>
              <a:t>Some </a:t>
            </a:r>
            <a:r>
              <a:rPr lang="en-GB" dirty="0"/>
              <a:t>browsers, notably mobile browsers running Apple iOS or Android do not run Java applets at all. </a:t>
            </a:r>
          </a:p>
          <a:p>
            <a:r>
              <a:rPr lang="en-GB" dirty="0" smtClean="0"/>
              <a:t>Some </a:t>
            </a:r>
            <a:r>
              <a:rPr lang="en-GB" dirty="0"/>
              <a:t>organizations only allow software installed by the administrators. As a result, some users can only view applets that are important enough to justify contacting the administrator to request installation of the Java plug-in.</a:t>
            </a:r>
            <a:endParaRPr lang="en-IN" dirty="0"/>
          </a:p>
        </p:txBody>
      </p:sp>
    </p:spTree>
    <p:extLst>
      <p:ext uri="{BB962C8B-B14F-4D97-AF65-F5344CB8AC3E}">
        <p14:creationId xmlns:p14="http://schemas.microsoft.com/office/powerpoint/2010/main" val="1612967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Parameter Passing to Applets</a:t>
            </a:r>
            <a:endParaRPr lang="en-IN" dirty="0"/>
          </a:p>
        </p:txBody>
      </p:sp>
      <p:sp>
        <p:nvSpPr>
          <p:cNvPr id="3" name="Content Placeholder 2"/>
          <p:cNvSpPr>
            <a:spLocks noGrp="1"/>
          </p:cNvSpPr>
          <p:nvPr>
            <p:ph idx="1"/>
          </p:nvPr>
        </p:nvSpPr>
        <p:spPr/>
        <p:txBody>
          <a:bodyPr>
            <a:normAutofit fontScale="25000" lnSpcReduction="20000"/>
          </a:bodyPr>
          <a:lstStyle/>
          <a:p>
            <a:pPr>
              <a:lnSpc>
                <a:spcPct val="110000"/>
              </a:lnSpc>
            </a:pPr>
            <a:r>
              <a:rPr lang="en-US" altLang="en-US" sz="7200" b="1" dirty="0">
                <a:latin typeface="Courier New" panose="02070309020205020404" pitchFamily="49" charset="0"/>
              </a:rPr>
              <a:t>import </a:t>
            </a:r>
            <a:r>
              <a:rPr lang="en-US" altLang="en-US" sz="7200" b="1" dirty="0">
                <a:latin typeface="Courier New" panose="02070309020205020404" pitchFamily="49" charset="0"/>
              </a:rPr>
              <a:t>java.applet</a:t>
            </a:r>
            <a:r>
              <a:rPr lang="en-US" altLang="en-US" sz="7200" b="1" dirty="0">
                <a:latin typeface="Courier New" panose="02070309020205020404" pitchFamily="49" charset="0"/>
              </a:rPr>
              <a:t>.*;</a:t>
            </a:r>
          </a:p>
          <a:p>
            <a:pPr>
              <a:lnSpc>
                <a:spcPct val="110000"/>
              </a:lnSpc>
            </a:pPr>
            <a:r>
              <a:rPr lang="en-US" altLang="en-US" sz="7200" b="1" dirty="0">
                <a:latin typeface="Courier New" panose="02070309020205020404" pitchFamily="49" charset="0"/>
              </a:rPr>
              <a:t>import </a:t>
            </a:r>
            <a:r>
              <a:rPr lang="en-US" altLang="en-US" sz="7200" b="1" dirty="0">
                <a:latin typeface="Courier New" panose="02070309020205020404" pitchFamily="49" charset="0"/>
              </a:rPr>
              <a:t>java.awt</a:t>
            </a:r>
            <a:r>
              <a:rPr lang="en-US" altLang="en-US" sz="7200" b="1" dirty="0" smtClean="0">
                <a:latin typeface="Courier New" panose="02070309020205020404" pitchFamily="49" charset="0"/>
              </a:rPr>
              <a:t>.*;</a:t>
            </a:r>
            <a:endParaRPr lang="en-US" altLang="en-US" sz="7200" b="1" dirty="0">
              <a:latin typeface="Courier New" panose="02070309020205020404" pitchFamily="49" charset="0"/>
            </a:endParaRPr>
          </a:p>
          <a:p>
            <a:pPr>
              <a:lnSpc>
                <a:spcPct val="110000"/>
              </a:lnSpc>
            </a:pPr>
            <a:r>
              <a:rPr lang="en-US" altLang="en-US" sz="7200" b="1" dirty="0">
                <a:latin typeface="Courier New" panose="02070309020205020404" pitchFamily="49" charset="0"/>
              </a:rPr>
              <a:t>public class </a:t>
            </a:r>
            <a:r>
              <a:rPr lang="en-US" altLang="en-US" sz="7200" b="1" dirty="0">
                <a:solidFill>
                  <a:schemeClr val="accent2"/>
                </a:solidFill>
                <a:latin typeface="Courier New" panose="02070309020205020404" pitchFamily="49" charset="0"/>
              </a:rPr>
              <a:t>FontApplet</a:t>
            </a:r>
            <a:r>
              <a:rPr lang="en-US" altLang="en-US" sz="7200" b="1" dirty="0">
                <a:latin typeface="Courier New" panose="02070309020205020404" pitchFamily="49" charset="0"/>
              </a:rPr>
              <a:t> extends Applet</a:t>
            </a:r>
          </a:p>
          <a:p>
            <a:pPr>
              <a:lnSpc>
                <a:spcPct val="110000"/>
              </a:lnSpc>
            </a:pPr>
            <a:r>
              <a:rPr lang="en-US" altLang="en-US" sz="7200" b="1" dirty="0">
                <a:latin typeface="Courier New" panose="02070309020205020404" pitchFamily="49" charset="0"/>
              </a:rPr>
              <a:t>{	</a:t>
            </a:r>
            <a:r>
              <a:rPr lang="en-US" altLang="en-US" sz="7200" b="1" dirty="0" smtClean="0">
                <a:latin typeface="Courier New" panose="02070309020205020404" pitchFamily="49" charset="0"/>
              </a:rPr>
              <a:t>public </a:t>
            </a:r>
            <a:r>
              <a:rPr lang="en-US" altLang="en-US" sz="7200" b="1" dirty="0">
                <a:latin typeface="Courier New" panose="02070309020205020404" pitchFamily="49" charset="0"/>
              </a:rPr>
              <a:t>void </a:t>
            </a:r>
            <a:r>
              <a:rPr lang="en-US" altLang="en-US" sz="7200" b="1" dirty="0">
                <a:solidFill>
                  <a:schemeClr val="accent2"/>
                </a:solidFill>
                <a:latin typeface="Courier New" panose="02070309020205020404" pitchFamily="49" charset="0"/>
              </a:rPr>
              <a:t>paint</a:t>
            </a:r>
            <a:r>
              <a:rPr lang="en-US" altLang="en-US" sz="7200" b="1" dirty="0">
                <a:latin typeface="Courier New" panose="02070309020205020404" pitchFamily="49" charset="0"/>
              </a:rPr>
              <a:t> (Graphics g</a:t>
            </a:r>
            <a:r>
              <a:rPr lang="en-US" altLang="en-US" sz="7200" b="1" dirty="0" smtClean="0">
                <a:latin typeface="Courier New" panose="02070309020205020404" pitchFamily="49" charset="0"/>
              </a:rPr>
              <a:t>){</a:t>
            </a:r>
            <a:r>
              <a:rPr lang="en-US" altLang="en-US" sz="7200" b="1" dirty="0">
                <a:latin typeface="Courier New" panose="02070309020205020404" pitchFamily="49" charset="0"/>
              </a:rPr>
              <a:t>	</a:t>
            </a:r>
          </a:p>
          <a:p>
            <a:pPr>
              <a:lnSpc>
                <a:spcPct val="110000"/>
              </a:lnSpc>
            </a:pPr>
            <a:r>
              <a:rPr lang="en-US" altLang="en-US" sz="7200" b="1" dirty="0">
                <a:latin typeface="Courier New" panose="02070309020205020404" pitchFamily="49" charset="0"/>
              </a:rPr>
              <a:t>	</a:t>
            </a:r>
            <a:r>
              <a:rPr lang="en-US" altLang="en-US" sz="7200" b="1" dirty="0" smtClean="0">
                <a:latin typeface="Courier New" panose="02070309020205020404" pitchFamily="49" charset="0"/>
              </a:rPr>
              <a:t>String </a:t>
            </a:r>
            <a:r>
              <a:rPr lang="en-US" altLang="en-US" sz="7200" b="1" dirty="0">
                <a:latin typeface="Courier New" panose="02070309020205020404" pitchFamily="49" charset="0"/>
              </a:rPr>
              <a:t>fontName</a:t>
            </a:r>
            <a:r>
              <a:rPr lang="en-US" altLang="en-US" sz="7200" b="1" dirty="0">
                <a:latin typeface="Courier New" panose="02070309020205020404" pitchFamily="49" charset="0"/>
              </a:rPr>
              <a:t> = </a:t>
            </a:r>
            <a:r>
              <a:rPr lang="en-US" altLang="en-US" sz="7200" b="1" i="1" dirty="0">
                <a:solidFill>
                  <a:schemeClr val="accent2"/>
                </a:solidFill>
                <a:latin typeface="Courier New" panose="02070309020205020404" pitchFamily="49" charset="0"/>
              </a:rPr>
              <a:t>getParameter</a:t>
            </a:r>
            <a:r>
              <a:rPr lang="en-US" altLang="en-US" sz="7200" b="1" i="1" dirty="0">
                <a:solidFill>
                  <a:schemeClr val="accent2"/>
                </a:solidFill>
                <a:latin typeface="Courier New" panose="02070309020205020404" pitchFamily="49" charset="0"/>
              </a:rPr>
              <a:t> ("font");</a:t>
            </a:r>
          </a:p>
          <a:p>
            <a:pPr>
              <a:lnSpc>
                <a:spcPct val="110000"/>
              </a:lnSpc>
            </a:pPr>
            <a:r>
              <a:rPr lang="en-US" altLang="en-US" sz="7200" b="1" dirty="0">
                <a:latin typeface="Courier New" panose="02070309020205020404" pitchFamily="49" charset="0"/>
              </a:rPr>
              <a:t>		</a:t>
            </a:r>
            <a:r>
              <a:rPr lang="en-US" altLang="en-US" sz="7200" b="1" dirty="0">
                <a:latin typeface="Courier New" panose="02070309020205020404" pitchFamily="49" charset="0"/>
              </a:rPr>
              <a:t>int</a:t>
            </a:r>
            <a:r>
              <a:rPr lang="en-US" altLang="en-US" sz="7200" b="1" dirty="0">
                <a:latin typeface="Courier New" panose="02070309020205020404" pitchFamily="49" charset="0"/>
              </a:rPr>
              <a:t> </a:t>
            </a:r>
            <a:r>
              <a:rPr lang="en-US" altLang="en-US" sz="7200" b="1" dirty="0">
                <a:latin typeface="Courier New" panose="02070309020205020404" pitchFamily="49" charset="0"/>
              </a:rPr>
              <a:t>fontSize</a:t>
            </a:r>
            <a:r>
              <a:rPr lang="en-US" altLang="en-US" sz="7200" b="1" dirty="0">
                <a:latin typeface="Courier New" panose="02070309020205020404" pitchFamily="49" charset="0"/>
              </a:rPr>
              <a:t> = </a:t>
            </a:r>
            <a:r>
              <a:rPr lang="en-US" altLang="en-US" sz="7200" b="1" dirty="0">
                <a:latin typeface="Courier New" panose="02070309020205020404" pitchFamily="49" charset="0"/>
              </a:rPr>
              <a:t>Integer.parseInt</a:t>
            </a:r>
            <a:r>
              <a:rPr lang="en-US" altLang="en-US" sz="7200" b="1" dirty="0">
                <a:latin typeface="Courier New" panose="02070309020205020404" pitchFamily="49" charset="0"/>
              </a:rPr>
              <a:t> </a:t>
            </a:r>
            <a:r>
              <a:rPr lang="en-US" altLang="en-US" sz="7200" b="1" i="1" dirty="0">
                <a:solidFill>
                  <a:schemeClr val="accent2"/>
                </a:solidFill>
                <a:latin typeface="Courier New" panose="02070309020205020404" pitchFamily="49" charset="0"/>
              </a:rPr>
              <a:t>(</a:t>
            </a:r>
            <a:r>
              <a:rPr lang="en-US" altLang="en-US" sz="7200" b="1" i="1" dirty="0">
                <a:solidFill>
                  <a:schemeClr val="accent2"/>
                </a:solidFill>
                <a:latin typeface="Courier New" panose="02070309020205020404" pitchFamily="49" charset="0"/>
              </a:rPr>
              <a:t>getParameter</a:t>
            </a:r>
            <a:r>
              <a:rPr lang="en-US" altLang="en-US" sz="7200" b="1" i="1" dirty="0">
                <a:solidFill>
                  <a:schemeClr val="accent2"/>
                </a:solidFill>
                <a:latin typeface="Courier New" panose="02070309020205020404" pitchFamily="49" charset="0"/>
              </a:rPr>
              <a:t>("size"));</a:t>
            </a:r>
            <a:endParaRPr lang="en-US" altLang="en-US" sz="7200" b="1" dirty="0">
              <a:latin typeface="Courier New" panose="02070309020205020404" pitchFamily="49" charset="0"/>
            </a:endParaRPr>
          </a:p>
          <a:p>
            <a:pPr>
              <a:lnSpc>
                <a:spcPct val="110000"/>
              </a:lnSpc>
            </a:pPr>
            <a:r>
              <a:rPr lang="en-US" altLang="en-US" sz="7200" b="1" dirty="0">
                <a:latin typeface="Courier New" panose="02070309020205020404" pitchFamily="49" charset="0"/>
              </a:rPr>
              <a:t>		Font f = new </a:t>
            </a:r>
            <a:r>
              <a:rPr lang="en-US" altLang="en-US" sz="7200" b="1" i="1" dirty="0">
                <a:solidFill>
                  <a:schemeClr val="accent2"/>
                </a:solidFill>
                <a:latin typeface="Courier New" panose="02070309020205020404" pitchFamily="49" charset="0"/>
              </a:rPr>
              <a:t>Font</a:t>
            </a:r>
            <a:r>
              <a:rPr lang="en-US" altLang="en-US" sz="7200" b="1" dirty="0">
                <a:latin typeface="Courier New" panose="02070309020205020404" pitchFamily="49" charset="0"/>
              </a:rPr>
              <a:t>(</a:t>
            </a:r>
            <a:r>
              <a:rPr lang="en-US" altLang="en-US" sz="7200" b="1" dirty="0">
                <a:latin typeface="Courier New" panose="02070309020205020404" pitchFamily="49" charset="0"/>
              </a:rPr>
              <a:t>fontName</a:t>
            </a:r>
            <a:r>
              <a:rPr lang="en-US" altLang="en-US" sz="7200" b="1" dirty="0">
                <a:latin typeface="Courier New" panose="02070309020205020404" pitchFamily="49" charset="0"/>
              </a:rPr>
              <a:t>, </a:t>
            </a:r>
            <a:r>
              <a:rPr lang="en-US" altLang="en-US" sz="7200" b="1" dirty="0">
                <a:latin typeface="Courier New" panose="02070309020205020404" pitchFamily="49" charset="0"/>
              </a:rPr>
              <a:t>Font.BOLD</a:t>
            </a:r>
            <a:r>
              <a:rPr lang="en-US" altLang="en-US" sz="7200" b="1" dirty="0">
                <a:latin typeface="Courier New" panose="02070309020205020404" pitchFamily="49" charset="0"/>
              </a:rPr>
              <a:t>, </a:t>
            </a:r>
            <a:r>
              <a:rPr lang="en-US" altLang="en-US" sz="7200" b="1" dirty="0">
                <a:latin typeface="Courier New" panose="02070309020205020404" pitchFamily="49" charset="0"/>
              </a:rPr>
              <a:t>fontSize</a:t>
            </a:r>
            <a:r>
              <a:rPr lang="en-US" altLang="en-US" sz="7200" b="1" dirty="0">
                <a:latin typeface="Courier New" panose="02070309020205020404" pitchFamily="49" charset="0"/>
              </a:rPr>
              <a:t>);</a:t>
            </a:r>
          </a:p>
          <a:p>
            <a:pPr>
              <a:lnSpc>
                <a:spcPct val="110000"/>
              </a:lnSpc>
            </a:pPr>
            <a:r>
              <a:rPr lang="en-US" altLang="en-US" sz="7200" b="1" dirty="0">
                <a:latin typeface="Courier New" panose="02070309020205020404" pitchFamily="49" charset="0"/>
              </a:rPr>
              <a:t>		</a:t>
            </a:r>
            <a:r>
              <a:rPr lang="en-US" altLang="en-US" sz="7200" b="1" dirty="0">
                <a:latin typeface="Courier New" panose="02070309020205020404" pitchFamily="49" charset="0"/>
              </a:rPr>
              <a:t>g.setFont</a:t>
            </a:r>
            <a:r>
              <a:rPr lang="en-US" altLang="en-US" sz="7200" b="1" dirty="0">
                <a:latin typeface="Courier New" panose="02070309020205020404" pitchFamily="49" charset="0"/>
              </a:rPr>
              <a:t> (f);</a:t>
            </a:r>
          </a:p>
          <a:p>
            <a:pPr>
              <a:lnSpc>
                <a:spcPct val="110000"/>
              </a:lnSpc>
            </a:pPr>
            <a:r>
              <a:rPr lang="en-US" altLang="en-US" sz="7200" b="1" dirty="0">
                <a:latin typeface="Courier New" panose="02070309020205020404" pitchFamily="49" charset="0"/>
              </a:rPr>
              <a:t>		</a:t>
            </a:r>
            <a:r>
              <a:rPr lang="en-US" altLang="en-US" sz="7200" b="1" dirty="0">
                <a:latin typeface="Courier New" panose="02070309020205020404" pitchFamily="49" charset="0"/>
              </a:rPr>
              <a:t>g.drawString</a:t>
            </a:r>
            <a:r>
              <a:rPr lang="en-US" altLang="en-US" sz="7200" b="1" dirty="0">
                <a:latin typeface="Courier New" panose="02070309020205020404" pitchFamily="49" charset="0"/>
              </a:rPr>
              <a:t>("Welcome to CS423", 25, 50);</a:t>
            </a:r>
          </a:p>
          <a:p>
            <a:pPr>
              <a:lnSpc>
                <a:spcPct val="110000"/>
              </a:lnSpc>
            </a:pPr>
            <a:r>
              <a:rPr lang="en-US" altLang="en-US" sz="7200" b="1" dirty="0">
                <a:latin typeface="Courier New" panose="02070309020205020404" pitchFamily="49" charset="0"/>
              </a:rPr>
              <a:t>	}</a:t>
            </a:r>
          </a:p>
          <a:p>
            <a:pPr>
              <a:lnSpc>
                <a:spcPct val="110000"/>
              </a:lnSpc>
            </a:pPr>
            <a:r>
              <a:rPr lang="en-US" altLang="en-US" sz="7200" b="1" dirty="0">
                <a:latin typeface="Courier New" panose="02070309020205020404" pitchFamily="49" charset="0"/>
              </a:rPr>
              <a:t>}</a:t>
            </a:r>
          </a:p>
          <a:p>
            <a:endParaRPr lang="en-IN" dirty="0"/>
          </a:p>
        </p:txBody>
      </p:sp>
    </p:spTree>
    <p:extLst>
      <p:ext uri="{BB962C8B-B14F-4D97-AF65-F5344CB8AC3E}">
        <p14:creationId xmlns:p14="http://schemas.microsoft.com/office/powerpoint/2010/main" val="7853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HTML file </a:t>
            </a:r>
            <a:r>
              <a:rPr lang="en-US" altLang="en-US" dirty="0" smtClean="0"/>
              <a:t>for parameter</a:t>
            </a:r>
            <a:endParaRPr lang="en-IN" dirty="0"/>
          </a:p>
        </p:txBody>
      </p:sp>
      <p:sp>
        <p:nvSpPr>
          <p:cNvPr id="3" name="Content Placeholder 2"/>
          <p:cNvSpPr>
            <a:spLocks noGrp="1"/>
          </p:cNvSpPr>
          <p:nvPr>
            <p:ph idx="1"/>
          </p:nvPr>
        </p:nvSpPr>
        <p:spPr/>
        <p:txBody>
          <a:bodyPr>
            <a:normAutofit fontScale="25000" lnSpcReduction="20000"/>
          </a:bodyPr>
          <a:lstStyle/>
          <a:p>
            <a:r>
              <a:rPr lang="en-US" altLang="en-US" sz="8000" b="1" dirty="0">
                <a:latin typeface="Courier New" panose="02070309020205020404" pitchFamily="49" charset="0"/>
              </a:rPr>
              <a:t>&lt;HTML&gt;</a:t>
            </a:r>
          </a:p>
          <a:p>
            <a:r>
              <a:rPr lang="en-US" altLang="en-US" sz="8000" b="1" dirty="0">
                <a:latin typeface="Courier New" panose="02070309020205020404" pitchFamily="49" charset="0"/>
              </a:rPr>
              <a:t>&lt;TITLE&gt; </a:t>
            </a:r>
            <a:r>
              <a:rPr lang="en-US" altLang="en-US" sz="8000" b="1" dirty="0">
                <a:latin typeface="Courier New" panose="02070309020205020404" pitchFamily="49" charset="0"/>
              </a:rPr>
              <a:t>FontApplet</a:t>
            </a:r>
            <a:r>
              <a:rPr lang="en-US" altLang="en-US" sz="8000" b="1" dirty="0">
                <a:latin typeface="Courier New" panose="02070309020205020404" pitchFamily="49" charset="0"/>
              </a:rPr>
              <a:t> &lt;/TITLE&gt;</a:t>
            </a:r>
          </a:p>
          <a:p>
            <a:r>
              <a:rPr lang="en-US" altLang="en-US" sz="8000" b="1" dirty="0">
                <a:latin typeface="Courier New" panose="02070309020205020404" pitchFamily="49" charset="0"/>
              </a:rPr>
              <a:t>&lt;BODY background=“Image1.jpg”&gt;</a:t>
            </a:r>
          </a:p>
          <a:p>
            <a:r>
              <a:rPr lang="en-US" altLang="en-US" sz="8000" b="1" dirty="0">
                <a:latin typeface="Courier New" panose="02070309020205020404" pitchFamily="49" charset="0"/>
              </a:rPr>
              <a:t>Here’s a demo of parameter passing to an Applet</a:t>
            </a:r>
          </a:p>
          <a:p>
            <a:r>
              <a:rPr lang="en-US" altLang="en-US" sz="8000" b="1" dirty="0">
                <a:latin typeface="Courier New" panose="02070309020205020404" pitchFamily="49" charset="0"/>
              </a:rPr>
              <a:t>&lt;</a:t>
            </a:r>
            <a:r>
              <a:rPr lang="en-US" altLang="en-US" sz="8000" b="1" dirty="0">
                <a:latin typeface="Courier New" panose="02070309020205020404" pitchFamily="49" charset="0"/>
              </a:rPr>
              <a:t>hr</a:t>
            </a:r>
            <a:r>
              <a:rPr lang="en-US" altLang="en-US" sz="8000" b="1" dirty="0">
                <a:latin typeface="Courier New" panose="02070309020205020404" pitchFamily="49" charset="0"/>
              </a:rPr>
              <a:t>&gt;</a:t>
            </a:r>
          </a:p>
          <a:p>
            <a:r>
              <a:rPr lang="en-US" altLang="en-US" sz="8000" b="1" dirty="0">
                <a:latin typeface="Courier New" panose="02070309020205020404" pitchFamily="49" charset="0"/>
              </a:rPr>
              <a:t>&lt;APPLET CODE = "</a:t>
            </a:r>
            <a:r>
              <a:rPr lang="en-US" altLang="en-US" sz="8000" b="1" dirty="0">
                <a:latin typeface="Courier New" panose="02070309020205020404" pitchFamily="49" charset="0"/>
              </a:rPr>
              <a:t>FontApplet</a:t>
            </a:r>
            <a:r>
              <a:rPr lang="en-US" altLang="en-US" sz="8000" b="1" dirty="0">
                <a:latin typeface="Courier New" panose="02070309020205020404" pitchFamily="49" charset="0"/>
              </a:rPr>
              <a:t>" WIDTH = 300 HEIGHT = 200&gt;</a:t>
            </a:r>
          </a:p>
          <a:p>
            <a:r>
              <a:rPr lang="en-US" altLang="en-US" sz="8000" b="1" i="1" u="sng" dirty="0">
                <a:solidFill>
                  <a:schemeClr val="accent2"/>
                </a:solidFill>
                <a:latin typeface="Courier New" panose="02070309020205020404" pitchFamily="49" charset="0"/>
              </a:rPr>
              <a:t>&lt;PARAM NAME = font VALUE = "Helvetica"&gt;</a:t>
            </a:r>
          </a:p>
          <a:p>
            <a:r>
              <a:rPr lang="en-US" altLang="en-US" sz="8000" b="1" i="1" u="sng" dirty="0">
                <a:solidFill>
                  <a:schemeClr val="accent2"/>
                </a:solidFill>
                <a:latin typeface="Courier New" panose="02070309020205020404" pitchFamily="49" charset="0"/>
              </a:rPr>
              <a:t>&lt;PARAM NAME = size VALUE = "24"&gt;</a:t>
            </a:r>
          </a:p>
          <a:p>
            <a:r>
              <a:rPr lang="en-US" altLang="en-US" sz="8000" b="1" dirty="0">
                <a:latin typeface="Courier New" panose="02070309020205020404" pitchFamily="49" charset="0"/>
              </a:rPr>
              <a:t>&lt;/APPLET&gt;</a:t>
            </a:r>
          </a:p>
          <a:p>
            <a:r>
              <a:rPr lang="en-US" altLang="en-US" sz="8000" b="1" dirty="0">
                <a:latin typeface="Courier New" panose="02070309020205020404" pitchFamily="49" charset="0"/>
              </a:rPr>
              <a:t>&lt;/BODY&gt;</a:t>
            </a:r>
          </a:p>
          <a:p>
            <a:r>
              <a:rPr lang="en-US" altLang="en-US" sz="8000" b="1" dirty="0">
                <a:latin typeface="Courier New" panose="02070309020205020404" pitchFamily="49" charset="0"/>
              </a:rPr>
              <a:t>&lt;/HTML&gt;</a:t>
            </a:r>
          </a:p>
          <a:p>
            <a:endParaRPr lang="en-IN" dirty="0"/>
          </a:p>
        </p:txBody>
      </p:sp>
    </p:spTree>
    <p:extLst>
      <p:ext uri="{BB962C8B-B14F-4D97-AF65-F5344CB8AC3E}">
        <p14:creationId xmlns:p14="http://schemas.microsoft.com/office/powerpoint/2010/main" val="346725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sz="7200" dirty="0" smtClean="0"/>
              <a:t>Questions?</a:t>
            </a:r>
            <a:endParaRPr lang="en-IN" sz="7200" dirty="0"/>
          </a:p>
        </p:txBody>
      </p:sp>
    </p:spTree>
    <p:extLst>
      <p:ext uri="{BB962C8B-B14F-4D97-AF65-F5344CB8AC3E}">
        <p14:creationId xmlns:p14="http://schemas.microsoft.com/office/powerpoint/2010/main" val="565384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93" y="1112656"/>
            <a:ext cx="9000958" cy="3507549"/>
          </a:xfrm>
        </p:spPr>
        <p:txBody>
          <a:bodyPr>
            <a:normAutofit/>
          </a:bodyPr>
          <a:lstStyle/>
          <a:p>
            <a:r>
              <a:rPr lang="en-IN" sz="19900" b="1" dirty="0" smtClean="0">
                <a:solidFill>
                  <a:schemeClr val="accent2">
                    <a:lumMod val="75000"/>
                  </a:schemeClr>
                </a:solidFill>
                <a:latin typeface="Edwardian Script ITC" panose="030303020407070D0804" pitchFamily="66" charset="0"/>
              </a:rPr>
              <a:t>Thankyou</a:t>
            </a:r>
            <a:endParaRPr lang="en-IN" sz="19900" b="1" dirty="0">
              <a:solidFill>
                <a:schemeClr val="accent2">
                  <a:lumMod val="75000"/>
                </a:schemeClr>
              </a:solidFill>
              <a:latin typeface="Edwardian Script ITC" panose="030303020407070D0804" pitchFamily="66" charset="0"/>
            </a:endParaRPr>
          </a:p>
        </p:txBody>
      </p:sp>
    </p:spTree>
    <p:extLst>
      <p:ext uri="{BB962C8B-B14F-4D97-AF65-F5344CB8AC3E}">
        <p14:creationId xmlns:p14="http://schemas.microsoft.com/office/powerpoint/2010/main" val="145206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t>INTRODUCTION </a:t>
            </a:r>
            <a:r>
              <a:rPr lang="en-IN" sz="4000" dirty="0"/>
              <a:t>To </a:t>
            </a:r>
            <a:r>
              <a:rPr lang="en-IN" sz="4000" dirty="0" smtClean="0"/>
              <a:t>JAVA APPLETS</a:t>
            </a:r>
            <a:endParaRPr lang="en-IN" sz="4000" dirty="0"/>
          </a:p>
        </p:txBody>
      </p:sp>
      <p:sp>
        <p:nvSpPr>
          <p:cNvPr id="3" name="Content Placeholder 2"/>
          <p:cNvSpPr>
            <a:spLocks noGrp="1"/>
          </p:cNvSpPr>
          <p:nvPr>
            <p:ph idx="1"/>
          </p:nvPr>
        </p:nvSpPr>
        <p:spPr>
          <a:xfrm>
            <a:off x="1522874" y="1769679"/>
            <a:ext cx="9134856" cy="4152901"/>
          </a:xfrm>
        </p:spPr>
        <p:txBody>
          <a:bodyPr/>
          <a:lstStyle/>
          <a:p>
            <a:r>
              <a:rPr lang="en-GB" sz="2800" dirty="0" smtClean="0"/>
              <a:t>Applets </a:t>
            </a:r>
            <a:r>
              <a:rPr lang="en-GB" sz="2800" dirty="0"/>
              <a:t>are small JAVA programs that are primarily used in INTERNET COMPUTING.</a:t>
            </a:r>
          </a:p>
          <a:p>
            <a:r>
              <a:rPr lang="en-GB" sz="2800" dirty="0" smtClean="0"/>
              <a:t>An </a:t>
            </a:r>
            <a:r>
              <a:rPr lang="en-GB" sz="2800" dirty="0"/>
              <a:t>applet is a program written in the Java programming language that can be included in an HTML page, much in the same way an image is included in a page</a:t>
            </a:r>
            <a:r>
              <a:rPr lang="en-GB" dirty="0"/>
              <a:t>.</a:t>
            </a:r>
            <a:endParaRPr lang="en-IN" dirty="0"/>
          </a:p>
        </p:txBody>
      </p:sp>
    </p:spTree>
    <p:extLst>
      <p:ext uri="{BB962C8B-B14F-4D97-AF65-F5344CB8AC3E}">
        <p14:creationId xmlns:p14="http://schemas.microsoft.com/office/powerpoint/2010/main" val="33654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Application </a:t>
            </a:r>
            <a:endParaRPr lang="en-IN" dirty="0"/>
          </a:p>
        </p:txBody>
      </p:sp>
      <p:sp>
        <p:nvSpPr>
          <p:cNvPr id="3" name="Content Placeholder 2"/>
          <p:cNvSpPr>
            <a:spLocks noGrp="1"/>
          </p:cNvSpPr>
          <p:nvPr>
            <p:ph idx="1"/>
          </p:nvPr>
        </p:nvSpPr>
        <p:spPr/>
        <p:txBody>
          <a:bodyPr/>
          <a:lstStyle/>
          <a:p>
            <a:r>
              <a:rPr lang="en-IN" dirty="0" smtClean="0"/>
              <a:t>Application are simple java programs that can be created using java development kit like the applications of other simple languages. They can do  the simple as well as toughest jobs for us in the same manner like other language programs do. </a:t>
            </a:r>
            <a:endParaRPr lang="en-IN" dirty="0"/>
          </a:p>
          <a:p>
            <a:r>
              <a:rPr lang="en-IN" dirty="0" smtClean="0"/>
              <a:t>They use main() function or method initiating the execution of a code. </a:t>
            </a:r>
          </a:p>
          <a:p>
            <a:r>
              <a:rPr lang="en-IN" dirty="0" smtClean="0"/>
              <a:t>They are stand alone programs that can read from or write to the files in local computer. </a:t>
            </a:r>
          </a:p>
          <a:p>
            <a:r>
              <a:rPr lang="en-IN" dirty="0" smtClean="0"/>
              <a:t>They can be executed by or execute other programs in a local computer as well as they can be compiled debugged and modified on a local computer in a simple and easy way.</a:t>
            </a:r>
          </a:p>
        </p:txBody>
      </p:sp>
    </p:spTree>
    <p:extLst>
      <p:ext uri="{BB962C8B-B14F-4D97-AF65-F5344CB8AC3E}">
        <p14:creationId xmlns:p14="http://schemas.microsoft.com/office/powerpoint/2010/main" val="2679356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Difference between applets and applications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Applets cannot read or write to the file system i.e. They cannot read or write files on the use is system while the application can do so.</a:t>
            </a:r>
          </a:p>
          <a:p>
            <a:r>
              <a:rPr lang="en-IN" dirty="0" smtClean="0"/>
              <a:t>Applets cannot communicate with any other server than the one in which they were stored originally.</a:t>
            </a:r>
          </a:p>
          <a:p>
            <a:r>
              <a:rPr lang="en-IN" dirty="0" smtClean="0"/>
              <a:t>Applets cannot load or run any programs stored on the system while application do so.</a:t>
            </a:r>
          </a:p>
          <a:p>
            <a:r>
              <a:rPr lang="en-IN" dirty="0" smtClean="0"/>
              <a:t>Applets can only executed inside a web page using a special feature called HTML tag which a stand alone application does not have such restriction.</a:t>
            </a:r>
          </a:p>
          <a:p>
            <a:r>
              <a:rPr lang="en-IN" dirty="0" smtClean="0"/>
              <a:t>Applets do not use the main() method while application do so.</a:t>
            </a:r>
          </a:p>
          <a:p>
            <a:r>
              <a:rPr lang="en-IN" dirty="0" smtClean="0"/>
              <a:t>The execution on an applet starts with </a:t>
            </a:r>
            <a:r>
              <a:rPr lang="en-IN" dirty="0" smtClean="0"/>
              <a:t>entirely </a:t>
            </a:r>
            <a:r>
              <a:rPr lang="en-IN" dirty="0" smtClean="0"/>
              <a:t>different mechanism than that of application execution.</a:t>
            </a:r>
            <a:endParaRPr lang="en-IN" dirty="0"/>
          </a:p>
        </p:txBody>
      </p:sp>
    </p:spTree>
    <p:extLst>
      <p:ext uri="{BB962C8B-B14F-4D97-AF65-F5344CB8AC3E}">
        <p14:creationId xmlns:p14="http://schemas.microsoft.com/office/powerpoint/2010/main" val="304356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How APPLETS GETS EXECUTED?</a:t>
            </a:r>
          </a:p>
        </p:txBody>
      </p:sp>
      <p:sp>
        <p:nvSpPr>
          <p:cNvPr id="3" name="Content Placeholder 2"/>
          <p:cNvSpPr>
            <a:spLocks noGrp="1"/>
          </p:cNvSpPr>
          <p:nvPr>
            <p:ph idx="1"/>
          </p:nvPr>
        </p:nvSpPr>
        <p:spPr/>
        <p:txBody>
          <a:bodyPr>
            <a:normAutofit/>
          </a:bodyPr>
          <a:lstStyle/>
          <a:p>
            <a:r>
              <a:rPr lang="en-GB" sz="2400" dirty="0"/>
              <a:t> When you use a Java technology-enabled browser (any Browsers like IE, Opera, Mozilla, Chrome) to view a page that contains an applet, the applet's code is transferred to your system and executed by the browser's Java Virtual Machine (</a:t>
            </a:r>
            <a:r>
              <a:rPr lang="en-GB" sz="2400" dirty="0" smtClean="0"/>
              <a:t>JVM)</a:t>
            </a:r>
          </a:p>
          <a:p>
            <a:r>
              <a:rPr lang="en-US" altLang="en-US" sz="2400" dirty="0"/>
              <a:t>The JDK also comes with an applet viewer.</a:t>
            </a:r>
          </a:p>
          <a:p>
            <a:pPr lvl="1"/>
            <a:r>
              <a:rPr lang="en-US" altLang="en-US" sz="2000" dirty="0"/>
              <a:t>The JDK applet viewer is really just a minimum browser.  It only understands the applet tag.</a:t>
            </a:r>
          </a:p>
          <a:p>
            <a:endParaRPr lang="en-IN" sz="2400" dirty="0"/>
          </a:p>
        </p:txBody>
      </p:sp>
    </p:spTree>
    <p:extLst>
      <p:ext uri="{BB962C8B-B14F-4D97-AF65-F5344CB8AC3E}">
        <p14:creationId xmlns:p14="http://schemas.microsoft.com/office/powerpoint/2010/main" val="1640558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t>Java Plug-in</a:t>
            </a:r>
          </a:p>
        </p:txBody>
      </p:sp>
      <p:sp>
        <p:nvSpPr>
          <p:cNvPr id="3" name="Content Placeholder 2"/>
          <p:cNvSpPr>
            <a:spLocks noGrp="1"/>
          </p:cNvSpPr>
          <p:nvPr>
            <p:ph idx="1"/>
          </p:nvPr>
        </p:nvSpPr>
        <p:spPr/>
        <p:txBody>
          <a:bodyPr/>
          <a:lstStyle/>
          <a:p>
            <a:r>
              <a:rPr lang="en-GB" sz="2400" b="1" dirty="0"/>
              <a:t>Plug-in is used to view static HTML pages.    </a:t>
            </a:r>
            <a:endParaRPr lang="en-GB" sz="2400" b="1" dirty="0" smtClean="0"/>
          </a:p>
          <a:p>
            <a:r>
              <a:rPr lang="en-GB" sz="2400" b="1" dirty="0" smtClean="0"/>
              <a:t> </a:t>
            </a:r>
            <a:r>
              <a:rPr lang="en-GB" sz="2400" dirty="0"/>
              <a:t>Java Plug-in software enables enterprise customers to direct applets or beans written in the Java programming language on their intranet web pages to run using Sun's Java Runtime Environment (JRE). This enables an enterprise to deploy applets that take full advantage of the latest capabilities and features of the Java platform and be assured that they will run reliably and consistently.</a:t>
            </a:r>
            <a:endParaRPr lang="en-IN" sz="2400" dirty="0"/>
          </a:p>
        </p:txBody>
      </p:sp>
    </p:spTree>
    <p:extLst>
      <p:ext uri="{BB962C8B-B14F-4D97-AF65-F5344CB8AC3E}">
        <p14:creationId xmlns:p14="http://schemas.microsoft.com/office/powerpoint/2010/main" val="155724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Overview of JAVA APPLETS</a:t>
            </a:r>
            <a:endParaRPr lang="en-IN" dirty="0"/>
          </a:p>
        </p:txBody>
      </p:sp>
      <p:sp>
        <p:nvSpPr>
          <p:cNvPr id="3" name="Content Placeholder 2"/>
          <p:cNvSpPr>
            <a:spLocks noGrp="1"/>
          </p:cNvSpPr>
          <p:nvPr>
            <p:ph idx="1"/>
          </p:nvPr>
        </p:nvSpPr>
        <p:spPr/>
        <p:txBody>
          <a:bodyPr>
            <a:noAutofit/>
          </a:bodyPr>
          <a:lstStyle/>
          <a:p>
            <a:r>
              <a:rPr lang="en-GB" sz="2400" dirty="0" smtClean="0"/>
              <a:t>Applets </a:t>
            </a:r>
            <a:r>
              <a:rPr lang="en-GB" sz="2400" dirty="0"/>
              <a:t>are used to provide interactive features to web applications that cannot be provided by HTML alone. </a:t>
            </a:r>
          </a:p>
          <a:p>
            <a:r>
              <a:rPr lang="en-GB" sz="2400" dirty="0" smtClean="0"/>
              <a:t> </a:t>
            </a:r>
            <a:r>
              <a:rPr lang="en-GB" sz="2400" dirty="0"/>
              <a:t>They can capture mouse input and also have controls like buttons or check boxes. In response to the user action an applet can change the provided graphic content. This makes applets well suitable for demonstration, visualization and teaching. </a:t>
            </a:r>
          </a:p>
          <a:p>
            <a:r>
              <a:rPr lang="en-GB" sz="2400" dirty="0" smtClean="0"/>
              <a:t> </a:t>
            </a:r>
            <a:r>
              <a:rPr lang="en-GB" sz="2400" dirty="0"/>
              <a:t>There are online applet collections for studying various subjects, from physics to heart physiology. Applets are also used to create online game collections that allow players to compete against live opponents in </a:t>
            </a:r>
            <a:r>
              <a:rPr lang="en-GB" sz="2400" dirty="0" smtClean="0"/>
              <a:t>real-time.</a:t>
            </a:r>
            <a:endParaRPr lang="en-IN" sz="2400" dirty="0"/>
          </a:p>
        </p:txBody>
      </p:sp>
    </p:spTree>
    <p:extLst>
      <p:ext uri="{BB962C8B-B14F-4D97-AF65-F5344CB8AC3E}">
        <p14:creationId xmlns:p14="http://schemas.microsoft.com/office/powerpoint/2010/main" val="250314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Overview of JAVA APPLETS</a:t>
            </a:r>
            <a:endParaRPr lang="en-IN" dirty="0"/>
          </a:p>
        </p:txBody>
      </p:sp>
      <p:sp>
        <p:nvSpPr>
          <p:cNvPr id="3" name="Content Placeholder 2"/>
          <p:cNvSpPr>
            <a:spLocks noGrp="1"/>
          </p:cNvSpPr>
          <p:nvPr>
            <p:ph idx="1"/>
          </p:nvPr>
        </p:nvSpPr>
        <p:spPr/>
        <p:txBody>
          <a:bodyPr>
            <a:normAutofit/>
          </a:bodyPr>
          <a:lstStyle/>
          <a:p>
            <a:r>
              <a:rPr lang="en-GB" sz="2400" dirty="0"/>
              <a:t>Applets can also play media in formats that are not natively supported by the browsers. </a:t>
            </a:r>
            <a:endParaRPr lang="en-GB" sz="2400" dirty="0" smtClean="0"/>
          </a:p>
          <a:p>
            <a:r>
              <a:rPr lang="en-GB" sz="2400" dirty="0" smtClean="0"/>
              <a:t>Provides </a:t>
            </a:r>
            <a:r>
              <a:rPr lang="en-GB" sz="2400" dirty="0"/>
              <a:t>an Interactive way to understand any needed information's</a:t>
            </a:r>
            <a:r>
              <a:rPr lang="en-GB" sz="2400" dirty="0" smtClean="0"/>
              <a:t>.</a:t>
            </a:r>
          </a:p>
          <a:p>
            <a:r>
              <a:rPr lang="en-GB" sz="2400" dirty="0" smtClean="0"/>
              <a:t>HTML </a:t>
            </a:r>
            <a:r>
              <a:rPr lang="en-GB" sz="2400" dirty="0"/>
              <a:t>pages may be embedded to the applet. Hence the same applet may appear differently depending on the parameters that were passed.</a:t>
            </a:r>
            <a:endParaRPr lang="en-IN" sz="2400" dirty="0"/>
          </a:p>
        </p:txBody>
      </p:sp>
    </p:spTree>
    <p:extLst>
      <p:ext uri="{BB962C8B-B14F-4D97-AF65-F5344CB8AC3E}">
        <p14:creationId xmlns:p14="http://schemas.microsoft.com/office/powerpoint/2010/main" val="2650671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Embedding</a:t>
            </a:r>
            <a:endParaRPr lang="en-IN" dirty="0"/>
          </a:p>
        </p:txBody>
      </p:sp>
      <p:sp>
        <p:nvSpPr>
          <p:cNvPr id="3" name="Content Placeholder 2"/>
          <p:cNvSpPr>
            <a:spLocks noGrp="1"/>
          </p:cNvSpPr>
          <p:nvPr>
            <p:ph idx="1"/>
          </p:nvPr>
        </p:nvSpPr>
        <p:spPr/>
        <p:txBody>
          <a:bodyPr>
            <a:noAutofit/>
          </a:bodyPr>
          <a:lstStyle/>
          <a:p>
            <a:r>
              <a:rPr lang="en-GB" sz="2400" dirty="0"/>
              <a:t>The applet can be displayed on the web page by making use of the applet HTML element, or the recommended object element. Embed element can be used with Mozilla family browsers (embed is no longer available in browsers since HTML 5). </a:t>
            </a:r>
            <a:endParaRPr lang="en-GB" sz="2400" dirty="0" smtClean="0"/>
          </a:p>
          <a:p>
            <a:r>
              <a:rPr lang="en-GB" sz="2400" dirty="0" smtClean="0"/>
              <a:t>This </a:t>
            </a:r>
            <a:r>
              <a:rPr lang="en-GB" sz="2400" dirty="0"/>
              <a:t>specifies the applet's source and location. Object and    embed tags can also download and install Java virtual machine (if required) or at least lead to the plug-in page. Applet and object tags also support loading of the serialized applets that start in some particular (rather than initial) state. </a:t>
            </a:r>
          </a:p>
          <a:p>
            <a:r>
              <a:rPr lang="en-GB" sz="2400" dirty="0" smtClean="0"/>
              <a:t>It </a:t>
            </a:r>
            <a:r>
              <a:rPr lang="en-GB" sz="2400" dirty="0"/>
              <a:t>is possible to embed a video files from any video broadcasting sites such as YOUTUBE, </a:t>
            </a:r>
            <a:r>
              <a:rPr lang="en-GB" sz="2400" dirty="0"/>
              <a:t>Videojug</a:t>
            </a:r>
            <a:r>
              <a:rPr lang="en-GB" sz="2400" dirty="0"/>
              <a:t>, e-how…etcetera.</a:t>
            </a:r>
            <a:endParaRPr lang="en-IN" sz="2400" dirty="0"/>
          </a:p>
        </p:txBody>
      </p:sp>
    </p:spTree>
    <p:extLst>
      <p:ext uri="{BB962C8B-B14F-4D97-AF65-F5344CB8AC3E}">
        <p14:creationId xmlns:p14="http://schemas.microsoft.com/office/powerpoint/2010/main" val="174266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3.xml><?xml version="1.0" encoding="utf-8"?>
<ds:datastoreItem xmlns:ds="http://schemas.openxmlformats.org/officeDocument/2006/customXml" ds:itemID="{B5F5AFAE-B80F-42D3-94B4-729362BC1BCB}">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52</TotalTime>
  <Words>1236</Words>
  <Application>Microsoft Office PowerPoint</Application>
  <PresentationFormat>Widescreen</PresentationFormat>
  <Paragraphs>101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Cambria</vt:lpstr>
      <vt:lpstr>Courier New</vt:lpstr>
      <vt:lpstr>Edwardian Script ITC</vt:lpstr>
      <vt:lpstr>Back to School 16x9</vt:lpstr>
      <vt:lpstr>Introduction to Applet, Application and JDK</vt:lpstr>
      <vt:lpstr>INTRODUCTION To JAVA APPLETS</vt:lpstr>
      <vt:lpstr>Application </vt:lpstr>
      <vt:lpstr>Difference between applets and applications</vt:lpstr>
      <vt:lpstr>How APPLETS GETS EXECUTED?</vt:lpstr>
      <vt:lpstr>Java Plug-in</vt:lpstr>
      <vt:lpstr>An  Overview of JAVA APPLETS</vt:lpstr>
      <vt:lpstr>An  Overview of JAVA APPLETS</vt:lpstr>
      <vt:lpstr>Embedding</vt:lpstr>
      <vt:lpstr>Applet Life Cycle</vt:lpstr>
      <vt:lpstr>Examples</vt:lpstr>
      <vt:lpstr>Inserting Applets codes into HTML Page</vt:lpstr>
      <vt:lpstr>Advantages of JAVA APPLETS</vt:lpstr>
      <vt:lpstr>Disadvantages of JAVA APPLETS </vt:lpstr>
      <vt:lpstr>Parameter Passing to Applets</vt:lpstr>
      <vt:lpstr>HTML file for parameter</vt:lpstr>
      <vt:lpstr>Questions?</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Applet, Application and JDK</dc:title>
  <dc:creator>lalit kumar</dc:creator>
  <cp:lastModifiedBy>lalit kumar</cp:lastModifiedBy>
  <cp:revision>8</cp:revision>
  <dcterms:created xsi:type="dcterms:W3CDTF">2018-04-07T22:02:54Z</dcterms:created>
  <dcterms:modified xsi:type="dcterms:W3CDTF">2018-04-08T12:47:13Z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